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702" r:id="rId1"/>
  </p:sldMasterIdLst>
  <p:notesMasterIdLst>
    <p:notesMasterId r:id="rId5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Lst>
  <p:sldSz cx="9144000" cy="5143500" type="screen16x9"/>
  <p:notesSz cx="6858000" cy="9144000"/>
  <p:embeddedFontLst>
    <p:embeddedFont>
      <p:font typeface="Calibri" panose="020F0502020204030204" pitchFamily="34" charset="0"/>
      <p:regular r:id="rId57"/>
      <p:bold r:id="rId58"/>
      <p:italic r:id="rId59"/>
      <p:boldItalic r:id="rId60"/>
    </p:embeddedFont>
    <p:embeddedFont>
      <p:font typeface="Montserrat SemiBold" panose="00000700000000000000" pitchFamily="2" charset="0"/>
      <p:regular r:id="rId61"/>
      <p:bold r:id="rId62"/>
      <p:italic r:id="rId63"/>
      <p:boldItalic r:id="rId64"/>
    </p:embeddedFont>
    <p:embeddedFont>
      <p:font typeface="Nunito" pitchFamily="2" charset="0"/>
      <p:regular r:id="rId65"/>
      <p:bold r:id="rId66"/>
      <p:italic r:id="rId67"/>
      <p:boldItalic r:id="rId68"/>
    </p:embeddedFont>
    <p:embeddedFont>
      <p:font typeface="Nunito Black" pitchFamily="2" charset="0"/>
      <p:bold r:id="rId69"/>
      <p:boldItalic r:id="rId70"/>
    </p:embeddedFont>
    <p:embeddedFont>
      <p:font typeface="Nunito ExtraBold" pitchFamily="2" charset="0"/>
      <p:bold r:id="rId71"/>
      <p:boldItalic r:id="rId72"/>
    </p:embeddedFont>
    <p:embeddedFont>
      <p:font typeface="Nunito Light" pitchFamily="2" charset="0"/>
      <p:regular r:id="rId73"/>
      <p:bold r:id="rId74"/>
      <p:italic r:id="rId75"/>
      <p:boldItalic r:id="rId76"/>
    </p:embeddedFont>
    <p:embeddedFont>
      <p:font typeface="Nunito SemiBold" pitchFamily="2" charset="0"/>
      <p:regular r:id="rId77"/>
      <p:bold r:id="rId78"/>
      <p:italic r:id="rId79"/>
      <p:boldItalic r:id="rId80"/>
    </p:embeddedFont>
    <p:embeddedFont>
      <p:font typeface="Roboto" panose="02000000000000000000" pitchFamily="2"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C29782D-E93B-4F56-B21B-7138EB06264A}">
  <a:tblStyle styleId="{8C29782D-E93B-4F56-B21B-7138EB06264A}" styleName="Table_0">
    <a:wholeTbl>
      <a:tcTxStyle>
        <a:font>
          <a:latin typeface="Arial"/>
          <a:ea typeface="Arial"/>
          <a:cs typeface="Arial"/>
        </a:font>
        <a:srgbClr val="000000"/>
      </a:tcTxStyle>
      <a:tcStyle>
        <a:tcBdr>
          <a:left>
            <a:ln w="12700" cap="flat" cmpd="sng">
              <a:solidFill>
                <a:srgbClr val="000000"/>
              </a:solidFill>
              <a:prstDash val="solid"/>
              <a:round/>
              <a:headEnd type="none" w="sm" len="sm"/>
              <a:tailEnd type="none" w="sm" len="sm"/>
            </a:ln>
          </a:left>
          <a:right>
            <a:ln w="12700" cap="flat" cmpd="sng">
              <a:solidFill>
                <a:srgbClr val="000000"/>
              </a:solidFill>
              <a:prstDash val="solid"/>
              <a:round/>
              <a:headEnd type="none" w="sm" len="sm"/>
              <a:tailEnd type="none" w="sm" len="sm"/>
            </a:ln>
          </a:right>
          <a:top>
            <a:ln w="12700" cap="flat" cmpd="sng">
              <a:solidFill>
                <a:srgbClr val="000000"/>
              </a:solidFill>
              <a:prstDash val="solid"/>
              <a:round/>
              <a:headEnd type="none" w="sm" len="sm"/>
              <a:tailEnd type="none" w="sm" len="sm"/>
            </a:ln>
          </a:top>
          <a:bottom>
            <a:ln w="12700" cap="flat" cmpd="sng">
              <a:solidFill>
                <a:srgbClr val="000000"/>
              </a:solidFill>
              <a:prstDash val="solid"/>
              <a:round/>
              <a:headEnd type="none" w="sm" len="sm"/>
              <a:tailEnd type="none" w="sm" len="sm"/>
            </a:ln>
          </a:bottom>
          <a:insideH>
            <a:ln w="12700" cap="flat" cmpd="sng">
              <a:solidFill>
                <a:srgbClr val="000000"/>
              </a:solidFill>
              <a:prstDash val="solid"/>
              <a:round/>
              <a:headEnd type="none" w="sm" len="sm"/>
              <a:tailEnd type="none" w="sm" len="sm"/>
            </a:ln>
          </a:insideH>
          <a:insideV>
            <a:ln w="12700"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E7D0C41F-C386-45D2-8345-A5BA82AC953A}"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78" y="7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7.fntdata"/><Relationship Id="rId68" Type="http://schemas.openxmlformats.org/officeDocument/2006/relationships/font" Target="fonts/font12.fntdata"/><Relationship Id="rId84" Type="http://schemas.openxmlformats.org/officeDocument/2006/relationships/font" Target="fonts/font2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font" Target="fonts/font2.fntdata"/><Relationship Id="rId74" Type="http://schemas.openxmlformats.org/officeDocument/2006/relationships/font" Target="fonts/font18.fntdata"/><Relationship Id="rId79" Type="http://schemas.openxmlformats.org/officeDocument/2006/relationships/font" Target="fonts/font23.fntdata"/><Relationship Id="rId5" Type="http://schemas.openxmlformats.org/officeDocument/2006/relationships/slide" Target="slides/slide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64" Type="http://schemas.openxmlformats.org/officeDocument/2006/relationships/font" Target="fonts/font8.fntdata"/><Relationship Id="rId69" Type="http://schemas.openxmlformats.org/officeDocument/2006/relationships/font" Target="fonts/font13.fntdata"/><Relationship Id="rId77" Type="http://schemas.openxmlformats.org/officeDocument/2006/relationships/font" Target="fonts/font21.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6.fntdata"/><Relationship Id="rId80" Type="http://schemas.openxmlformats.org/officeDocument/2006/relationships/font" Target="fonts/font24.fntdata"/><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3.fntdata"/><Relationship Id="rId67" Type="http://schemas.openxmlformats.org/officeDocument/2006/relationships/font" Target="fonts/font11.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6.fntdata"/><Relationship Id="rId70" Type="http://schemas.openxmlformats.org/officeDocument/2006/relationships/font" Target="fonts/font14.fntdata"/><Relationship Id="rId75" Type="http://schemas.openxmlformats.org/officeDocument/2006/relationships/font" Target="fonts/font19.fntdata"/><Relationship Id="rId83" Type="http://schemas.openxmlformats.org/officeDocument/2006/relationships/font" Target="fonts/font27.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4.fntdata"/><Relationship Id="rId65" Type="http://schemas.openxmlformats.org/officeDocument/2006/relationships/font" Target="fonts/font9.fntdata"/><Relationship Id="rId73" Type="http://schemas.openxmlformats.org/officeDocument/2006/relationships/font" Target="fonts/font17.fntdata"/><Relationship Id="rId78" Type="http://schemas.openxmlformats.org/officeDocument/2006/relationships/font" Target="fonts/font22.fntdata"/><Relationship Id="rId81" Type="http://schemas.openxmlformats.org/officeDocument/2006/relationships/font" Target="fonts/font25.fntdata"/><Relationship Id="rId86"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20.fntdata"/><Relationship Id="rId7" Type="http://schemas.openxmlformats.org/officeDocument/2006/relationships/slide" Target="slides/slide6.xml"/><Relationship Id="rId71" Type="http://schemas.openxmlformats.org/officeDocument/2006/relationships/font" Target="fonts/font15.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10.fntdata"/><Relationship Id="rId87" Type="http://schemas.openxmlformats.org/officeDocument/2006/relationships/theme" Target="theme/theme1.xml"/><Relationship Id="rId61" Type="http://schemas.openxmlformats.org/officeDocument/2006/relationships/font" Target="fonts/font5.fntdata"/><Relationship Id="rId82" Type="http://schemas.openxmlformats.org/officeDocument/2006/relationships/font" Target="fonts/font26.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9"/>
        <p:cNvGrpSpPr/>
        <p:nvPr/>
      </p:nvGrpSpPr>
      <p:grpSpPr>
        <a:xfrm>
          <a:off x="0" y="0"/>
          <a:ext cx="0" cy="0"/>
          <a:chOff x="0" y="0"/>
          <a:chExt cx="0" cy="0"/>
        </a:xfrm>
      </p:grpSpPr>
      <p:sp>
        <p:nvSpPr>
          <p:cNvPr id="1130" name="Google Shape;1130;gdc2ff6b9a7_0_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1" name="Google Shape;1131;gdc2ff6b9a7_0_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1bea7140edb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1" name="Google Shape;1191;g1bea7140edb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104b25de3fd_0_3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9" name="Google Shape;1199;g104b25de3fd_0_3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1"/>
        <p:cNvGrpSpPr/>
        <p:nvPr/>
      </p:nvGrpSpPr>
      <p:grpSpPr>
        <a:xfrm>
          <a:off x="0" y="0"/>
          <a:ext cx="0" cy="0"/>
          <a:chOff x="0" y="0"/>
          <a:chExt cx="0" cy="0"/>
        </a:xfrm>
      </p:grpSpPr>
      <p:sp>
        <p:nvSpPr>
          <p:cNvPr id="1202" name="Google Shape;1202;g104b25de3fd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3" name="Google Shape;1203;g104b25de3fd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5"/>
        <p:cNvGrpSpPr/>
        <p:nvPr/>
      </p:nvGrpSpPr>
      <p:grpSpPr>
        <a:xfrm>
          <a:off x="0" y="0"/>
          <a:ext cx="0" cy="0"/>
          <a:chOff x="0" y="0"/>
          <a:chExt cx="0" cy="0"/>
        </a:xfrm>
      </p:grpSpPr>
      <p:sp>
        <p:nvSpPr>
          <p:cNvPr id="1206" name="Google Shape;1206;g104b25de3fd_0_3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7" name="Google Shape;1207;g104b25de3fd_0_3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0"/>
        <p:cNvGrpSpPr/>
        <p:nvPr/>
      </p:nvGrpSpPr>
      <p:grpSpPr>
        <a:xfrm>
          <a:off x="0" y="0"/>
          <a:ext cx="0" cy="0"/>
          <a:chOff x="0" y="0"/>
          <a:chExt cx="0" cy="0"/>
        </a:xfrm>
      </p:grpSpPr>
      <p:sp>
        <p:nvSpPr>
          <p:cNvPr id="1211" name="Google Shape;1211;g1bb75ec963a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2" name="Google Shape;1212;g1bb75ec963a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g104b25de3fd_0_3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16" name="Google Shape;1216;g104b25de3fd_0_3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a:t>Hacer propuesta de tabla (fer)</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9"/>
        <p:cNvGrpSpPr/>
        <p:nvPr/>
      </p:nvGrpSpPr>
      <p:grpSpPr>
        <a:xfrm>
          <a:off x="0" y="0"/>
          <a:ext cx="0" cy="0"/>
          <a:chOff x="0" y="0"/>
          <a:chExt cx="0" cy="0"/>
        </a:xfrm>
      </p:grpSpPr>
      <p:sp>
        <p:nvSpPr>
          <p:cNvPr id="1220" name="Google Shape;1220;g104b25de3fd_0_3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1" name="Google Shape;1221;g104b25de3fd_0_3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fernanda pensará diseño para estas láminas, dejando título afuera</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5"/>
        <p:cNvGrpSpPr/>
        <p:nvPr/>
      </p:nvGrpSpPr>
      <p:grpSpPr>
        <a:xfrm>
          <a:off x="0" y="0"/>
          <a:ext cx="0" cy="0"/>
          <a:chOff x="0" y="0"/>
          <a:chExt cx="0" cy="0"/>
        </a:xfrm>
      </p:grpSpPr>
      <p:sp>
        <p:nvSpPr>
          <p:cNvPr id="1226" name="Google Shape;1226;g1bb75ec963a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7" name="Google Shape;1227;g1bb75ec963a_0_1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0"/>
        <p:cNvGrpSpPr/>
        <p:nvPr/>
      </p:nvGrpSpPr>
      <p:grpSpPr>
        <a:xfrm>
          <a:off x="0" y="0"/>
          <a:ext cx="0" cy="0"/>
          <a:chOff x="0" y="0"/>
          <a:chExt cx="0" cy="0"/>
        </a:xfrm>
      </p:grpSpPr>
      <p:sp>
        <p:nvSpPr>
          <p:cNvPr id="1231" name="Google Shape;1231;g104b25de3fd_0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2" name="Google Shape;1232;g104b25de3fd_0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5"/>
        <p:cNvGrpSpPr/>
        <p:nvPr/>
      </p:nvGrpSpPr>
      <p:grpSpPr>
        <a:xfrm>
          <a:off x="0" y="0"/>
          <a:ext cx="0" cy="0"/>
          <a:chOff x="0" y="0"/>
          <a:chExt cx="0" cy="0"/>
        </a:xfrm>
      </p:grpSpPr>
      <p:sp>
        <p:nvSpPr>
          <p:cNvPr id="1236" name="Google Shape;1236;g104b25de3fd_0_3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37" name="Google Shape;1237;g104b25de3fd_0_3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104b25de3fd_0_3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39" name="Google Shape;1139;g104b25de3fd_0_3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transversal franja Habilidades para el acompañamiento. colores. Josefina. Magenta.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0"/>
        <p:cNvGrpSpPr/>
        <p:nvPr/>
      </p:nvGrpSpPr>
      <p:grpSpPr>
        <a:xfrm>
          <a:off x="0" y="0"/>
          <a:ext cx="0" cy="0"/>
          <a:chOff x="0" y="0"/>
          <a:chExt cx="0" cy="0"/>
        </a:xfrm>
      </p:grpSpPr>
      <p:sp>
        <p:nvSpPr>
          <p:cNvPr id="1241" name="Google Shape;1241;gf4742995b8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2" name="Google Shape;1242;gf4742995b8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4"/>
        <p:cNvGrpSpPr/>
        <p:nvPr/>
      </p:nvGrpSpPr>
      <p:grpSpPr>
        <a:xfrm>
          <a:off x="0" y="0"/>
          <a:ext cx="0" cy="0"/>
          <a:chOff x="0" y="0"/>
          <a:chExt cx="0" cy="0"/>
        </a:xfrm>
      </p:grpSpPr>
      <p:sp>
        <p:nvSpPr>
          <p:cNvPr id="1245" name="Google Shape;1245;gf4742995b8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6" name="Google Shape;1246;gf4742995b8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8"/>
        <p:cNvGrpSpPr/>
        <p:nvPr/>
      </p:nvGrpSpPr>
      <p:grpSpPr>
        <a:xfrm>
          <a:off x="0" y="0"/>
          <a:ext cx="0" cy="0"/>
          <a:chOff x="0" y="0"/>
          <a:chExt cx="0" cy="0"/>
        </a:xfrm>
      </p:grpSpPr>
      <p:sp>
        <p:nvSpPr>
          <p:cNvPr id="1249" name="Google Shape;1249;g1c01dbebbe2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0" name="Google Shape;1250;g1c01dbebbe2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3"/>
        <p:cNvGrpSpPr/>
        <p:nvPr/>
      </p:nvGrpSpPr>
      <p:grpSpPr>
        <a:xfrm>
          <a:off x="0" y="0"/>
          <a:ext cx="0" cy="0"/>
          <a:chOff x="0" y="0"/>
          <a:chExt cx="0" cy="0"/>
        </a:xfrm>
      </p:grpSpPr>
      <p:sp>
        <p:nvSpPr>
          <p:cNvPr id="1254" name="Google Shape;1254;g104b25de3fd_0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5" name="Google Shape;1255;g104b25de3fd_0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r>
              <a:rPr lang="es"/>
              <a:t>.</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9"/>
        <p:cNvGrpSpPr/>
        <p:nvPr/>
      </p:nvGrpSpPr>
      <p:grpSpPr>
        <a:xfrm>
          <a:off x="0" y="0"/>
          <a:ext cx="0" cy="0"/>
          <a:chOff x="0" y="0"/>
          <a:chExt cx="0" cy="0"/>
        </a:xfrm>
      </p:grpSpPr>
      <p:sp>
        <p:nvSpPr>
          <p:cNvPr id="1260" name="Google Shape;1260;g1c277da79bd_0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1" name="Google Shape;1261;g1c277da79b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g1c55fad61eb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8" name="Google Shape;1268;g1c55fad61eb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g104b25de3fd_0_3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4" name="Google Shape;1274;g104b25de3fd_0_3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9"/>
        <p:cNvGrpSpPr/>
        <p:nvPr/>
      </p:nvGrpSpPr>
      <p:grpSpPr>
        <a:xfrm>
          <a:off x="0" y="0"/>
          <a:ext cx="0" cy="0"/>
          <a:chOff x="0" y="0"/>
          <a:chExt cx="0" cy="0"/>
        </a:xfrm>
      </p:grpSpPr>
      <p:sp>
        <p:nvSpPr>
          <p:cNvPr id="1280" name="Google Shape;1280;g104b25de3fd_0_3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1" name="Google Shape;1281;g104b25de3fd_0_3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3"/>
        <p:cNvGrpSpPr/>
        <p:nvPr/>
      </p:nvGrpSpPr>
      <p:grpSpPr>
        <a:xfrm>
          <a:off x="0" y="0"/>
          <a:ext cx="0" cy="0"/>
          <a:chOff x="0" y="0"/>
          <a:chExt cx="0" cy="0"/>
        </a:xfrm>
      </p:grpSpPr>
      <p:sp>
        <p:nvSpPr>
          <p:cNvPr id="1284" name="Google Shape;1284;g104b25de3fd_0_3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5" name="Google Shape;1285;g104b25de3fd_0_3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104b25de3fd_0_3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93" name="Google Shape;1293;g104b25de3fd_0_3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1"/>
        <p:cNvGrpSpPr/>
        <p:nvPr/>
      </p:nvGrpSpPr>
      <p:grpSpPr>
        <a:xfrm>
          <a:off x="0" y="0"/>
          <a:ext cx="0" cy="0"/>
          <a:chOff x="0" y="0"/>
          <a:chExt cx="0" cy="0"/>
        </a:xfrm>
      </p:grpSpPr>
      <p:sp>
        <p:nvSpPr>
          <p:cNvPr id="1142" name="Google Shape;1142;g104b25de3fd_0_3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3" name="Google Shape;1143;g104b25de3fd_0_3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r>
              <a:rPr lang="es"/>
              <a:t>Linkear pdf post conversación con periodista</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0"/>
        <p:cNvGrpSpPr/>
        <p:nvPr/>
      </p:nvGrpSpPr>
      <p:grpSpPr>
        <a:xfrm>
          <a:off x="0" y="0"/>
          <a:ext cx="0" cy="0"/>
          <a:chOff x="0" y="0"/>
          <a:chExt cx="0" cy="0"/>
        </a:xfrm>
      </p:grpSpPr>
      <p:sp>
        <p:nvSpPr>
          <p:cNvPr id="1301" name="Google Shape;1301;g104b25de3fd_0_3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2" name="Google Shape;1302;g104b25de3fd_0_3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7"/>
        <p:cNvGrpSpPr/>
        <p:nvPr/>
      </p:nvGrpSpPr>
      <p:grpSpPr>
        <a:xfrm>
          <a:off x="0" y="0"/>
          <a:ext cx="0" cy="0"/>
          <a:chOff x="0" y="0"/>
          <a:chExt cx="0" cy="0"/>
        </a:xfrm>
      </p:grpSpPr>
      <p:sp>
        <p:nvSpPr>
          <p:cNvPr id="1308" name="Google Shape;1308;g104b25de3fd_0_3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9" name="Google Shape;1309;g104b25de3fd_0_3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1bb75ec963a_1_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1bb75ec963a_1_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1bb75ec963a_1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1bb75ec963a_1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1bf47abd0b9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1bf47abd0b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6"/>
        <p:cNvGrpSpPr/>
        <p:nvPr/>
      </p:nvGrpSpPr>
      <p:grpSpPr>
        <a:xfrm>
          <a:off x="0" y="0"/>
          <a:ext cx="0" cy="0"/>
          <a:chOff x="0" y="0"/>
          <a:chExt cx="0" cy="0"/>
        </a:xfrm>
      </p:grpSpPr>
      <p:sp>
        <p:nvSpPr>
          <p:cNvPr id="1327" name="Google Shape;1327;g1c17cbd6381_0_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8" name="Google Shape;1328;g1c17cbd6381_0_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3"/>
        <p:cNvGrpSpPr/>
        <p:nvPr/>
      </p:nvGrpSpPr>
      <p:grpSpPr>
        <a:xfrm>
          <a:off x="0" y="0"/>
          <a:ext cx="0" cy="0"/>
          <a:chOff x="0" y="0"/>
          <a:chExt cx="0" cy="0"/>
        </a:xfrm>
      </p:grpSpPr>
      <p:sp>
        <p:nvSpPr>
          <p:cNvPr id="1334" name="Google Shape;1334;g1bb75ec963a_1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35" name="Google Shape;1335;g1bb75ec963a_1_6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8"/>
        <p:cNvGrpSpPr/>
        <p:nvPr/>
      </p:nvGrpSpPr>
      <p:grpSpPr>
        <a:xfrm>
          <a:off x="0" y="0"/>
          <a:ext cx="0" cy="0"/>
          <a:chOff x="0" y="0"/>
          <a:chExt cx="0" cy="0"/>
        </a:xfrm>
      </p:grpSpPr>
      <p:sp>
        <p:nvSpPr>
          <p:cNvPr id="1339" name="Google Shape;1339;g136591b76c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0" name="Google Shape;1340;g136591b76c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g133b916e800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5" name="Google Shape;1345;g133b916e80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3"/>
        <p:cNvGrpSpPr/>
        <p:nvPr/>
      </p:nvGrpSpPr>
      <p:grpSpPr>
        <a:xfrm>
          <a:off x="0" y="0"/>
          <a:ext cx="0" cy="0"/>
          <a:chOff x="0" y="0"/>
          <a:chExt cx="0" cy="0"/>
        </a:xfrm>
      </p:grpSpPr>
      <p:sp>
        <p:nvSpPr>
          <p:cNvPr id="1354" name="Google Shape;1354;g104b25de3fd_0_4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5" name="Google Shape;1355;g104b25de3fd_0_4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8"/>
        <p:cNvGrpSpPr/>
        <p:nvPr/>
      </p:nvGrpSpPr>
      <p:grpSpPr>
        <a:xfrm>
          <a:off x="0" y="0"/>
          <a:ext cx="0" cy="0"/>
          <a:chOff x="0" y="0"/>
          <a:chExt cx="0" cy="0"/>
        </a:xfrm>
      </p:grpSpPr>
      <p:sp>
        <p:nvSpPr>
          <p:cNvPr id="1149" name="Google Shape;1149;g104b25de3fd_0_3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0" name="Google Shape;1150;g104b25de3fd_0_3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g104b25de3fd_0_4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0" name="Google Shape;1360;g104b25de3fd_0_4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g104b25de3fd_0_4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7" name="Google Shape;1367;g104b25de3fd_0_4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9"/>
        <p:cNvGrpSpPr/>
        <p:nvPr/>
      </p:nvGrpSpPr>
      <p:grpSpPr>
        <a:xfrm>
          <a:off x="0" y="0"/>
          <a:ext cx="0" cy="0"/>
          <a:chOff x="0" y="0"/>
          <a:chExt cx="0" cy="0"/>
        </a:xfrm>
      </p:grpSpPr>
      <p:sp>
        <p:nvSpPr>
          <p:cNvPr id="1370" name="Google Shape;1370;g1d54e183245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1" name="Google Shape;1371;g1d54e183245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7"/>
        <p:cNvGrpSpPr/>
        <p:nvPr/>
      </p:nvGrpSpPr>
      <p:grpSpPr>
        <a:xfrm>
          <a:off x="0" y="0"/>
          <a:ext cx="0" cy="0"/>
          <a:chOff x="0" y="0"/>
          <a:chExt cx="0" cy="0"/>
        </a:xfrm>
      </p:grpSpPr>
      <p:sp>
        <p:nvSpPr>
          <p:cNvPr id="1378" name="Google Shape;1378;g104b25de3fd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9" name="Google Shape;1379;g104b25de3fd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3"/>
        <p:cNvGrpSpPr/>
        <p:nvPr/>
      </p:nvGrpSpPr>
      <p:grpSpPr>
        <a:xfrm>
          <a:off x="0" y="0"/>
          <a:ext cx="0" cy="0"/>
          <a:chOff x="0" y="0"/>
          <a:chExt cx="0" cy="0"/>
        </a:xfrm>
      </p:grpSpPr>
      <p:sp>
        <p:nvSpPr>
          <p:cNvPr id="1384" name="Google Shape;1384;g104b25de3fd_0_4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85" name="Google Shape;1385;g104b25de3fd_0_4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9"/>
        <p:cNvGrpSpPr/>
        <p:nvPr/>
      </p:nvGrpSpPr>
      <p:grpSpPr>
        <a:xfrm>
          <a:off x="0" y="0"/>
          <a:ext cx="0" cy="0"/>
          <a:chOff x="0" y="0"/>
          <a:chExt cx="0" cy="0"/>
        </a:xfrm>
      </p:grpSpPr>
      <p:sp>
        <p:nvSpPr>
          <p:cNvPr id="1390" name="Google Shape;1390;g104b25de3fd_0_4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1" name="Google Shape;1391;g104b25de3fd_0_4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3"/>
        <p:cNvGrpSpPr/>
        <p:nvPr/>
      </p:nvGrpSpPr>
      <p:grpSpPr>
        <a:xfrm>
          <a:off x="0" y="0"/>
          <a:ext cx="0" cy="0"/>
          <a:chOff x="0" y="0"/>
          <a:chExt cx="0" cy="0"/>
        </a:xfrm>
      </p:grpSpPr>
      <p:sp>
        <p:nvSpPr>
          <p:cNvPr id="1394" name="Google Shape;1394;g1c17cbd6381_0_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5" name="Google Shape;1395;g1c17cbd6381_0_1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7"/>
        <p:cNvGrpSpPr/>
        <p:nvPr/>
      </p:nvGrpSpPr>
      <p:grpSpPr>
        <a:xfrm>
          <a:off x="0" y="0"/>
          <a:ext cx="0" cy="0"/>
          <a:chOff x="0" y="0"/>
          <a:chExt cx="0" cy="0"/>
        </a:xfrm>
      </p:grpSpPr>
      <p:sp>
        <p:nvSpPr>
          <p:cNvPr id="1398" name="Google Shape;1398;g1c17cbd6381_0_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9" name="Google Shape;1399;g1c17cbd6381_0_1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1c55fad61eb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3" name="Google Shape;1403;g1c55fad61eb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5"/>
        <p:cNvGrpSpPr/>
        <p:nvPr/>
      </p:nvGrpSpPr>
      <p:grpSpPr>
        <a:xfrm>
          <a:off x="0" y="0"/>
          <a:ext cx="0" cy="0"/>
          <a:chOff x="0" y="0"/>
          <a:chExt cx="0" cy="0"/>
        </a:xfrm>
      </p:grpSpPr>
      <p:sp>
        <p:nvSpPr>
          <p:cNvPr id="1406" name="Google Shape;1406;g1c55fad61eb_1_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7" name="Google Shape;1407;g1c55fad61eb_1_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3"/>
        <p:cNvGrpSpPr/>
        <p:nvPr/>
      </p:nvGrpSpPr>
      <p:grpSpPr>
        <a:xfrm>
          <a:off x="0" y="0"/>
          <a:ext cx="0" cy="0"/>
          <a:chOff x="0" y="0"/>
          <a:chExt cx="0" cy="0"/>
        </a:xfrm>
      </p:grpSpPr>
      <p:sp>
        <p:nvSpPr>
          <p:cNvPr id="1154" name="Google Shape;1154;g104b25de3fd_0_3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5" name="Google Shape;1155;g104b25de3fd_0_3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9"/>
        <p:cNvGrpSpPr/>
        <p:nvPr/>
      </p:nvGrpSpPr>
      <p:grpSpPr>
        <a:xfrm>
          <a:off x="0" y="0"/>
          <a:ext cx="0" cy="0"/>
          <a:chOff x="0" y="0"/>
          <a:chExt cx="0" cy="0"/>
        </a:xfrm>
      </p:grpSpPr>
      <p:sp>
        <p:nvSpPr>
          <p:cNvPr id="1410" name="Google Shape;1410;g1c41b352a7f_0_2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1" name="Google Shape;1411;g1c41b352a7f_0_2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0" lvl="0" indent="0" algn="l" rtl="0">
              <a:spcBef>
                <a:spcPts val="0"/>
              </a:spcBef>
              <a:spcAft>
                <a:spcPts val="0"/>
              </a:spcAft>
              <a:buNone/>
            </a:pP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4"/>
        <p:cNvGrpSpPr/>
        <p:nvPr/>
      </p:nvGrpSpPr>
      <p:grpSpPr>
        <a:xfrm>
          <a:off x="0" y="0"/>
          <a:ext cx="0" cy="0"/>
          <a:chOff x="0" y="0"/>
          <a:chExt cx="0" cy="0"/>
        </a:xfrm>
      </p:grpSpPr>
      <p:sp>
        <p:nvSpPr>
          <p:cNvPr id="1415" name="Google Shape;1415;g1c41b352a7f_0_2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6" name="Google Shape;1416;g1c41b352a7f_0_2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9"/>
        <p:cNvGrpSpPr/>
        <p:nvPr/>
      </p:nvGrpSpPr>
      <p:grpSpPr>
        <a:xfrm>
          <a:off x="0" y="0"/>
          <a:ext cx="0" cy="0"/>
          <a:chOff x="0" y="0"/>
          <a:chExt cx="0" cy="0"/>
        </a:xfrm>
      </p:grpSpPr>
      <p:sp>
        <p:nvSpPr>
          <p:cNvPr id="1420" name="Google Shape;1420;g1c41b352a7f_0_3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1" name="Google Shape;1421;g1c41b352a7f_0_3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4"/>
        <p:cNvGrpSpPr/>
        <p:nvPr/>
      </p:nvGrpSpPr>
      <p:grpSpPr>
        <a:xfrm>
          <a:off x="0" y="0"/>
          <a:ext cx="0" cy="0"/>
          <a:chOff x="0" y="0"/>
          <a:chExt cx="0" cy="0"/>
        </a:xfrm>
      </p:grpSpPr>
      <p:sp>
        <p:nvSpPr>
          <p:cNvPr id="1425" name="Google Shape;1425;g104b25de3fd_0_3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26" name="Google Shape;1426;g104b25de3fd_0_3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9"/>
        <p:cNvGrpSpPr/>
        <p:nvPr/>
      </p:nvGrpSpPr>
      <p:grpSpPr>
        <a:xfrm>
          <a:off x="0" y="0"/>
          <a:ext cx="0" cy="0"/>
          <a:chOff x="0" y="0"/>
          <a:chExt cx="0" cy="0"/>
        </a:xfrm>
      </p:grpSpPr>
      <p:sp>
        <p:nvSpPr>
          <p:cNvPr id="1430" name="Google Shape;1430;g104b25de3fd_0_4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1" name="Google Shape;1431;g104b25de3fd_0_4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g104b25de3fd_0_3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59" name="Google Shape;1159;g104b25de3fd_0_3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8"/>
        <p:cNvGrpSpPr/>
        <p:nvPr/>
      </p:nvGrpSpPr>
      <p:grpSpPr>
        <a:xfrm>
          <a:off x="0" y="0"/>
          <a:ext cx="0" cy="0"/>
          <a:chOff x="0" y="0"/>
          <a:chExt cx="0" cy="0"/>
        </a:xfrm>
      </p:grpSpPr>
      <p:sp>
        <p:nvSpPr>
          <p:cNvPr id="1169" name="Google Shape;1169;g104b25de3fd_0_3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0" name="Google Shape;1170;g104b25de3fd_0_3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298450" algn="l" rtl="0">
              <a:spcBef>
                <a:spcPts val="0"/>
              </a:spcBef>
              <a:spcAft>
                <a:spcPts val="0"/>
              </a:spcAft>
              <a:buSzPts val="1100"/>
              <a:buChar char="-"/>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5"/>
        <p:cNvGrpSpPr/>
        <p:nvPr/>
      </p:nvGrpSpPr>
      <p:grpSpPr>
        <a:xfrm>
          <a:off x="0" y="0"/>
          <a:ext cx="0" cy="0"/>
          <a:chOff x="0" y="0"/>
          <a:chExt cx="0" cy="0"/>
        </a:xfrm>
      </p:grpSpPr>
      <p:sp>
        <p:nvSpPr>
          <p:cNvPr id="1176" name="Google Shape;1176;g104b25de3fd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7" name="Google Shape;1177;g104b25de3fd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a:p>
            <a:pPr marL="91440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1"/>
        <p:cNvGrpSpPr/>
        <p:nvPr/>
      </p:nvGrpSpPr>
      <p:grpSpPr>
        <a:xfrm>
          <a:off x="0" y="0"/>
          <a:ext cx="0" cy="0"/>
          <a:chOff x="0" y="0"/>
          <a:chExt cx="0" cy="0"/>
        </a:xfrm>
      </p:grpSpPr>
      <p:sp>
        <p:nvSpPr>
          <p:cNvPr id="1182" name="Google Shape;1182;g1bea7140edb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3" name="Google Shape;1183;g1bea7140edb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
              <a:t>Lámina para equipos de coordinación. (ponerle título en la franja naranja-camila)</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3.jp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jp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17.png"/><Relationship Id="rId4" Type="http://schemas.openxmlformats.org/officeDocument/2006/relationships/image" Target="../media/image8.png"/></Relationships>
</file>

<file path=ppt/slideLayouts/_rels/slideLayout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8.png"/><Relationship Id="rId7" Type="http://schemas.openxmlformats.org/officeDocument/2006/relationships/image" Target="../media/image21.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18.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2.png"/><Relationship Id="rId4" Type="http://schemas.openxmlformats.org/officeDocument/2006/relationships/image" Target="../media/image8.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8.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0.png"/><Relationship Id="rId4" Type="http://schemas.openxmlformats.org/officeDocument/2006/relationships/image" Target="../media/image8.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8.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9.png"/><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8.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25.png"/><Relationship Id="rId4" Type="http://schemas.openxmlformats.org/officeDocument/2006/relationships/image" Target="../media/image8.png"/></Relationships>
</file>

<file path=ppt/slideLayouts/_rels/slideLayout28.xml.rels><?xml version="1.0" encoding="UTF-8" standalone="yes"?>
<Relationships xmlns="http://schemas.openxmlformats.org/package/2006/relationships"><Relationship Id="rId8" Type="http://schemas.openxmlformats.org/officeDocument/2006/relationships/hyperlink" Target="https://www.mejoramientoescolar.cl/COMPLETAR" TargetMode="External"/><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jpg"/><Relationship Id="rId5" Type="http://schemas.openxmlformats.org/officeDocument/2006/relationships/image" Target="../media/image26.png"/><Relationship Id="rId10" Type="http://schemas.openxmlformats.org/officeDocument/2006/relationships/hyperlink" Target="https://www.celider.cl/recurso/cuestionario-evaluacion-del-funcionamiento-de-la-red/" TargetMode="External"/><Relationship Id="rId4" Type="http://schemas.openxmlformats.org/officeDocument/2006/relationships/image" Target="../media/image9.png"/><Relationship Id="rId9" Type="http://schemas.openxmlformats.org/officeDocument/2006/relationships/hyperlink" Target="https://www.lidereseducativos.cl/recursos/como_hacer_buenas_preguntas/" TargetMode="Externa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7.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5.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8.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9.png"/></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4.jpg"/><Relationship Id="rId7" Type="http://schemas.openxmlformats.org/officeDocument/2006/relationships/image" Target="../media/image20.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2.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9.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9.png"/><Relationship Id="rId4" Type="http://schemas.openxmlformats.org/officeDocument/2006/relationships/image" Target="../media/image8.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30.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4.jpg"/><Relationship Id="rId4" Type="http://schemas.openxmlformats.org/officeDocument/2006/relationships/image" Target="../media/image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32.png"/><Relationship Id="rId4" Type="http://schemas.openxmlformats.org/officeDocument/2006/relationships/image" Target="../media/image9.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9.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9.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3.png"/><Relationship Id="rId4" Type="http://schemas.openxmlformats.org/officeDocument/2006/relationships/image" Target="../media/image9.pn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9.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jpg"/><Relationship Id="rId4" Type="http://schemas.openxmlformats.org/officeDocument/2006/relationships/image" Target="../media/image9.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9.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4.jpg"/><Relationship Id="rId4"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4.jp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jp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35.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8.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4.png"/><Relationship Id="rId4" Type="http://schemas.openxmlformats.org/officeDocument/2006/relationships/image" Target="../media/image8.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 Id="rId5" Type="http://schemas.openxmlformats.org/officeDocument/2006/relationships/image" Target="../media/image15.png"/><Relationship Id="rId4" Type="http://schemas.openxmlformats.org/officeDocument/2006/relationships/image" Target="../media/image4.jp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pag 1">
  <p:cSld name="TITLE_1">
    <p:spTree>
      <p:nvGrpSpPr>
        <p:cNvPr id="1" name="Shape 9"/>
        <p:cNvGrpSpPr/>
        <p:nvPr/>
      </p:nvGrpSpPr>
      <p:grpSpPr>
        <a:xfrm>
          <a:off x="0" y="0"/>
          <a:ext cx="0" cy="0"/>
          <a:chOff x="0" y="0"/>
          <a:chExt cx="0" cy="0"/>
        </a:xfrm>
      </p:grpSpPr>
      <p:pic>
        <p:nvPicPr>
          <p:cNvPr id="10" name="Google Shape;10;p2"/>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11" name="Google Shape;11;p2"/>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12" name="Google Shape;12;p2"/>
          <p:cNvSpPr txBox="1"/>
          <p:nvPr/>
        </p:nvSpPr>
        <p:spPr>
          <a:xfrm>
            <a:off x="4897287" y="937750"/>
            <a:ext cx="3856175" cy="1799950"/>
          </a:xfrm>
          <a:prstGeom prst="rect">
            <a:avLst/>
          </a:prstGeom>
          <a:noFill/>
          <a:ln>
            <a:noFill/>
          </a:ln>
        </p:spPr>
        <p:txBody>
          <a:bodyPr spcFirstLastPara="1" wrap="square" lIns="91425" tIns="91425" rIns="91425" bIns="91425" anchor="b" anchorCtr="0">
            <a:spAutoFit/>
          </a:bodyPr>
          <a:lstStyle/>
          <a:p>
            <a:pPr marL="0" lvl="0" indent="0" algn="l" rtl="0">
              <a:lnSpc>
                <a:spcPct val="80000"/>
              </a:lnSpc>
              <a:spcBef>
                <a:spcPts val="2400"/>
              </a:spcBef>
              <a:spcAft>
                <a:spcPts val="500"/>
              </a:spcAft>
              <a:buNone/>
            </a:pPr>
            <a:r>
              <a:rPr lang="es" sz="3400" dirty="0">
                <a:solidFill>
                  <a:srgbClr val="E36C09"/>
                </a:solidFill>
                <a:latin typeface="Nunito SemiBold"/>
                <a:ea typeface="Nunito SemiBold"/>
                <a:cs typeface="Nunito SemiBold"/>
                <a:sym typeface="Nunito SemiBold"/>
              </a:rPr>
              <a:t>BITÁCORA</a:t>
            </a:r>
            <a:r>
              <a:rPr lang="es" sz="3000" dirty="0">
                <a:solidFill>
                  <a:srgbClr val="E36C09"/>
                </a:solidFill>
                <a:latin typeface="Nunito SemiBold"/>
                <a:ea typeface="Nunito SemiBold"/>
                <a:cs typeface="Nunito SemiBold"/>
                <a:sym typeface="Nunito SemiBold"/>
              </a:rPr>
              <a:t> de </a:t>
            </a:r>
            <a:r>
              <a:rPr lang="es" sz="2900" b="1" dirty="0">
                <a:solidFill>
                  <a:schemeClr val="accent5"/>
                </a:solidFill>
                <a:latin typeface="Nunito"/>
                <a:ea typeface="Nunito"/>
                <a:cs typeface="Nunito"/>
                <a:sym typeface="Nunito"/>
              </a:rPr>
              <a:t>ACOMPAÑAMIENTO</a:t>
            </a:r>
            <a:r>
              <a:rPr lang="es" sz="3000" dirty="0">
                <a:solidFill>
                  <a:schemeClr val="dk1"/>
                </a:solidFill>
                <a:latin typeface="Nunito SemiBold"/>
                <a:ea typeface="Nunito SemiBold"/>
                <a:cs typeface="Nunito SemiBold"/>
                <a:sym typeface="Nunito SemiBold"/>
              </a:rPr>
              <a:t> </a:t>
            </a:r>
            <a:r>
              <a:rPr lang="es" sz="2900" dirty="0">
                <a:solidFill>
                  <a:srgbClr val="0097A7"/>
                </a:solidFill>
                <a:latin typeface="Nunito SemiBold"/>
                <a:ea typeface="Nunito SemiBold"/>
                <a:cs typeface="Nunito SemiBold"/>
                <a:sym typeface="Nunito SemiBold"/>
              </a:rPr>
              <a:t>a</a:t>
            </a:r>
            <a:r>
              <a:rPr lang="es" sz="3400" dirty="0">
                <a:solidFill>
                  <a:srgbClr val="0097A7"/>
                </a:solidFill>
                <a:latin typeface="Nunito SemiBold"/>
                <a:ea typeface="Nunito SemiBold"/>
                <a:cs typeface="Nunito SemiBold"/>
                <a:sym typeface="Nunito SemiBold"/>
              </a:rPr>
              <a:t> </a:t>
            </a:r>
            <a:r>
              <a:rPr lang="es" sz="3700" dirty="0">
                <a:solidFill>
                  <a:srgbClr val="0097A7"/>
                </a:solidFill>
                <a:latin typeface="Nunito"/>
                <a:ea typeface="Nunito"/>
                <a:cs typeface="Nunito"/>
                <a:sym typeface="Nunito"/>
              </a:rPr>
              <a:t>REDES</a:t>
            </a:r>
            <a:endParaRPr sz="3700" dirty="0">
              <a:solidFill>
                <a:srgbClr val="0097A7"/>
              </a:solidFill>
              <a:latin typeface="Nunito"/>
              <a:ea typeface="Nunito"/>
              <a:cs typeface="Nunito"/>
              <a:sym typeface="Nunito"/>
            </a:endParaRPr>
          </a:p>
        </p:txBody>
      </p:sp>
      <p:pic>
        <p:nvPicPr>
          <p:cNvPr id="13" name="Google Shape;13;p2"/>
          <p:cNvPicPr preferRelativeResize="0"/>
          <p:nvPr/>
        </p:nvPicPr>
        <p:blipFill rotWithShape="1">
          <a:blip r:embed="rId3">
            <a:alphaModFix/>
          </a:blip>
          <a:srcRect t="-1950" r="39555" b="1950"/>
          <a:stretch/>
        </p:blipFill>
        <p:spPr>
          <a:xfrm rot="-126415">
            <a:off x="159201" y="809258"/>
            <a:ext cx="3438449" cy="3791725"/>
          </a:xfrm>
          <a:prstGeom prst="rect">
            <a:avLst/>
          </a:prstGeom>
          <a:noFill/>
          <a:ln>
            <a:noFill/>
          </a:ln>
          <a:effectLst>
            <a:outerShdw blurRad="57150" dist="19050" dir="5400000" algn="bl" rotWithShape="0">
              <a:srgbClr val="000000">
                <a:alpha val="50000"/>
              </a:srgbClr>
            </a:outerShdw>
          </a:effectLst>
        </p:spPr>
      </p:pic>
      <p:pic>
        <p:nvPicPr>
          <p:cNvPr id="14" name="Google Shape;14;p2"/>
          <p:cNvPicPr preferRelativeResize="0"/>
          <p:nvPr/>
        </p:nvPicPr>
        <p:blipFill>
          <a:blip r:embed="rId4">
            <a:alphaModFix/>
          </a:blip>
          <a:stretch>
            <a:fillRect/>
          </a:stretch>
        </p:blipFill>
        <p:spPr>
          <a:xfrm>
            <a:off x="4862200" y="284000"/>
            <a:ext cx="3856175" cy="671675"/>
          </a:xfrm>
          <a:prstGeom prst="rect">
            <a:avLst/>
          </a:prstGeom>
          <a:noFill/>
          <a:ln>
            <a:noFill/>
          </a:ln>
        </p:spPr>
      </p:pic>
      <p:sp>
        <p:nvSpPr>
          <p:cNvPr id="15" name="Google Shape;15;p2"/>
          <p:cNvSpPr txBox="1"/>
          <p:nvPr/>
        </p:nvSpPr>
        <p:spPr>
          <a:xfrm>
            <a:off x="4997425" y="2737700"/>
            <a:ext cx="2877600" cy="4002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300">
                <a:solidFill>
                  <a:srgbClr val="45818E"/>
                </a:solidFill>
                <a:latin typeface="Nunito ExtraBold"/>
                <a:ea typeface="Nunito ExtraBold"/>
                <a:cs typeface="Nunito ExtraBold"/>
                <a:sym typeface="Nunito ExtraBold"/>
              </a:rPr>
              <a:t>Proyecto de Acompañamiento </a:t>
            </a:r>
            <a:endParaRPr sz="1300">
              <a:solidFill>
                <a:srgbClr val="45818E"/>
              </a:solidFill>
              <a:latin typeface="Nunito ExtraBold"/>
              <a:ea typeface="Nunito ExtraBold"/>
              <a:cs typeface="Nunito ExtraBold"/>
              <a:sym typeface="Nunito ExtraBold"/>
            </a:endParaRPr>
          </a:p>
          <a:p>
            <a:pPr marL="0" lvl="0" indent="0" algn="l" rtl="0">
              <a:spcBef>
                <a:spcPts val="0"/>
              </a:spcBef>
              <a:spcAft>
                <a:spcPts val="0"/>
              </a:spcAft>
              <a:buNone/>
            </a:pPr>
            <a:r>
              <a:rPr lang="es" sz="1300">
                <a:solidFill>
                  <a:srgbClr val="45818E"/>
                </a:solidFill>
                <a:latin typeface="Nunito ExtraBold"/>
                <a:ea typeface="Nunito ExtraBold"/>
                <a:cs typeface="Nunito ExtraBold"/>
                <a:sym typeface="Nunito ExtraBold"/>
              </a:rPr>
              <a:t>a Redes (PAR) C-Líder</a:t>
            </a:r>
            <a:endParaRPr sz="1300">
              <a:solidFill>
                <a:srgbClr val="45818E"/>
              </a:solidFill>
              <a:latin typeface="Nunito ExtraBold"/>
              <a:ea typeface="Nunito ExtraBold"/>
              <a:cs typeface="Nunito ExtraBold"/>
              <a:sym typeface="Nunito ExtraBold"/>
            </a:endParaRPr>
          </a:p>
        </p:txBody>
      </p:sp>
      <p:cxnSp>
        <p:nvCxnSpPr>
          <p:cNvPr id="16" name="Google Shape;16;p2"/>
          <p:cNvCxnSpPr/>
          <p:nvPr/>
        </p:nvCxnSpPr>
        <p:spPr>
          <a:xfrm>
            <a:off x="4997425" y="2701225"/>
            <a:ext cx="2386200" cy="7800"/>
          </a:xfrm>
          <a:prstGeom prst="straightConnector1">
            <a:avLst/>
          </a:prstGeom>
          <a:noFill/>
          <a:ln w="19050" cap="flat" cmpd="sng">
            <a:solidFill>
              <a:srgbClr val="45818E"/>
            </a:solidFill>
            <a:prstDash val="solid"/>
            <a:round/>
            <a:headEnd type="none" w="med" len="med"/>
            <a:tailEnd type="none" w="med" len="med"/>
          </a:ln>
        </p:spPr>
      </p:cxnSp>
      <p:pic>
        <p:nvPicPr>
          <p:cNvPr id="17" name="Google Shape;17;p2"/>
          <p:cNvPicPr preferRelativeResize="0"/>
          <p:nvPr/>
        </p:nvPicPr>
        <p:blipFill>
          <a:blip r:embed="rId5">
            <a:alphaModFix/>
          </a:blip>
          <a:stretch>
            <a:fillRect/>
          </a:stretch>
        </p:blipFill>
        <p:spPr>
          <a:xfrm rot="10800000">
            <a:off x="4926400" y="3333750"/>
            <a:ext cx="3856175" cy="1571625"/>
          </a:xfrm>
          <a:prstGeom prst="rect">
            <a:avLst/>
          </a:prstGeom>
          <a:noFill/>
          <a:ln>
            <a:noFill/>
          </a:ln>
          <a:effectLst>
            <a:outerShdw blurRad="57150" dist="19050" dir="5400000" algn="bl" rotWithShape="0">
              <a:srgbClr val="000000">
                <a:alpha val="50000"/>
              </a:srgbClr>
            </a:outerShdw>
          </a:effectLst>
        </p:spPr>
      </p:pic>
      <p:pic>
        <p:nvPicPr>
          <p:cNvPr id="18" name="Google Shape;18;p2"/>
          <p:cNvPicPr preferRelativeResize="0"/>
          <p:nvPr/>
        </p:nvPicPr>
        <p:blipFill>
          <a:blip r:embed="rId6">
            <a:alphaModFix/>
          </a:blip>
          <a:stretch>
            <a:fillRect/>
          </a:stretch>
        </p:blipFill>
        <p:spPr>
          <a:xfrm flipH="1">
            <a:off x="8680275" y="3186525"/>
            <a:ext cx="457200" cy="457200"/>
          </a:xfrm>
          <a:prstGeom prst="rect">
            <a:avLst/>
          </a:prstGeom>
          <a:noFill/>
          <a:ln>
            <a:noFill/>
          </a:ln>
        </p:spPr>
      </p:pic>
      <p:sp>
        <p:nvSpPr>
          <p:cNvPr id="19" name="Google Shape;19;p2"/>
          <p:cNvSpPr txBox="1"/>
          <p:nvPr/>
        </p:nvSpPr>
        <p:spPr>
          <a:xfrm>
            <a:off x="6014900" y="3420000"/>
            <a:ext cx="7971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300">
                <a:latin typeface="Nunito"/>
                <a:ea typeface="Nunito"/>
                <a:cs typeface="Nunito"/>
                <a:sym typeface="Nunito"/>
              </a:rPr>
              <a:t>Red:</a:t>
            </a:r>
            <a:endParaRPr sz="1300">
              <a:latin typeface="Nunito"/>
              <a:ea typeface="Nunito"/>
              <a:cs typeface="Nunito"/>
              <a:sym typeface="Nunito"/>
            </a:endParaRPr>
          </a:p>
        </p:txBody>
      </p:sp>
      <p:sp>
        <p:nvSpPr>
          <p:cNvPr id="20" name="Google Shape;20;p2"/>
          <p:cNvSpPr txBox="1"/>
          <p:nvPr/>
        </p:nvSpPr>
        <p:spPr>
          <a:xfrm>
            <a:off x="4906350" y="3420000"/>
            <a:ext cx="650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300">
                <a:latin typeface="Nunito"/>
                <a:ea typeface="Nunito"/>
                <a:cs typeface="Nunito"/>
                <a:sym typeface="Nunito"/>
              </a:rPr>
              <a:t>Año:</a:t>
            </a:r>
            <a:endParaRPr sz="1300">
              <a:latin typeface="Nunito"/>
              <a:ea typeface="Nunito"/>
              <a:cs typeface="Nunito"/>
              <a:sym typeface="Nunito"/>
            </a:endParaRPr>
          </a:p>
        </p:txBody>
      </p:sp>
      <p:sp>
        <p:nvSpPr>
          <p:cNvPr id="21" name="Google Shape;21;p2"/>
          <p:cNvSpPr txBox="1"/>
          <p:nvPr/>
        </p:nvSpPr>
        <p:spPr>
          <a:xfrm>
            <a:off x="4926400" y="3804911"/>
            <a:ext cx="3575400" cy="384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300">
                <a:latin typeface="Nunito"/>
                <a:ea typeface="Nunito"/>
                <a:cs typeface="Nunito"/>
                <a:sym typeface="Nunito"/>
              </a:rPr>
              <a:t>Participantes: </a:t>
            </a:r>
            <a:endParaRPr sz="1300">
              <a:latin typeface="Nunito"/>
              <a:ea typeface="Nunito"/>
              <a:cs typeface="Nunito"/>
              <a:sym typeface="Nunito"/>
            </a:endParaRPr>
          </a:p>
        </p:txBody>
      </p:sp>
      <p:sp>
        <p:nvSpPr>
          <p:cNvPr id="22" name="Google Shape;22;p2"/>
          <p:cNvSpPr/>
          <p:nvPr/>
        </p:nvSpPr>
        <p:spPr>
          <a:xfrm>
            <a:off x="4982550" y="4166150"/>
            <a:ext cx="3735900" cy="6039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6463899" y="3460050"/>
            <a:ext cx="2219400" cy="30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354275" y="4697325"/>
            <a:ext cx="1920300" cy="2913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5364500" y="3460050"/>
            <a:ext cx="650400" cy="3048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 name="Google Shape;26;p2"/>
          <p:cNvPicPr preferRelativeResize="0"/>
          <p:nvPr/>
        </p:nvPicPr>
        <p:blipFill>
          <a:blip r:embed="rId7">
            <a:alphaModFix/>
          </a:blip>
          <a:stretch>
            <a:fillRect/>
          </a:stretch>
        </p:blipFill>
        <p:spPr>
          <a:xfrm>
            <a:off x="422300" y="88100"/>
            <a:ext cx="239675" cy="4969674"/>
          </a:xfrm>
          <a:prstGeom prst="rect">
            <a:avLst/>
          </a:prstGeom>
          <a:noFill/>
          <a:ln>
            <a:noFill/>
          </a:ln>
        </p:spPr>
      </p:pic>
      <p:sp>
        <p:nvSpPr>
          <p:cNvPr id="27" name="Google Shape;27;p2"/>
          <p:cNvSpPr txBox="1"/>
          <p:nvPr/>
        </p:nvSpPr>
        <p:spPr>
          <a:xfrm>
            <a:off x="730750" y="4725250"/>
            <a:ext cx="1188600" cy="242100"/>
          </a:xfrm>
          <a:prstGeom prst="rect">
            <a:avLst/>
          </a:prstGeom>
          <a:noFill/>
          <a:ln>
            <a:noFill/>
          </a:ln>
        </p:spPr>
        <p:txBody>
          <a:bodyPr spcFirstLastPara="1" wrap="square" lIns="0" tIns="54000" rIns="18000" bIns="18000" anchor="t" anchorCtr="0">
            <a:spAutoFit/>
          </a:bodyPr>
          <a:lstStyle/>
          <a:p>
            <a:pPr marL="0" lvl="0" indent="0" algn="l" rtl="0">
              <a:spcBef>
                <a:spcPts val="0"/>
              </a:spcBef>
              <a:spcAft>
                <a:spcPts val="0"/>
              </a:spcAft>
              <a:buNone/>
            </a:pPr>
            <a:r>
              <a:rPr lang="es" sz="1100">
                <a:solidFill>
                  <a:srgbClr val="077152"/>
                </a:solidFill>
                <a:latin typeface="Nunito Black"/>
                <a:ea typeface="Nunito Black"/>
                <a:cs typeface="Nunito Black"/>
                <a:sym typeface="Nunito Black"/>
              </a:rPr>
              <a:t>    IR A 2º AÑO </a:t>
            </a:r>
            <a:endParaRPr sz="1100">
              <a:solidFill>
                <a:srgbClr val="077152"/>
              </a:solidFill>
              <a:latin typeface="Nunito Black"/>
              <a:ea typeface="Nunito Black"/>
              <a:cs typeface="Nunito Black"/>
              <a:sym typeface="Nunito Black"/>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g 8 1 2">
  <p:cSld name="TITLE_1_1_1_2_2_1_1_2">
    <p:spTree>
      <p:nvGrpSpPr>
        <p:cNvPr id="1" name="Shape 230"/>
        <p:cNvGrpSpPr/>
        <p:nvPr/>
      </p:nvGrpSpPr>
      <p:grpSpPr>
        <a:xfrm>
          <a:off x="0" y="0"/>
          <a:ext cx="0" cy="0"/>
          <a:chOff x="0" y="0"/>
          <a:chExt cx="0" cy="0"/>
        </a:xfrm>
      </p:grpSpPr>
      <p:pic>
        <p:nvPicPr>
          <p:cNvPr id="231" name="Google Shape;231;p11"/>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232" name="Google Shape;232;p11"/>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233" name="Google Shape;233;p11"/>
          <p:cNvSpPr/>
          <p:nvPr/>
        </p:nvSpPr>
        <p:spPr>
          <a:xfrm>
            <a:off x="107950" y="69350"/>
            <a:ext cx="2225700" cy="5403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11"/>
          <p:cNvSpPr txBox="1"/>
          <p:nvPr/>
        </p:nvSpPr>
        <p:spPr>
          <a:xfrm>
            <a:off x="971121" y="197775"/>
            <a:ext cx="13626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Estructura de nuestra red</a:t>
            </a:r>
            <a:endParaRPr sz="1200">
              <a:solidFill>
                <a:schemeClr val="lt1"/>
              </a:solidFill>
              <a:latin typeface="Nunito Black"/>
              <a:ea typeface="Nunito Black"/>
              <a:cs typeface="Nunito Black"/>
              <a:sym typeface="Nunito Black"/>
            </a:endParaRPr>
          </a:p>
        </p:txBody>
      </p:sp>
      <p:sp>
        <p:nvSpPr>
          <p:cNvPr id="235" name="Google Shape;235;p11"/>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236" name="Google Shape;236;p11"/>
          <p:cNvPicPr preferRelativeResize="0"/>
          <p:nvPr/>
        </p:nvPicPr>
        <p:blipFill>
          <a:blip r:embed="rId3">
            <a:alphaModFix/>
          </a:blip>
          <a:stretch>
            <a:fillRect/>
          </a:stretch>
        </p:blipFill>
        <p:spPr>
          <a:xfrm>
            <a:off x="287560" y="152250"/>
            <a:ext cx="291150" cy="291175"/>
          </a:xfrm>
          <a:prstGeom prst="rect">
            <a:avLst/>
          </a:prstGeom>
          <a:noFill/>
          <a:ln>
            <a:noFill/>
          </a:ln>
        </p:spPr>
      </p:pic>
      <p:sp>
        <p:nvSpPr>
          <p:cNvPr id="237" name="Google Shape;237;p11"/>
          <p:cNvSpPr txBox="1"/>
          <p:nvPr/>
        </p:nvSpPr>
        <p:spPr>
          <a:xfrm>
            <a:off x="3404250" y="2350925"/>
            <a:ext cx="82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38" name="Google Shape;238;p11"/>
          <p:cNvSpPr txBox="1"/>
          <p:nvPr/>
        </p:nvSpPr>
        <p:spPr>
          <a:xfrm>
            <a:off x="515975" y="1864175"/>
            <a:ext cx="1679700" cy="7941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Clr>
                <a:schemeClr val="dk1"/>
              </a:buClr>
              <a:buSzPts val="1100"/>
              <a:buFont typeface="Arial"/>
              <a:buNone/>
            </a:pPr>
            <a:r>
              <a:rPr lang="es" sz="1100" b="1" i="1">
                <a:solidFill>
                  <a:schemeClr val="dk1"/>
                </a:solidFill>
                <a:latin typeface="Nunito"/>
                <a:ea typeface="Nunito"/>
                <a:cs typeface="Nunito"/>
                <a:sym typeface="Nunito"/>
              </a:rPr>
              <a:t>En esta tabla se registrará información sobre la coordinación de la red.</a:t>
            </a:r>
            <a:endParaRPr sz="1100" b="1" i="1">
              <a:latin typeface="Nunito"/>
              <a:ea typeface="Nunito"/>
              <a:cs typeface="Nunito"/>
              <a:sym typeface="Nunito"/>
            </a:endParaRPr>
          </a:p>
        </p:txBody>
      </p:sp>
      <p:sp>
        <p:nvSpPr>
          <p:cNvPr id="239" name="Google Shape;239;p11"/>
          <p:cNvSpPr txBox="1"/>
          <p:nvPr/>
        </p:nvSpPr>
        <p:spPr>
          <a:xfrm>
            <a:off x="746750" y="1182650"/>
            <a:ext cx="1803000" cy="4434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600" b="1">
                <a:solidFill>
                  <a:srgbClr val="C55D07"/>
                </a:solidFill>
                <a:latin typeface="Nunito"/>
                <a:ea typeface="Nunito"/>
                <a:cs typeface="Nunito"/>
                <a:sym typeface="Nunito"/>
              </a:rPr>
              <a:t>Coordinación </a:t>
            </a:r>
            <a:endParaRPr sz="1600" b="1">
              <a:solidFill>
                <a:srgbClr val="C55D07"/>
              </a:solidFill>
              <a:latin typeface="Nunito"/>
              <a:ea typeface="Nunito"/>
              <a:cs typeface="Nunito"/>
              <a:sym typeface="Nunito"/>
            </a:endParaRPr>
          </a:p>
          <a:p>
            <a:pPr marL="0" lvl="0" indent="0" algn="l" rtl="0">
              <a:lnSpc>
                <a:spcPct val="90000"/>
              </a:lnSpc>
              <a:spcBef>
                <a:spcPts val="0"/>
              </a:spcBef>
              <a:spcAft>
                <a:spcPts val="0"/>
              </a:spcAft>
              <a:buNone/>
            </a:pPr>
            <a:r>
              <a:rPr lang="es" sz="1600" b="1">
                <a:solidFill>
                  <a:srgbClr val="C55D07"/>
                </a:solidFill>
                <a:latin typeface="Nunito"/>
                <a:ea typeface="Nunito"/>
                <a:cs typeface="Nunito"/>
                <a:sym typeface="Nunito"/>
              </a:rPr>
              <a:t>de la red</a:t>
            </a:r>
            <a:endParaRPr sz="1600">
              <a:solidFill>
                <a:srgbClr val="C55D07"/>
              </a:solidFill>
              <a:latin typeface="Nunito"/>
              <a:ea typeface="Nunito"/>
              <a:cs typeface="Nunito"/>
              <a:sym typeface="Nunito"/>
            </a:endParaRPr>
          </a:p>
        </p:txBody>
      </p:sp>
      <p:sp>
        <p:nvSpPr>
          <p:cNvPr id="240" name="Google Shape;240;p11"/>
          <p:cNvSpPr/>
          <p:nvPr/>
        </p:nvSpPr>
        <p:spPr>
          <a:xfrm rot="-8100000">
            <a:off x="-236825" y="1008687"/>
            <a:ext cx="882469" cy="935927"/>
          </a:xfrm>
          <a:prstGeom prst="chord">
            <a:avLst>
              <a:gd name="adj1" fmla="val 2761805"/>
              <a:gd name="adj2" fmla="val 13579544"/>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11"/>
          <p:cNvSpPr txBox="1"/>
          <p:nvPr/>
        </p:nvSpPr>
        <p:spPr>
          <a:xfrm>
            <a:off x="308600" y="1258850"/>
            <a:ext cx="419700" cy="318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2300" b="1">
                <a:solidFill>
                  <a:srgbClr val="C55D07"/>
                </a:solidFill>
                <a:latin typeface="Nunito"/>
                <a:ea typeface="Nunito"/>
                <a:cs typeface="Nunito"/>
                <a:sym typeface="Nunito"/>
              </a:rPr>
              <a:t>D.</a:t>
            </a:r>
            <a:endParaRPr sz="2300">
              <a:solidFill>
                <a:srgbClr val="C55D07"/>
              </a:solidFill>
              <a:latin typeface="Nunito"/>
              <a:ea typeface="Nunito"/>
              <a:cs typeface="Nunito"/>
              <a:sym typeface="Nunito"/>
            </a:endParaRPr>
          </a:p>
        </p:txBody>
      </p:sp>
      <p:pic>
        <p:nvPicPr>
          <p:cNvPr id="242" name="Google Shape;242;p11"/>
          <p:cNvPicPr preferRelativeResize="0"/>
          <p:nvPr/>
        </p:nvPicPr>
        <p:blipFill>
          <a:blip r:embed="rId4">
            <a:alphaModFix/>
          </a:blip>
          <a:stretch>
            <a:fillRect/>
          </a:stretch>
        </p:blipFill>
        <p:spPr>
          <a:xfrm>
            <a:off x="2426438" y="153563"/>
            <a:ext cx="6214575" cy="4836375"/>
          </a:xfrm>
          <a:prstGeom prst="rect">
            <a:avLst/>
          </a:prstGeom>
          <a:noFill/>
          <a:ln>
            <a:noFill/>
          </a:ln>
          <a:effectLst>
            <a:outerShdw blurRad="57150" dist="19050" dir="5400000" algn="bl" rotWithShape="0">
              <a:srgbClr val="000000">
                <a:alpha val="50000"/>
              </a:srgbClr>
            </a:outerShdw>
          </a:effectLst>
        </p:spPr>
      </p:pic>
      <p:graphicFrame>
        <p:nvGraphicFramePr>
          <p:cNvPr id="243" name="Google Shape;243;p11"/>
          <p:cNvGraphicFramePr/>
          <p:nvPr/>
        </p:nvGraphicFramePr>
        <p:xfrm>
          <a:off x="2489675" y="206825"/>
          <a:ext cx="6088100" cy="4732450"/>
        </p:xfrm>
        <a:graphic>
          <a:graphicData uri="http://schemas.openxmlformats.org/drawingml/2006/table">
            <a:tbl>
              <a:tblPr>
                <a:noFill/>
                <a:tableStyleId>{8C29782D-E93B-4F56-B21B-7138EB06264A}</a:tableStyleId>
              </a:tblPr>
              <a:tblGrid>
                <a:gridCol w="2397275">
                  <a:extLst>
                    <a:ext uri="{9D8B030D-6E8A-4147-A177-3AD203B41FA5}">
                      <a16:colId xmlns:a16="http://schemas.microsoft.com/office/drawing/2014/main" val="20000"/>
                    </a:ext>
                  </a:extLst>
                </a:gridCol>
                <a:gridCol w="3690825">
                  <a:extLst>
                    <a:ext uri="{9D8B030D-6E8A-4147-A177-3AD203B41FA5}">
                      <a16:colId xmlns:a16="http://schemas.microsoft.com/office/drawing/2014/main" val="20001"/>
                    </a:ext>
                  </a:extLst>
                </a:gridCol>
              </a:tblGrid>
              <a:tr h="350400">
                <a:tc gridSpan="2">
                  <a:txBody>
                    <a:bodyPr/>
                    <a:lstStyle/>
                    <a:p>
                      <a:pPr marL="0" lvl="0" indent="0" algn="ctr" rtl="0">
                        <a:spcBef>
                          <a:spcPts val="0"/>
                        </a:spcBef>
                        <a:spcAft>
                          <a:spcPts val="0"/>
                        </a:spcAft>
                        <a:buNone/>
                      </a:pPr>
                      <a:r>
                        <a:rPr lang="es" sz="1100" b="1">
                          <a:latin typeface="Nunito"/>
                          <a:ea typeface="Nunito"/>
                          <a:cs typeface="Nunito"/>
                          <a:sym typeface="Nunito"/>
                        </a:rPr>
                        <a:t>Coordinador de la Red</a:t>
                      </a: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1264900">
                <a:tc>
                  <a:txBody>
                    <a:bodyPr/>
                    <a:lstStyle/>
                    <a:p>
                      <a:pPr marL="0" lvl="0" indent="0" algn="just" rtl="0">
                        <a:spcBef>
                          <a:spcPts val="0"/>
                        </a:spcBef>
                        <a:spcAft>
                          <a:spcPts val="0"/>
                        </a:spcAft>
                        <a:buClr>
                          <a:schemeClr val="dk1"/>
                        </a:buClr>
                        <a:buSzPts val="1100"/>
                        <a:buFont typeface="Arial"/>
                        <a:buNone/>
                      </a:pPr>
                      <a:r>
                        <a:rPr lang="es" sz="1000" b="1">
                          <a:solidFill>
                            <a:schemeClr val="dk1"/>
                          </a:solidFill>
                          <a:latin typeface="Nunito"/>
                          <a:ea typeface="Nunito"/>
                          <a:cs typeface="Nunito"/>
                          <a:sym typeface="Nunito"/>
                        </a:rPr>
                        <a:t>Articulación con instituciones y organismos </a:t>
                      </a:r>
                      <a:endParaRPr sz="1000" b="1">
                        <a:solidFill>
                          <a:schemeClr val="dk1"/>
                        </a:solidFill>
                        <a:latin typeface="Nunito"/>
                        <a:ea typeface="Nunito"/>
                        <a:cs typeface="Nunito"/>
                        <a:sym typeface="Nunito"/>
                      </a:endParaRPr>
                    </a:p>
                    <a:p>
                      <a:pPr marL="0" lvl="0" indent="0" algn="just" rtl="0">
                        <a:spcBef>
                          <a:spcPts val="0"/>
                        </a:spcBef>
                        <a:spcAft>
                          <a:spcPts val="0"/>
                        </a:spcAft>
                        <a:buClr>
                          <a:schemeClr val="dk1"/>
                        </a:buClr>
                        <a:buSzPts val="1100"/>
                        <a:buFont typeface="Arial"/>
                        <a:buNone/>
                      </a:pPr>
                      <a:r>
                        <a:rPr lang="es" sz="1000">
                          <a:solidFill>
                            <a:schemeClr val="dk1"/>
                          </a:solidFill>
                          <a:latin typeface="Nunito"/>
                          <a:ea typeface="Nunito"/>
                          <a:cs typeface="Nunito"/>
                          <a:sym typeface="Nunito"/>
                        </a:rPr>
                        <a:t>¿Con qué cargos y/o instituciones te articulas para llevar a cabo la coordinación de la red? ¿de qué manera?</a:t>
                      </a: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1627875">
                <a:tc>
                  <a:txBody>
                    <a:bodyPr/>
                    <a:lstStyle/>
                    <a:p>
                      <a:pPr marL="0" lvl="0" indent="0" algn="l" rtl="0">
                        <a:spcBef>
                          <a:spcPts val="0"/>
                        </a:spcBef>
                        <a:spcAft>
                          <a:spcPts val="0"/>
                        </a:spcAft>
                        <a:buClr>
                          <a:schemeClr val="dk1"/>
                        </a:buClr>
                        <a:buSzPts val="1100"/>
                        <a:buFont typeface="Arial"/>
                        <a:buNone/>
                      </a:pPr>
                      <a:r>
                        <a:rPr lang="es" sz="1000" b="1">
                          <a:solidFill>
                            <a:schemeClr val="dk1"/>
                          </a:solidFill>
                          <a:latin typeface="Nunito"/>
                          <a:ea typeface="Nunito"/>
                          <a:cs typeface="Nunito"/>
                          <a:sym typeface="Nunito"/>
                        </a:rPr>
                        <a:t>¿Cómo se organiza la coordinación de la red?</a:t>
                      </a:r>
                      <a:endParaRPr sz="1000" b="1">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1000">
                          <a:solidFill>
                            <a:schemeClr val="dk1"/>
                          </a:solidFill>
                          <a:latin typeface="Nunito"/>
                          <a:ea typeface="Nunito"/>
                          <a:cs typeface="Nunito"/>
                          <a:sym typeface="Nunito"/>
                        </a:rPr>
                        <a:t>(Indica roles, funciones y responsabilidades que tomas al interior de las reuniones de red y fuera de la misma. Comenta, además, si existen integrantes de la red que te apoyan en la coordinación).</a:t>
                      </a: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8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1489275">
                <a:tc>
                  <a:txBody>
                    <a:bodyPr/>
                    <a:lstStyle/>
                    <a:p>
                      <a:pPr marL="0" lvl="0" indent="0" algn="just" rtl="0">
                        <a:spcBef>
                          <a:spcPts val="0"/>
                        </a:spcBef>
                        <a:spcAft>
                          <a:spcPts val="0"/>
                        </a:spcAft>
                        <a:buClr>
                          <a:schemeClr val="dk1"/>
                        </a:buClr>
                        <a:buSzPts val="1100"/>
                        <a:buFont typeface="Arial"/>
                        <a:buNone/>
                      </a:pPr>
                      <a:r>
                        <a:rPr lang="es" sz="1000" b="1">
                          <a:solidFill>
                            <a:schemeClr val="dk1"/>
                          </a:solidFill>
                          <a:latin typeface="Nunito"/>
                          <a:ea typeface="Nunito"/>
                          <a:cs typeface="Nunito"/>
                          <a:sym typeface="Nunito"/>
                        </a:rPr>
                        <a:t>¿Cuáles fortalezas y debilidades  identifica en la coordinación de la red?</a:t>
                      </a:r>
                      <a:br>
                        <a:rPr lang="es" sz="1000" b="1">
                          <a:solidFill>
                            <a:schemeClr val="dk1"/>
                          </a:solidFill>
                          <a:latin typeface="Nunito"/>
                          <a:ea typeface="Nunito"/>
                          <a:cs typeface="Nunito"/>
                          <a:sym typeface="Nunito"/>
                        </a:rPr>
                      </a:br>
                      <a:r>
                        <a:rPr lang="es" sz="1000">
                          <a:solidFill>
                            <a:schemeClr val="dk1"/>
                          </a:solidFill>
                          <a:latin typeface="Nunito"/>
                          <a:ea typeface="Nunito"/>
                          <a:cs typeface="Nunito"/>
                          <a:sym typeface="Nunito"/>
                        </a:rPr>
                        <a:t>(Considera la articulación con instituciones y organismos así como su relación de coordinación con los participantes de la red)</a:t>
                      </a:r>
                      <a:endParaRPr sz="1000">
                        <a:latin typeface="Nunito"/>
                        <a:ea typeface="Nunito"/>
                        <a:cs typeface="Nunito"/>
                        <a:sym typeface="Nunito"/>
                      </a:endParaRPr>
                    </a:p>
                    <a:p>
                      <a:pPr marL="0" lvl="0" indent="0" algn="just" rtl="0">
                        <a:spcBef>
                          <a:spcPts val="0"/>
                        </a:spcBef>
                        <a:spcAft>
                          <a:spcPts val="0"/>
                        </a:spcAft>
                        <a:buNone/>
                      </a:pP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8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bl>
          </a:graphicData>
        </a:graphic>
      </p:graphicFrame>
      <p:pic>
        <p:nvPicPr>
          <p:cNvPr id="244" name="Google Shape;244;p11"/>
          <p:cNvPicPr preferRelativeResize="0"/>
          <p:nvPr/>
        </p:nvPicPr>
        <p:blipFill>
          <a:blip r:embed="rId5">
            <a:alphaModFix/>
          </a:blip>
          <a:stretch>
            <a:fillRect/>
          </a:stretch>
        </p:blipFill>
        <p:spPr>
          <a:xfrm>
            <a:off x="396849" y="2963075"/>
            <a:ext cx="1917949" cy="1917949"/>
          </a:xfrm>
          <a:prstGeom prst="rect">
            <a:avLst/>
          </a:prstGeom>
          <a:noFill/>
          <a:ln>
            <a:noFill/>
          </a:ln>
        </p:spPr>
      </p:pic>
      <p:sp>
        <p:nvSpPr>
          <p:cNvPr id="245" name="Google Shape;245;p11"/>
          <p:cNvSpPr/>
          <p:nvPr/>
        </p:nvSpPr>
        <p:spPr>
          <a:xfrm>
            <a:off x="4930950" y="609650"/>
            <a:ext cx="3573300" cy="117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11"/>
          <p:cNvSpPr/>
          <p:nvPr/>
        </p:nvSpPr>
        <p:spPr>
          <a:xfrm>
            <a:off x="4930950" y="1864175"/>
            <a:ext cx="3573300" cy="1557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11"/>
          <p:cNvSpPr/>
          <p:nvPr/>
        </p:nvSpPr>
        <p:spPr>
          <a:xfrm>
            <a:off x="4930950" y="3498450"/>
            <a:ext cx="3573300" cy="1382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pag 9">
  <p:cSld name="TITLE_1_1_1_2_1">
    <p:spTree>
      <p:nvGrpSpPr>
        <p:cNvPr id="1" name="Shape 248"/>
        <p:cNvGrpSpPr/>
        <p:nvPr/>
      </p:nvGrpSpPr>
      <p:grpSpPr>
        <a:xfrm>
          <a:off x="0" y="0"/>
          <a:ext cx="0" cy="0"/>
          <a:chOff x="0" y="0"/>
          <a:chExt cx="0" cy="0"/>
        </a:xfrm>
      </p:grpSpPr>
      <p:pic>
        <p:nvPicPr>
          <p:cNvPr id="249" name="Google Shape;249;p12"/>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250" name="Google Shape;250;p12"/>
          <p:cNvPicPr preferRelativeResize="0"/>
          <p:nvPr/>
        </p:nvPicPr>
        <p:blipFill>
          <a:blip r:embed="rId3">
            <a:alphaModFix/>
          </a:blip>
          <a:stretch>
            <a:fillRect/>
          </a:stretch>
        </p:blipFill>
        <p:spPr>
          <a:xfrm>
            <a:off x="4924447" y="1257297"/>
            <a:ext cx="3865650" cy="2814650"/>
          </a:xfrm>
          <a:prstGeom prst="rect">
            <a:avLst/>
          </a:prstGeom>
          <a:noFill/>
          <a:ln>
            <a:noFill/>
          </a:ln>
        </p:spPr>
      </p:pic>
      <p:sp>
        <p:nvSpPr>
          <p:cNvPr id="251" name="Google Shape;251;p12"/>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252" name="Google Shape;252;p12"/>
          <p:cNvGrpSpPr/>
          <p:nvPr/>
        </p:nvGrpSpPr>
        <p:grpSpPr>
          <a:xfrm>
            <a:off x="5765549" y="200500"/>
            <a:ext cx="3024547" cy="248400"/>
            <a:chOff x="669675" y="71125"/>
            <a:chExt cx="2876400" cy="248400"/>
          </a:xfrm>
        </p:grpSpPr>
        <p:pic>
          <p:nvPicPr>
            <p:cNvPr id="253" name="Google Shape;253;p12"/>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254" name="Google Shape;254;p12"/>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255" name="Google Shape;255;p12"/>
          <p:cNvSpPr txBox="1"/>
          <p:nvPr/>
        </p:nvSpPr>
        <p:spPr>
          <a:xfrm>
            <a:off x="747775" y="1002050"/>
            <a:ext cx="3643200" cy="9006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s" sz="1300" b="1">
                <a:solidFill>
                  <a:srgbClr val="C55D07"/>
                </a:solidFill>
                <a:latin typeface="Nunito"/>
                <a:ea typeface="Nunito"/>
                <a:cs typeface="Nunito"/>
                <a:sym typeface="Nunito"/>
              </a:rPr>
              <a:t>Ahora que ya describimos los aspectos generales de la red, haremos un recorrido por las dimensiones que caracterizan las redes efectivas e indagaremos cómo se comportan en nuestra red.</a:t>
            </a:r>
            <a:endParaRPr sz="1300">
              <a:solidFill>
                <a:srgbClr val="C55D07"/>
              </a:solidFill>
              <a:latin typeface="Nunito"/>
              <a:ea typeface="Nunito"/>
              <a:cs typeface="Nunito"/>
              <a:sym typeface="Nunito"/>
            </a:endParaRPr>
          </a:p>
        </p:txBody>
      </p:sp>
      <p:grpSp>
        <p:nvGrpSpPr>
          <p:cNvPr id="256" name="Google Shape;256;p12"/>
          <p:cNvGrpSpPr/>
          <p:nvPr/>
        </p:nvGrpSpPr>
        <p:grpSpPr>
          <a:xfrm>
            <a:off x="107950" y="69350"/>
            <a:ext cx="2435100" cy="644400"/>
            <a:chOff x="107950" y="69350"/>
            <a:chExt cx="2435100" cy="644400"/>
          </a:xfrm>
        </p:grpSpPr>
        <p:sp>
          <p:nvSpPr>
            <p:cNvPr id="257" name="Google Shape;257;p12"/>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12"/>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259" name="Google Shape;259;p12"/>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260" name="Google Shape;260;p12"/>
            <p:cNvPicPr preferRelativeResize="0"/>
            <p:nvPr/>
          </p:nvPicPr>
          <p:blipFill>
            <a:blip r:embed="rId5">
              <a:alphaModFix/>
            </a:blip>
            <a:stretch>
              <a:fillRect/>
            </a:stretch>
          </p:blipFill>
          <p:spPr>
            <a:xfrm>
              <a:off x="287560" y="152250"/>
              <a:ext cx="291150" cy="291175"/>
            </a:xfrm>
            <a:prstGeom prst="rect">
              <a:avLst/>
            </a:prstGeom>
            <a:noFill/>
            <a:ln>
              <a:noFill/>
            </a:ln>
          </p:spPr>
        </p:pic>
      </p:grpSp>
      <p:sp>
        <p:nvSpPr>
          <p:cNvPr id="261" name="Google Shape;261;p12"/>
          <p:cNvSpPr/>
          <p:nvPr/>
        </p:nvSpPr>
        <p:spPr>
          <a:xfrm>
            <a:off x="330400" y="2095500"/>
            <a:ext cx="4870200" cy="26766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12"/>
          <p:cNvSpPr txBox="1"/>
          <p:nvPr/>
        </p:nvSpPr>
        <p:spPr>
          <a:xfrm>
            <a:off x="587650" y="2834975"/>
            <a:ext cx="4336800" cy="16209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300">
                <a:solidFill>
                  <a:srgbClr val="434343"/>
                </a:solidFill>
                <a:latin typeface="Nunito"/>
                <a:ea typeface="Nunito"/>
                <a:cs typeface="Nunito"/>
                <a:sym typeface="Nunito"/>
              </a:rPr>
              <a:t>Una red educativa efectiva logra resultados que “normalmente no podrían ser logrados por participantes individuales de organizaciones (que participan de esta red) actuando de manera independiente” (Provan y Kenis, 2008, p.230).</a:t>
            </a:r>
            <a:endParaRPr sz="1300">
              <a:solidFill>
                <a:srgbClr val="434343"/>
              </a:solidFill>
              <a:latin typeface="Nunito"/>
              <a:ea typeface="Nunito"/>
              <a:cs typeface="Nunito"/>
              <a:sym typeface="Nunito"/>
            </a:endParaRPr>
          </a:p>
          <a:p>
            <a:pPr marL="0" lvl="0" indent="0" algn="l" rtl="0">
              <a:lnSpc>
                <a:spcPct val="90000"/>
              </a:lnSpc>
              <a:spcBef>
                <a:spcPts val="0"/>
              </a:spcBef>
              <a:spcAft>
                <a:spcPts val="0"/>
              </a:spcAft>
              <a:buNone/>
            </a:pPr>
            <a:endParaRPr sz="1300">
              <a:solidFill>
                <a:srgbClr val="434343"/>
              </a:solidFill>
              <a:latin typeface="Nunito"/>
              <a:ea typeface="Nunito"/>
              <a:cs typeface="Nunito"/>
              <a:sym typeface="Nunito"/>
            </a:endParaRPr>
          </a:p>
          <a:p>
            <a:pPr marL="0" lvl="0" indent="0" algn="l" rtl="0">
              <a:lnSpc>
                <a:spcPct val="90000"/>
              </a:lnSpc>
              <a:spcBef>
                <a:spcPts val="0"/>
              </a:spcBef>
              <a:spcAft>
                <a:spcPts val="0"/>
              </a:spcAft>
              <a:buNone/>
            </a:pPr>
            <a:r>
              <a:rPr lang="es" sz="1300">
                <a:solidFill>
                  <a:srgbClr val="434343"/>
                </a:solidFill>
                <a:latin typeface="Nunito"/>
                <a:ea typeface="Nunito"/>
                <a:cs typeface="Nunito"/>
                <a:sym typeface="Nunito"/>
              </a:rPr>
              <a:t>Contar con metodologías y herramientas de trabajo para acompañar redes educativas es muy relevante para que el tiempo dedicado a colaborar en red sea provechoso.</a:t>
            </a:r>
            <a:endParaRPr sz="1300">
              <a:solidFill>
                <a:srgbClr val="434343"/>
              </a:solidFill>
              <a:latin typeface="Nunito"/>
              <a:ea typeface="Nunito"/>
              <a:cs typeface="Nunito"/>
              <a:sym typeface="Nunito"/>
            </a:endParaRPr>
          </a:p>
        </p:txBody>
      </p:sp>
      <p:sp>
        <p:nvSpPr>
          <p:cNvPr id="263" name="Google Shape;263;p12"/>
          <p:cNvSpPr txBox="1"/>
          <p:nvPr/>
        </p:nvSpPr>
        <p:spPr>
          <a:xfrm>
            <a:off x="587650" y="2338625"/>
            <a:ext cx="4089000" cy="3603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2600" b="1">
                <a:solidFill>
                  <a:srgbClr val="C55D07"/>
                </a:solidFill>
                <a:latin typeface="Nunito"/>
                <a:ea typeface="Nunito"/>
                <a:cs typeface="Nunito"/>
                <a:sym typeface="Nunito"/>
              </a:rPr>
              <a:t>¿Qué es una red efectiva? </a:t>
            </a:r>
            <a:endParaRPr sz="2600" b="1">
              <a:solidFill>
                <a:srgbClr val="C55D07"/>
              </a:solidFill>
              <a:latin typeface="Nunito"/>
              <a:ea typeface="Nunito"/>
              <a:cs typeface="Nunito"/>
              <a:sym typeface="Nunito"/>
            </a:endParaRPr>
          </a:p>
        </p:txBody>
      </p:sp>
      <p:pic>
        <p:nvPicPr>
          <p:cNvPr id="264" name="Google Shape;264;p12"/>
          <p:cNvPicPr preferRelativeResize="0"/>
          <p:nvPr/>
        </p:nvPicPr>
        <p:blipFill>
          <a:blip r:embed="rId5">
            <a:alphaModFix/>
          </a:blip>
          <a:stretch>
            <a:fillRect/>
          </a:stretch>
        </p:blipFill>
        <p:spPr>
          <a:xfrm>
            <a:off x="4733810" y="2262063"/>
            <a:ext cx="291150" cy="2911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pag 10">
  <p:cSld name="TITLE_1_1_1_2_1_2">
    <p:spTree>
      <p:nvGrpSpPr>
        <p:cNvPr id="1" name="Shape 265"/>
        <p:cNvGrpSpPr/>
        <p:nvPr/>
      </p:nvGrpSpPr>
      <p:grpSpPr>
        <a:xfrm>
          <a:off x="0" y="0"/>
          <a:ext cx="0" cy="0"/>
          <a:chOff x="0" y="0"/>
          <a:chExt cx="0" cy="0"/>
        </a:xfrm>
      </p:grpSpPr>
      <p:pic>
        <p:nvPicPr>
          <p:cNvPr id="266" name="Google Shape;266;p13"/>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267" name="Google Shape;267;p13"/>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268" name="Google Shape;268;p13"/>
          <p:cNvGrpSpPr/>
          <p:nvPr/>
        </p:nvGrpSpPr>
        <p:grpSpPr>
          <a:xfrm>
            <a:off x="5765550" y="200500"/>
            <a:ext cx="3047798" cy="248400"/>
            <a:chOff x="669675" y="71125"/>
            <a:chExt cx="2876400" cy="248400"/>
          </a:xfrm>
        </p:grpSpPr>
        <p:pic>
          <p:nvPicPr>
            <p:cNvPr id="269" name="Google Shape;269;p13"/>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270" name="Google Shape;270;p13"/>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271" name="Google Shape;271;p13"/>
          <p:cNvSpPr txBox="1"/>
          <p:nvPr/>
        </p:nvSpPr>
        <p:spPr>
          <a:xfrm>
            <a:off x="781675" y="987450"/>
            <a:ext cx="3748200" cy="4155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500" b="1">
                <a:solidFill>
                  <a:srgbClr val="B45F06"/>
                </a:solidFill>
                <a:latin typeface="Nunito"/>
                <a:ea typeface="Nunito"/>
                <a:cs typeface="Nunito"/>
                <a:sym typeface="Nunito"/>
              </a:rPr>
              <a:t>Modelo de Acompañamiento </a:t>
            </a:r>
            <a:endParaRPr sz="1500" b="1">
              <a:solidFill>
                <a:srgbClr val="B45F06"/>
              </a:solidFill>
              <a:latin typeface="Nunito"/>
              <a:ea typeface="Nunito"/>
              <a:cs typeface="Nunito"/>
              <a:sym typeface="Nunito"/>
            </a:endParaRPr>
          </a:p>
          <a:p>
            <a:pPr marL="0" lvl="0" indent="0" algn="l" rtl="0">
              <a:lnSpc>
                <a:spcPct val="90000"/>
              </a:lnSpc>
              <a:spcBef>
                <a:spcPts val="0"/>
              </a:spcBef>
              <a:spcAft>
                <a:spcPts val="0"/>
              </a:spcAft>
              <a:buNone/>
            </a:pPr>
            <a:r>
              <a:rPr lang="es" sz="1500" b="1">
                <a:solidFill>
                  <a:srgbClr val="B45F06"/>
                </a:solidFill>
                <a:latin typeface="Nunito"/>
                <a:ea typeface="Nunito"/>
                <a:cs typeface="Nunito"/>
                <a:sym typeface="Nunito"/>
              </a:rPr>
              <a:t>“Liderazgo para el Aprendizaje en Red”</a:t>
            </a:r>
            <a:endParaRPr sz="1500">
              <a:solidFill>
                <a:srgbClr val="C55D07"/>
              </a:solidFill>
              <a:latin typeface="Nunito"/>
              <a:ea typeface="Nunito"/>
              <a:cs typeface="Nunito"/>
              <a:sym typeface="Nunito"/>
            </a:endParaRPr>
          </a:p>
        </p:txBody>
      </p:sp>
      <p:grpSp>
        <p:nvGrpSpPr>
          <p:cNvPr id="272" name="Google Shape;272;p13"/>
          <p:cNvGrpSpPr/>
          <p:nvPr/>
        </p:nvGrpSpPr>
        <p:grpSpPr>
          <a:xfrm>
            <a:off x="107950" y="69350"/>
            <a:ext cx="2435100" cy="644400"/>
            <a:chOff x="107950" y="69350"/>
            <a:chExt cx="2435100" cy="644400"/>
          </a:xfrm>
        </p:grpSpPr>
        <p:sp>
          <p:nvSpPr>
            <p:cNvPr id="273" name="Google Shape;273;p13"/>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13"/>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275" name="Google Shape;275;p13"/>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276" name="Google Shape;276;p13"/>
            <p:cNvPicPr preferRelativeResize="0"/>
            <p:nvPr/>
          </p:nvPicPr>
          <p:blipFill>
            <a:blip r:embed="rId4">
              <a:alphaModFix/>
            </a:blip>
            <a:stretch>
              <a:fillRect/>
            </a:stretch>
          </p:blipFill>
          <p:spPr>
            <a:xfrm>
              <a:off x="287560" y="152250"/>
              <a:ext cx="291150" cy="291175"/>
            </a:xfrm>
            <a:prstGeom prst="rect">
              <a:avLst/>
            </a:prstGeom>
            <a:noFill/>
            <a:ln>
              <a:noFill/>
            </a:ln>
          </p:spPr>
        </p:pic>
      </p:grpSp>
      <p:sp>
        <p:nvSpPr>
          <p:cNvPr id="277" name="Google Shape;277;p13"/>
          <p:cNvSpPr/>
          <p:nvPr/>
        </p:nvSpPr>
        <p:spPr>
          <a:xfrm>
            <a:off x="442350" y="1676675"/>
            <a:ext cx="8039100" cy="3124200"/>
          </a:xfrm>
          <a:prstGeom prst="flowChartAlternateProcess">
            <a:avLst/>
          </a:pr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8" name="Google Shape;278;p13"/>
          <p:cNvPicPr preferRelativeResize="0"/>
          <p:nvPr/>
        </p:nvPicPr>
        <p:blipFill>
          <a:blip r:embed="rId4">
            <a:alphaModFix/>
          </a:blip>
          <a:stretch>
            <a:fillRect/>
          </a:stretch>
        </p:blipFill>
        <p:spPr>
          <a:xfrm>
            <a:off x="8045510" y="1901225"/>
            <a:ext cx="291150" cy="291175"/>
          </a:xfrm>
          <a:prstGeom prst="rect">
            <a:avLst/>
          </a:prstGeom>
          <a:noFill/>
          <a:ln>
            <a:noFill/>
          </a:ln>
        </p:spPr>
      </p:pic>
      <p:pic>
        <p:nvPicPr>
          <p:cNvPr id="279" name="Google Shape;279;p13"/>
          <p:cNvPicPr preferRelativeResize="0"/>
          <p:nvPr/>
        </p:nvPicPr>
        <p:blipFill>
          <a:blip r:embed="rId5">
            <a:alphaModFix/>
          </a:blip>
          <a:stretch>
            <a:fillRect/>
          </a:stretch>
        </p:blipFill>
        <p:spPr>
          <a:xfrm>
            <a:off x="874275" y="1779600"/>
            <a:ext cx="5501050" cy="2918325"/>
          </a:xfrm>
          <a:prstGeom prst="rect">
            <a:avLst/>
          </a:prstGeom>
          <a:noFill/>
          <a:ln>
            <a:noFill/>
          </a:ln>
        </p:spPr>
      </p:pic>
      <p:grpSp>
        <p:nvGrpSpPr>
          <p:cNvPr id="280" name="Google Shape;280;p13"/>
          <p:cNvGrpSpPr/>
          <p:nvPr/>
        </p:nvGrpSpPr>
        <p:grpSpPr>
          <a:xfrm>
            <a:off x="4833454" y="3886143"/>
            <a:ext cx="2968969" cy="838669"/>
            <a:chOff x="6275375" y="2198816"/>
            <a:chExt cx="3954935" cy="1891450"/>
          </a:xfrm>
        </p:grpSpPr>
        <p:pic>
          <p:nvPicPr>
            <p:cNvPr id="281" name="Google Shape;281;p13"/>
            <p:cNvPicPr preferRelativeResize="0"/>
            <p:nvPr/>
          </p:nvPicPr>
          <p:blipFill>
            <a:blip r:embed="rId6">
              <a:alphaModFix/>
            </a:blip>
            <a:stretch>
              <a:fillRect/>
            </a:stretch>
          </p:blipFill>
          <p:spPr>
            <a:xfrm>
              <a:off x="6275375" y="2198816"/>
              <a:ext cx="3926826" cy="1891450"/>
            </a:xfrm>
            <a:prstGeom prst="rect">
              <a:avLst/>
            </a:prstGeom>
            <a:noFill/>
            <a:ln>
              <a:noFill/>
            </a:ln>
            <a:effectLst>
              <a:outerShdw blurRad="57150" dist="19050" dir="5400000" algn="bl" rotWithShape="0">
                <a:srgbClr val="000000">
                  <a:alpha val="50000"/>
                </a:srgbClr>
              </a:outerShdw>
            </a:effectLst>
          </p:spPr>
        </p:pic>
        <p:sp>
          <p:nvSpPr>
            <p:cNvPr id="282" name="Google Shape;282;p13"/>
            <p:cNvSpPr txBox="1"/>
            <p:nvPr/>
          </p:nvSpPr>
          <p:spPr>
            <a:xfrm>
              <a:off x="6303610" y="2225388"/>
              <a:ext cx="3926700" cy="1822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100"/>
                </a:spcAft>
                <a:buNone/>
              </a:pPr>
              <a:r>
                <a:rPr lang="es" sz="900" b="1">
                  <a:solidFill>
                    <a:schemeClr val="dk2"/>
                  </a:solidFill>
                  <a:latin typeface="Nunito"/>
                  <a:ea typeface="Nunito"/>
                  <a:cs typeface="Nunito"/>
                  <a:sym typeface="Nunito"/>
                </a:rPr>
                <a:t>Fuente: </a:t>
              </a:r>
              <a:r>
                <a:rPr lang="es" sz="900">
                  <a:solidFill>
                    <a:schemeClr val="dk2"/>
                  </a:solidFill>
                  <a:latin typeface="Nunito"/>
                  <a:ea typeface="Nunito"/>
                  <a:cs typeface="Nunito"/>
                  <a:sym typeface="Nunito"/>
                </a:rPr>
                <a:t>Pino-Yancovic, M., Bustos, N., De Ferrari, J., Barría, C. y Durán, V. (2022). Liderazgo para el Aprendizaje en Red: Un Modelo de Acompañamiento para el Mejoramiento Sistémico. C Líder, Valparaíso, Chile.</a:t>
              </a:r>
              <a:endParaRPr sz="900">
                <a:solidFill>
                  <a:srgbClr val="E36C09"/>
                </a:solidFill>
                <a:latin typeface="Nunito SemiBold"/>
                <a:ea typeface="Nunito SemiBold"/>
                <a:cs typeface="Nunito SemiBold"/>
                <a:sym typeface="Nunito SemiBold"/>
              </a:endParaRPr>
            </a:p>
          </p:txBody>
        </p:sp>
      </p:grpSp>
      <p:sp>
        <p:nvSpPr>
          <p:cNvPr id="283" name="Google Shape;283;p13"/>
          <p:cNvSpPr txBox="1"/>
          <p:nvPr/>
        </p:nvSpPr>
        <p:spPr>
          <a:xfrm>
            <a:off x="4632150" y="1901225"/>
            <a:ext cx="3289800" cy="7941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 sz="1100" i="1">
                <a:solidFill>
                  <a:srgbClr val="C55D07"/>
                </a:solidFill>
                <a:latin typeface="Nunito"/>
                <a:ea typeface="Nunito"/>
                <a:cs typeface="Nunito"/>
                <a:sym typeface="Nunito"/>
              </a:rPr>
              <a:t>Una red efectiva depende de una adecuada combinación entre cómo se estructura la red y cómo se facilita el desarrollo de relaciones positivas entre sus participantes.</a:t>
            </a:r>
            <a:endParaRPr sz="1100" i="1">
              <a:solidFill>
                <a:srgbClr val="C55D07"/>
              </a:solidFill>
              <a:latin typeface="Nunito"/>
              <a:ea typeface="Nunito"/>
              <a:cs typeface="Nunito"/>
              <a:sym typeface="Nunito"/>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pag 11">
  <p:cSld name="TITLE_1_1_1_2_1_2_1_2">
    <p:spTree>
      <p:nvGrpSpPr>
        <p:cNvPr id="1" name="Shape 284"/>
        <p:cNvGrpSpPr/>
        <p:nvPr/>
      </p:nvGrpSpPr>
      <p:grpSpPr>
        <a:xfrm>
          <a:off x="0" y="0"/>
          <a:ext cx="0" cy="0"/>
          <a:chOff x="0" y="0"/>
          <a:chExt cx="0" cy="0"/>
        </a:xfrm>
      </p:grpSpPr>
      <p:pic>
        <p:nvPicPr>
          <p:cNvPr id="285" name="Google Shape;285;p14"/>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286" name="Google Shape;286;p14"/>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287" name="Google Shape;287;p14"/>
          <p:cNvGrpSpPr/>
          <p:nvPr/>
        </p:nvGrpSpPr>
        <p:grpSpPr>
          <a:xfrm>
            <a:off x="107950" y="69350"/>
            <a:ext cx="2435100" cy="644400"/>
            <a:chOff x="107950" y="69350"/>
            <a:chExt cx="2435100" cy="644400"/>
          </a:xfrm>
        </p:grpSpPr>
        <p:sp>
          <p:nvSpPr>
            <p:cNvPr id="288" name="Google Shape;288;p14"/>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14"/>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290" name="Google Shape;290;p14"/>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291" name="Google Shape;291;p14"/>
            <p:cNvPicPr preferRelativeResize="0"/>
            <p:nvPr/>
          </p:nvPicPr>
          <p:blipFill>
            <a:blip r:embed="rId3">
              <a:alphaModFix/>
            </a:blip>
            <a:stretch>
              <a:fillRect/>
            </a:stretch>
          </p:blipFill>
          <p:spPr>
            <a:xfrm>
              <a:off x="287560" y="152250"/>
              <a:ext cx="291150" cy="291175"/>
            </a:xfrm>
            <a:prstGeom prst="rect">
              <a:avLst/>
            </a:prstGeom>
            <a:noFill/>
            <a:ln>
              <a:noFill/>
            </a:ln>
          </p:spPr>
        </p:pic>
      </p:grpSp>
      <p:pic>
        <p:nvPicPr>
          <p:cNvPr id="292" name="Google Shape;292;p14"/>
          <p:cNvPicPr preferRelativeResize="0"/>
          <p:nvPr/>
        </p:nvPicPr>
        <p:blipFill rotWithShape="1">
          <a:blip r:embed="rId4">
            <a:alphaModFix/>
          </a:blip>
          <a:srcRect l="14920" r="42473" b="73971"/>
          <a:stretch/>
        </p:blipFill>
        <p:spPr>
          <a:xfrm>
            <a:off x="184525" y="-1565425"/>
            <a:ext cx="2470325" cy="1059725"/>
          </a:xfrm>
          <a:prstGeom prst="rect">
            <a:avLst/>
          </a:prstGeom>
          <a:noFill/>
          <a:ln>
            <a:noFill/>
          </a:ln>
        </p:spPr>
      </p:pic>
      <p:sp>
        <p:nvSpPr>
          <p:cNvPr id="293" name="Google Shape;293;p14"/>
          <p:cNvSpPr/>
          <p:nvPr/>
        </p:nvSpPr>
        <p:spPr>
          <a:xfrm>
            <a:off x="3014675" y="505375"/>
            <a:ext cx="5331000" cy="9234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14"/>
          <p:cNvSpPr/>
          <p:nvPr/>
        </p:nvSpPr>
        <p:spPr>
          <a:xfrm>
            <a:off x="3324525" y="538075"/>
            <a:ext cx="4781100" cy="861900"/>
          </a:xfrm>
          <a:prstGeom prst="rect">
            <a:avLst/>
          </a:prstGeom>
          <a:noFill/>
          <a:ln>
            <a:noFill/>
          </a:ln>
        </p:spPr>
        <p:txBody>
          <a:bodyPr spcFirstLastPara="1" wrap="square" lIns="90000" tIns="91425" rIns="91425" bIns="91425" anchor="ctr" anchorCtr="0">
            <a:noAutofit/>
          </a:bodyPr>
          <a:lstStyle/>
          <a:p>
            <a:pPr marL="457200" lvl="0" indent="-279400" algn="just" rtl="0">
              <a:lnSpc>
                <a:spcPct val="10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Guía las acciones y metas de la red. </a:t>
            </a:r>
            <a:endParaRPr sz="1000">
              <a:solidFill>
                <a:schemeClr val="dk1"/>
              </a:solidFill>
              <a:latin typeface="Nunito"/>
              <a:ea typeface="Nunito"/>
              <a:cs typeface="Nunito"/>
              <a:sym typeface="Nunito"/>
            </a:endParaRPr>
          </a:p>
          <a:p>
            <a:pPr marL="457200" lvl="0" indent="-279400" algn="just" rtl="0">
              <a:lnSpc>
                <a:spcPct val="10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La forma en que se define, comparte y socializa el propósito de una </a:t>
            </a:r>
            <a:endParaRPr sz="1000">
              <a:solidFill>
                <a:schemeClr val="dk1"/>
              </a:solidFill>
              <a:latin typeface="Nunito"/>
              <a:ea typeface="Nunito"/>
              <a:cs typeface="Nunito"/>
              <a:sym typeface="Nunito"/>
            </a:endParaRPr>
          </a:p>
          <a:p>
            <a:pPr marL="457200" lvl="0" indent="0" algn="just" rtl="0">
              <a:lnSpc>
                <a:spcPct val="100000"/>
              </a:lnSpc>
              <a:spcBef>
                <a:spcPts val="0"/>
              </a:spcBef>
              <a:spcAft>
                <a:spcPts val="0"/>
              </a:spcAft>
              <a:buNone/>
            </a:pPr>
            <a:r>
              <a:rPr lang="es" sz="1000">
                <a:solidFill>
                  <a:schemeClr val="dk1"/>
                </a:solidFill>
                <a:latin typeface="Nunito"/>
                <a:ea typeface="Nunito"/>
                <a:cs typeface="Nunito"/>
                <a:sym typeface="Nunito"/>
              </a:rPr>
              <a:t>red es clave.</a:t>
            </a:r>
            <a:endParaRPr sz="1000">
              <a:solidFill>
                <a:schemeClr val="dk1"/>
              </a:solidFill>
              <a:latin typeface="Nunito"/>
              <a:ea typeface="Nunito"/>
              <a:cs typeface="Nunito"/>
              <a:sym typeface="Nunito"/>
            </a:endParaRPr>
          </a:p>
          <a:p>
            <a:pPr marL="457200" lvl="0" indent="-279400" algn="just" rtl="0">
              <a:lnSpc>
                <a:spcPct val="10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Es</a:t>
            </a:r>
            <a:r>
              <a:rPr lang="es" sz="1000" b="1">
                <a:solidFill>
                  <a:schemeClr val="dk1"/>
                </a:solidFill>
                <a:latin typeface="Nunito"/>
                <a:ea typeface="Nunito"/>
                <a:cs typeface="Nunito"/>
                <a:sym typeface="Nunito"/>
              </a:rPr>
              <a:t> claro y específico</a:t>
            </a:r>
            <a:r>
              <a:rPr lang="es" sz="1000">
                <a:solidFill>
                  <a:schemeClr val="dk1"/>
                </a:solidFill>
                <a:latin typeface="Nunito"/>
                <a:ea typeface="Nunito"/>
                <a:cs typeface="Nunito"/>
                <a:sym typeface="Nunito"/>
              </a:rPr>
              <a:t>, vinculado al desarrollo integral de los estudiantes.</a:t>
            </a:r>
            <a:endParaRPr sz="1000">
              <a:solidFill>
                <a:schemeClr val="dk1"/>
              </a:solidFill>
              <a:latin typeface="Nunito"/>
              <a:ea typeface="Nunito"/>
              <a:cs typeface="Nunito"/>
              <a:sym typeface="Nunito"/>
            </a:endParaRPr>
          </a:p>
          <a:p>
            <a:pPr marL="457200" lvl="0" indent="-279400" algn="just" rtl="0">
              <a:lnSpc>
                <a:spcPct val="100000"/>
              </a:lnSpc>
              <a:spcBef>
                <a:spcPts val="0"/>
              </a:spcBef>
              <a:spcAft>
                <a:spcPts val="0"/>
              </a:spcAft>
              <a:buClr>
                <a:schemeClr val="dk1"/>
              </a:buClr>
              <a:buSzPts val="800"/>
              <a:buFont typeface="Nunito"/>
              <a:buChar char="●"/>
            </a:pPr>
            <a:r>
              <a:rPr lang="es" sz="1000" b="1">
                <a:solidFill>
                  <a:schemeClr val="dk1"/>
                </a:solidFill>
                <a:latin typeface="Nunito"/>
                <a:ea typeface="Nunito"/>
                <a:cs typeface="Nunito"/>
                <a:sym typeface="Nunito"/>
              </a:rPr>
              <a:t>Compartido</a:t>
            </a:r>
            <a:r>
              <a:rPr lang="es" sz="1000">
                <a:solidFill>
                  <a:schemeClr val="dk1"/>
                </a:solidFill>
                <a:latin typeface="Nunito"/>
                <a:ea typeface="Nunito"/>
                <a:cs typeface="Nunito"/>
                <a:sym typeface="Nunito"/>
              </a:rPr>
              <a:t>. Elaborado en </a:t>
            </a:r>
            <a:r>
              <a:rPr lang="es" sz="1000" b="1">
                <a:solidFill>
                  <a:schemeClr val="dk1"/>
                </a:solidFill>
                <a:latin typeface="Nunito"/>
                <a:ea typeface="Nunito"/>
                <a:cs typeface="Nunito"/>
                <a:sym typeface="Nunito"/>
              </a:rPr>
              <a:t>conjunto y revisado</a:t>
            </a:r>
            <a:r>
              <a:rPr lang="es" sz="1000">
                <a:solidFill>
                  <a:schemeClr val="dk1"/>
                </a:solidFill>
                <a:latin typeface="Nunito"/>
                <a:ea typeface="Nunito"/>
                <a:cs typeface="Nunito"/>
                <a:sym typeface="Nunito"/>
              </a:rPr>
              <a:t> periódicamente.</a:t>
            </a:r>
            <a:endParaRPr sz="1000">
              <a:solidFill>
                <a:schemeClr val="dk1"/>
              </a:solidFill>
              <a:latin typeface="Nunito"/>
              <a:ea typeface="Nunito"/>
              <a:cs typeface="Nunito"/>
              <a:sym typeface="Nunito"/>
            </a:endParaRPr>
          </a:p>
        </p:txBody>
      </p:sp>
      <p:pic>
        <p:nvPicPr>
          <p:cNvPr id="295" name="Google Shape;295;p14"/>
          <p:cNvPicPr preferRelativeResize="0"/>
          <p:nvPr/>
        </p:nvPicPr>
        <p:blipFill>
          <a:blip r:embed="rId3">
            <a:alphaModFix/>
          </a:blip>
          <a:stretch>
            <a:fillRect/>
          </a:stretch>
        </p:blipFill>
        <p:spPr>
          <a:xfrm>
            <a:off x="7973510" y="538075"/>
            <a:ext cx="291150" cy="291175"/>
          </a:xfrm>
          <a:prstGeom prst="rect">
            <a:avLst/>
          </a:prstGeom>
          <a:noFill/>
          <a:ln>
            <a:noFill/>
          </a:ln>
        </p:spPr>
      </p:pic>
      <p:sp>
        <p:nvSpPr>
          <p:cNvPr id="296" name="Google Shape;296;p14"/>
          <p:cNvSpPr/>
          <p:nvPr/>
        </p:nvSpPr>
        <p:spPr>
          <a:xfrm>
            <a:off x="929550" y="1689775"/>
            <a:ext cx="7487400" cy="8820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14"/>
          <p:cNvSpPr/>
          <p:nvPr/>
        </p:nvSpPr>
        <p:spPr>
          <a:xfrm>
            <a:off x="1362075" y="1677225"/>
            <a:ext cx="6390000" cy="894600"/>
          </a:xfrm>
          <a:prstGeom prst="rect">
            <a:avLst/>
          </a:prstGeom>
          <a:noFill/>
          <a:ln>
            <a:noFill/>
          </a:ln>
        </p:spPr>
        <p:txBody>
          <a:bodyPr spcFirstLastPara="1" wrap="square" lIns="0" tIns="91425" rIns="91425" bIns="91425" anchor="ctr" anchorCtr="0">
            <a:noAutofit/>
          </a:bodyPr>
          <a:lstStyle/>
          <a:p>
            <a:pPr marL="457200" lvl="0" indent="-279400" algn="just" rtl="0">
              <a:lnSpc>
                <a:spcPct val="9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Principio de </a:t>
            </a:r>
            <a:r>
              <a:rPr lang="es" sz="1000" b="1">
                <a:solidFill>
                  <a:schemeClr val="dk1"/>
                </a:solidFill>
                <a:latin typeface="Nunito"/>
                <a:ea typeface="Nunito"/>
                <a:cs typeface="Nunito"/>
                <a:sym typeface="Nunito"/>
              </a:rPr>
              <a:t>que el trabajo es una actividad pública y auditable</a:t>
            </a:r>
            <a:r>
              <a:rPr lang="es" sz="1000">
                <a:solidFill>
                  <a:schemeClr val="dk1"/>
                </a:solidFill>
                <a:latin typeface="Nunito"/>
                <a:ea typeface="Nunito"/>
                <a:cs typeface="Nunito"/>
                <a:sym typeface="Nunito"/>
              </a:rPr>
              <a:t> (mejorable)</a:t>
            </a:r>
            <a:endParaRPr sz="1000">
              <a:solidFill>
                <a:schemeClr val="dk1"/>
              </a:solidFill>
              <a:latin typeface="Nunito"/>
              <a:ea typeface="Nunito"/>
              <a:cs typeface="Nunito"/>
              <a:sym typeface="Nunito"/>
            </a:endParaRPr>
          </a:p>
          <a:p>
            <a:pPr marL="457200" lvl="0" indent="-279400" algn="just" rtl="0">
              <a:lnSpc>
                <a:spcPct val="100000"/>
              </a:lnSpc>
              <a:spcBef>
                <a:spcPts val="0"/>
              </a:spcBef>
              <a:spcAft>
                <a:spcPts val="0"/>
              </a:spcAft>
              <a:buClr>
                <a:schemeClr val="dk1"/>
              </a:buClr>
              <a:buSzPts val="800"/>
              <a:buFont typeface="Nunito"/>
              <a:buChar char="●"/>
            </a:pPr>
            <a:r>
              <a:rPr lang="es" sz="1000" b="1">
                <a:solidFill>
                  <a:schemeClr val="dk1"/>
                </a:solidFill>
                <a:latin typeface="Nunito"/>
                <a:ea typeface="Nunito"/>
                <a:cs typeface="Nunito"/>
                <a:sym typeface="Nunito"/>
              </a:rPr>
              <a:t>Confianza en la integridad</a:t>
            </a:r>
            <a:r>
              <a:rPr lang="es" sz="1000">
                <a:solidFill>
                  <a:schemeClr val="dk1"/>
                </a:solidFill>
                <a:latin typeface="Nunito"/>
                <a:ea typeface="Nunito"/>
                <a:cs typeface="Nunito"/>
                <a:sym typeface="Nunito"/>
              </a:rPr>
              <a:t> de las personas y cumplimiento de los compromisos. </a:t>
            </a:r>
            <a:endParaRPr sz="1000">
              <a:solidFill>
                <a:schemeClr val="dk1"/>
              </a:solidFill>
              <a:latin typeface="Nunito"/>
              <a:ea typeface="Nunito"/>
              <a:cs typeface="Nunito"/>
              <a:sym typeface="Nunito"/>
            </a:endParaRPr>
          </a:p>
          <a:p>
            <a:pPr marL="457200" lvl="0" indent="-279400" algn="just" rtl="0">
              <a:lnSpc>
                <a:spcPct val="9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Confianza en las </a:t>
            </a:r>
            <a:r>
              <a:rPr lang="es" sz="1000" b="1">
                <a:solidFill>
                  <a:schemeClr val="dk1"/>
                </a:solidFill>
                <a:latin typeface="Nunito"/>
                <a:ea typeface="Nunito"/>
                <a:cs typeface="Nunito"/>
                <a:sym typeface="Nunito"/>
              </a:rPr>
              <a:t>capacidades profesionales</a:t>
            </a:r>
            <a:r>
              <a:rPr lang="es" sz="1000">
                <a:solidFill>
                  <a:schemeClr val="dk1"/>
                </a:solidFill>
                <a:latin typeface="Nunito"/>
                <a:ea typeface="Nunito"/>
                <a:cs typeface="Nunito"/>
                <a:sym typeface="Nunito"/>
              </a:rPr>
              <a:t> (supone conocerlas)</a:t>
            </a:r>
            <a:endParaRPr sz="1000">
              <a:solidFill>
                <a:schemeClr val="dk1"/>
              </a:solidFill>
              <a:latin typeface="Nunito"/>
              <a:ea typeface="Nunito"/>
              <a:cs typeface="Nunito"/>
              <a:sym typeface="Nunito"/>
            </a:endParaRPr>
          </a:p>
          <a:p>
            <a:pPr marL="457200" lvl="0" indent="-279400" algn="just" rtl="0">
              <a:lnSpc>
                <a:spcPct val="9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Cómo se asumen y cumplen acuerdos. El  éxito de las actividades depende de que sus integrantes se comprometan en su desarrollo.</a:t>
            </a:r>
            <a:endParaRPr sz="1000">
              <a:solidFill>
                <a:schemeClr val="dk1"/>
              </a:solidFill>
              <a:latin typeface="Nunito"/>
              <a:ea typeface="Nunito"/>
              <a:cs typeface="Nunito"/>
              <a:sym typeface="Nunito"/>
            </a:endParaRPr>
          </a:p>
        </p:txBody>
      </p:sp>
      <p:pic>
        <p:nvPicPr>
          <p:cNvPr id="298" name="Google Shape;298;p14"/>
          <p:cNvPicPr preferRelativeResize="0"/>
          <p:nvPr/>
        </p:nvPicPr>
        <p:blipFill>
          <a:blip r:embed="rId3">
            <a:alphaModFix/>
          </a:blip>
          <a:stretch>
            <a:fillRect/>
          </a:stretch>
        </p:blipFill>
        <p:spPr>
          <a:xfrm>
            <a:off x="8007085" y="1745450"/>
            <a:ext cx="291150" cy="291175"/>
          </a:xfrm>
          <a:prstGeom prst="rect">
            <a:avLst/>
          </a:prstGeom>
          <a:noFill/>
          <a:ln>
            <a:noFill/>
          </a:ln>
        </p:spPr>
      </p:pic>
      <p:sp>
        <p:nvSpPr>
          <p:cNvPr id="299" name="Google Shape;299;p14"/>
          <p:cNvSpPr/>
          <p:nvPr/>
        </p:nvSpPr>
        <p:spPr>
          <a:xfrm>
            <a:off x="1114425" y="2825225"/>
            <a:ext cx="7302600" cy="8103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14"/>
          <p:cNvSpPr/>
          <p:nvPr/>
        </p:nvSpPr>
        <p:spPr>
          <a:xfrm>
            <a:off x="1374475" y="2882125"/>
            <a:ext cx="6638100" cy="695400"/>
          </a:xfrm>
          <a:prstGeom prst="rect">
            <a:avLst/>
          </a:prstGeom>
          <a:noFill/>
          <a:ln>
            <a:noFill/>
          </a:ln>
        </p:spPr>
        <p:txBody>
          <a:bodyPr spcFirstLastPara="1" wrap="square" lIns="0" tIns="91425" rIns="91425" bIns="91425" anchor="ctr" anchorCtr="0">
            <a:noAutofit/>
          </a:bodyPr>
          <a:lstStyle/>
          <a:p>
            <a:pPr marL="457200" lvl="0" indent="-279400" algn="just" rtl="0">
              <a:lnSpc>
                <a:spcPct val="100000"/>
              </a:lnSpc>
              <a:spcBef>
                <a:spcPts val="0"/>
              </a:spcBef>
              <a:spcAft>
                <a:spcPts val="0"/>
              </a:spcAft>
              <a:buClr>
                <a:schemeClr val="dk1"/>
              </a:buClr>
              <a:buSzPts val="800"/>
              <a:buFont typeface="Nunito"/>
              <a:buChar char="●"/>
            </a:pPr>
            <a:r>
              <a:rPr lang="es" sz="1000" b="1">
                <a:solidFill>
                  <a:schemeClr val="dk1"/>
                </a:solidFill>
                <a:latin typeface="Nunito"/>
                <a:ea typeface="Nunito"/>
                <a:cs typeface="Nunito"/>
                <a:sym typeface="Nunito"/>
              </a:rPr>
              <a:t>Es la esencia de la red,</a:t>
            </a:r>
            <a:r>
              <a:rPr lang="es" sz="1000">
                <a:solidFill>
                  <a:schemeClr val="dk1"/>
                </a:solidFill>
                <a:latin typeface="Nunito"/>
                <a:ea typeface="Nunito"/>
                <a:cs typeface="Nunito"/>
                <a:sym typeface="Nunito"/>
              </a:rPr>
              <a:t> donde dos o más personas comparten experiencias, conocimientos y prácticas.</a:t>
            </a:r>
            <a:endParaRPr sz="1000">
              <a:solidFill>
                <a:schemeClr val="dk1"/>
              </a:solidFill>
              <a:latin typeface="Nunito"/>
              <a:ea typeface="Nunito"/>
              <a:cs typeface="Nunito"/>
              <a:sym typeface="Nunito"/>
            </a:endParaRPr>
          </a:p>
          <a:p>
            <a:pPr marL="457200" marR="0" lvl="0" indent="-279400" algn="just" rtl="0">
              <a:lnSpc>
                <a:spcPct val="10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Requiere dos condiciones:  1)  </a:t>
            </a:r>
            <a:r>
              <a:rPr lang="es" sz="1000" b="1">
                <a:solidFill>
                  <a:schemeClr val="dk1"/>
                </a:solidFill>
                <a:latin typeface="Nunito"/>
                <a:ea typeface="Nunito"/>
                <a:cs typeface="Nunito"/>
                <a:sym typeface="Nunito"/>
              </a:rPr>
              <a:t>compromiso a compartir </a:t>
            </a:r>
            <a:r>
              <a:rPr lang="es" sz="1000">
                <a:solidFill>
                  <a:schemeClr val="dk1"/>
                </a:solidFill>
                <a:latin typeface="Nunito"/>
                <a:ea typeface="Nunito"/>
                <a:cs typeface="Nunito"/>
                <a:sym typeface="Nunito"/>
              </a:rPr>
              <a:t>y trabajar en conjunto, 2)  </a:t>
            </a:r>
            <a:r>
              <a:rPr lang="es" sz="1000" b="1">
                <a:solidFill>
                  <a:schemeClr val="dk1"/>
                </a:solidFill>
                <a:latin typeface="Nunito"/>
                <a:ea typeface="Nunito"/>
                <a:cs typeface="Nunito"/>
                <a:sym typeface="Nunito"/>
              </a:rPr>
              <a:t>involucramiento</a:t>
            </a:r>
            <a:r>
              <a:rPr lang="es" sz="1000">
                <a:solidFill>
                  <a:schemeClr val="dk1"/>
                </a:solidFill>
                <a:latin typeface="Nunito"/>
                <a:ea typeface="Nunito"/>
                <a:cs typeface="Nunito"/>
                <a:sym typeface="Nunito"/>
              </a:rPr>
              <a:t> de </a:t>
            </a:r>
            <a:endParaRPr sz="1000">
              <a:solidFill>
                <a:schemeClr val="dk1"/>
              </a:solidFill>
              <a:latin typeface="Nunito"/>
              <a:ea typeface="Nunito"/>
              <a:cs typeface="Nunito"/>
              <a:sym typeface="Nunito"/>
            </a:endParaRPr>
          </a:p>
          <a:p>
            <a:pPr marL="457200" marR="0" lvl="0" indent="0" algn="just" rtl="0">
              <a:lnSpc>
                <a:spcPct val="100000"/>
              </a:lnSpc>
              <a:spcBef>
                <a:spcPts val="0"/>
              </a:spcBef>
              <a:spcAft>
                <a:spcPts val="0"/>
              </a:spcAft>
              <a:buNone/>
            </a:pPr>
            <a:r>
              <a:rPr lang="es" sz="1000">
                <a:solidFill>
                  <a:schemeClr val="dk1"/>
                </a:solidFill>
                <a:latin typeface="Nunito"/>
                <a:ea typeface="Nunito"/>
                <a:cs typeface="Nunito"/>
                <a:sym typeface="Nunito"/>
              </a:rPr>
              <a:t>los integrantes con el propósito. </a:t>
            </a:r>
            <a:endParaRPr sz="1000">
              <a:solidFill>
                <a:schemeClr val="dk1"/>
              </a:solidFill>
              <a:latin typeface="Nunito"/>
              <a:ea typeface="Nunito"/>
              <a:cs typeface="Nunito"/>
              <a:sym typeface="Nunito"/>
            </a:endParaRPr>
          </a:p>
          <a:p>
            <a:pPr marL="457200" lvl="0" indent="-279400" algn="just" rtl="0">
              <a:lnSpc>
                <a:spcPct val="100000"/>
              </a:lnSpc>
              <a:spcBef>
                <a:spcPts val="0"/>
              </a:spcBef>
              <a:spcAft>
                <a:spcPts val="0"/>
              </a:spcAft>
              <a:buClr>
                <a:schemeClr val="dk1"/>
              </a:buClr>
              <a:buSzPts val="800"/>
              <a:buFont typeface="Nunito"/>
              <a:buChar char="●"/>
            </a:pPr>
            <a:r>
              <a:rPr lang="es" sz="1000">
                <a:solidFill>
                  <a:schemeClr val="dk1"/>
                </a:solidFill>
                <a:latin typeface="Nunito"/>
                <a:ea typeface="Nunito"/>
                <a:cs typeface="Nunito"/>
                <a:sym typeface="Nunito"/>
              </a:rPr>
              <a:t>Diferentes niveles: Asociación, Colaboración Emergente, Colaboración Sostenida y Colegialidad.</a:t>
            </a:r>
            <a:endParaRPr sz="1000">
              <a:solidFill>
                <a:schemeClr val="dk1"/>
              </a:solidFill>
              <a:latin typeface="Nunito"/>
              <a:ea typeface="Nunito"/>
              <a:cs typeface="Nunito"/>
              <a:sym typeface="Nunito"/>
            </a:endParaRPr>
          </a:p>
        </p:txBody>
      </p:sp>
      <p:pic>
        <p:nvPicPr>
          <p:cNvPr id="301" name="Google Shape;301;p14"/>
          <p:cNvPicPr preferRelativeResize="0"/>
          <p:nvPr/>
        </p:nvPicPr>
        <p:blipFill>
          <a:blip r:embed="rId3">
            <a:alphaModFix/>
          </a:blip>
          <a:stretch>
            <a:fillRect/>
          </a:stretch>
        </p:blipFill>
        <p:spPr>
          <a:xfrm>
            <a:off x="8012435" y="2899888"/>
            <a:ext cx="291150" cy="291175"/>
          </a:xfrm>
          <a:prstGeom prst="rect">
            <a:avLst/>
          </a:prstGeom>
          <a:noFill/>
          <a:ln>
            <a:noFill/>
          </a:ln>
        </p:spPr>
      </p:pic>
      <p:sp>
        <p:nvSpPr>
          <p:cNvPr id="302" name="Google Shape;302;p14"/>
          <p:cNvSpPr/>
          <p:nvPr/>
        </p:nvSpPr>
        <p:spPr>
          <a:xfrm>
            <a:off x="933450" y="3941050"/>
            <a:ext cx="7487400" cy="7758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14"/>
          <p:cNvSpPr/>
          <p:nvPr/>
        </p:nvSpPr>
        <p:spPr>
          <a:xfrm>
            <a:off x="1374475" y="3931650"/>
            <a:ext cx="6850800" cy="775800"/>
          </a:xfrm>
          <a:prstGeom prst="rect">
            <a:avLst/>
          </a:prstGeom>
          <a:noFill/>
          <a:ln>
            <a:noFill/>
          </a:ln>
        </p:spPr>
        <p:txBody>
          <a:bodyPr spcFirstLastPara="1" wrap="square" lIns="0" tIns="91425" rIns="91425" bIns="91425" anchor="ctr" anchorCtr="0">
            <a:noAutofit/>
          </a:bodyPr>
          <a:lstStyle/>
          <a:p>
            <a:pPr marL="457200" lvl="0" indent="-279400" algn="just" rtl="0">
              <a:lnSpc>
                <a:spcPct val="115000"/>
              </a:lnSpc>
              <a:spcBef>
                <a:spcPts val="0"/>
              </a:spcBef>
              <a:spcAft>
                <a:spcPts val="0"/>
              </a:spcAft>
              <a:buClr>
                <a:schemeClr val="dk1"/>
              </a:buClr>
              <a:buSzPts val="800"/>
              <a:buFont typeface="Nunito"/>
              <a:buChar char="●"/>
            </a:pPr>
            <a:r>
              <a:rPr lang="es" sz="1000" b="1">
                <a:solidFill>
                  <a:schemeClr val="dk1"/>
                </a:solidFill>
                <a:latin typeface="Nunito"/>
                <a:ea typeface="Nunito"/>
                <a:cs typeface="Nunito"/>
                <a:sym typeface="Nunito"/>
              </a:rPr>
              <a:t>Liderazgo hacia arriba: </a:t>
            </a:r>
            <a:r>
              <a:rPr lang="es" sz="1000">
                <a:solidFill>
                  <a:schemeClr val="dk1"/>
                </a:solidFill>
                <a:latin typeface="Nunito"/>
                <a:ea typeface="Nunito"/>
                <a:cs typeface="Nunito"/>
                <a:sym typeface="Nunito"/>
              </a:rPr>
              <a:t>¿Cómo las políticas locales y nacionales son influenciadas por el trabajo en red (local)?</a:t>
            </a:r>
            <a:endParaRPr sz="1000">
              <a:solidFill>
                <a:schemeClr val="dk1"/>
              </a:solidFill>
              <a:latin typeface="Nunito"/>
              <a:ea typeface="Nunito"/>
              <a:cs typeface="Nunito"/>
              <a:sym typeface="Nunito"/>
            </a:endParaRPr>
          </a:p>
          <a:p>
            <a:pPr marL="457200" lvl="0" indent="-279400" algn="just" rtl="0">
              <a:lnSpc>
                <a:spcPct val="100000"/>
              </a:lnSpc>
              <a:spcBef>
                <a:spcPts val="0"/>
              </a:spcBef>
              <a:spcAft>
                <a:spcPts val="0"/>
              </a:spcAft>
              <a:buClr>
                <a:schemeClr val="dk1"/>
              </a:buClr>
              <a:buSzPts val="800"/>
              <a:buFont typeface="Nunito"/>
              <a:buChar char="●"/>
            </a:pPr>
            <a:r>
              <a:rPr lang="es" sz="1000" b="1">
                <a:solidFill>
                  <a:schemeClr val="dk1"/>
                </a:solidFill>
                <a:latin typeface="Nunito"/>
                <a:ea typeface="Nunito"/>
                <a:cs typeface="Nunito"/>
                <a:sym typeface="Nunito"/>
              </a:rPr>
              <a:t>Liderazgo lateral (distribuido): </a:t>
            </a:r>
            <a:r>
              <a:rPr lang="es" sz="1000">
                <a:solidFill>
                  <a:schemeClr val="dk1"/>
                </a:solidFill>
                <a:latin typeface="Nunito"/>
                <a:ea typeface="Nunito"/>
                <a:cs typeface="Nunito"/>
                <a:sym typeface="Nunito"/>
              </a:rPr>
              <a:t>¿Cómo el apoyo entre equipos de distintos establecimientos moviliza conocimientos, ideas y prácticas?</a:t>
            </a:r>
            <a:endParaRPr sz="1000">
              <a:solidFill>
                <a:schemeClr val="dk1"/>
              </a:solidFill>
              <a:latin typeface="Nunito"/>
              <a:ea typeface="Nunito"/>
              <a:cs typeface="Nunito"/>
              <a:sym typeface="Nunito"/>
            </a:endParaRPr>
          </a:p>
          <a:p>
            <a:pPr marL="457200" lvl="0" indent="-279400" algn="just" rtl="0">
              <a:lnSpc>
                <a:spcPct val="115000"/>
              </a:lnSpc>
              <a:spcBef>
                <a:spcPts val="0"/>
              </a:spcBef>
              <a:spcAft>
                <a:spcPts val="0"/>
              </a:spcAft>
              <a:buClr>
                <a:schemeClr val="dk1"/>
              </a:buClr>
              <a:buSzPts val="800"/>
              <a:buFont typeface="Nunito"/>
              <a:buChar char="●"/>
            </a:pPr>
            <a:r>
              <a:rPr lang="es" sz="1000" b="1">
                <a:solidFill>
                  <a:schemeClr val="dk1"/>
                </a:solidFill>
                <a:latin typeface="Nunito"/>
                <a:ea typeface="Nunito"/>
                <a:cs typeface="Nunito"/>
                <a:sym typeface="Nunito"/>
              </a:rPr>
              <a:t>Liderazgo hacia abajo: </a:t>
            </a:r>
            <a:r>
              <a:rPr lang="es" sz="1000">
                <a:solidFill>
                  <a:schemeClr val="dk1"/>
                </a:solidFill>
                <a:latin typeface="Nunito"/>
                <a:ea typeface="Nunito"/>
                <a:cs typeface="Nunito"/>
                <a:sym typeface="Nunito"/>
              </a:rPr>
              <a:t>¿Cómo el aprendizaje en red transforma las prácticas de profesoras y profesores?</a:t>
            </a:r>
            <a:endParaRPr sz="1000">
              <a:solidFill>
                <a:schemeClr val="dk1"/>
              </a:solidFill>
              <a:latin typeface="Nunito"/>
              <a:ea typeface="Nunito"/>
              <a:cs typeface="Nunito"/>
              <a:sym typeface="Nunito"/>
            </a:endParaRPr>
          </a:p>
        </p:txBody>
      </p:sp>
      <p:pic>
        <p:nvPicPr>
          <p:cNvPr id="304" name="Google Shape;304;p14"/>
          <p:cNvPicPr preferRelativeResize="0"/>
          <p:nvPr/>
        </p:nvPicPr>
        <p:blipFill>
          <a:blip r:embed="rId3">
            <a:alphaModFix/>
          </a:blip>
          <a:stretch>
            <a:fillRect/>
          </a:stretch>
        </p:blipFill>
        <p:spPr>
          <a:xfrm>
            <a:off x="8007085" y="3941038"/>
            <a:ext cx="291150" cy="291175"/>
          </a:xfrm>
          <a:prstGeom prst="rect">
            <a:avLst/>
          </a:prstGeom>
          <a:noFill/>
          <a:ln>
            <a:noFill/>
          </a:ln>
        </p:spPr>
      </p:pic>
      <p:sp>
        <p:nvSpPr>
          <p:cNvPr id="305" name="Google Shape;305;p14"/>
          <p:cNvSpPr/>
          <p:nvPr/>
        </p:nvSpPr>
        <p:spPr>
          <a:xfrm rot="-5400000">
            <a:off x="7918200" y="948150"/>
            <a:ext cx="928200" cy="50400"/>
          </a:xfrm>
          <a:prstGeom prst="rect">
            <a:avLst/>
          </a:prstGeom>
          <a:solidFill>
            <a:srgbClr val="6FB7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14"/>
          <p:cNvSpPr/>
          <p:nvPr/>
        </p:nvSpPr>
        <p:spPr>
          <a:xfrm rot="-5400000">
            <a:off x="7939525" y="2097125"/>
            <a:ext cx="885600" cy="732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14"/>
          <p:cNvSpPr/>
          <p:nvPr/>
        </p:nvSpPr>
        <p:spPr>
          <a:xfrm rot="-5400000">
            <a:off x="7977450" y="3192350"/>
            <a:ext cx="809700" cy="73200"/>
          </a:xfrm>
          <a:prstGeom prst="rect">
            <a:avLst/>
          </a:prstGeom>
          <a:solidFill>
            <a:srgbClr val="FBB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14"/>
          <p:cNvSpPr/>
          <p:nvPr/>
        </p:nvSpPr>
        <p:spPr>
          <a:xfrm rot="-5400000">
            <a:off x="7989475" y="4294950"/>
            <a:ext cx="785700" cy="732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9" name="Google Shape;309;p14"/>
          <p:cNvPicPr preferRelativeResize="0"/>
          <p:nvPr/>
        </p:nvPicPr>
        <p:blipFill>
          <a:blip r:embed="rId5">
            <a:alphaModFix/>
          </a:blip>
          <a:stretch>
            <a:fillRect/>
          </a:stretch>
        </p:blipFill>
        <p:spPr>
          <a:xfrm>
            <a:off x="386220" y="3830539"/>
            <a:ext cx="979782" cy="979782"/>
          </a:xfrm>
          <a:prstGeom prst="rect">
            <a:avLst/>
          </a:prstGeom>
          <a:noFill/>
          <a:ln>
            <a:noFill/>
          </a:ln>
          <a:effectLst>
            <a:outerShdw blurRad="57150" dist="19050" dir="5400000" algn="bl" rotWithShape="0">
              <a:srgbClr val="000000">
                <a:alpha val="50000"/>
              </a:srgbClr>
            </a:outerShdw>
          </a:effectLst>
        </p:spPr>
      </p:pic>
      <p:pic>
        <p:nvPicPr>
          <p:cNvPr id="310" name="Google Shape;310;p14"/>
          <p:cNvPicPr preferRelativeResize="0"/>
          <p:nvPr/>
        </p:nvPicPr>
        <p:blipFill>
          <a:blip r:embed="rId6">
            <a:alphaModFix/>
          </a:blip>
          <a:stretch>
            <a:fillRect/>
          </a:stretch>
        </p:blipFill>
        <p:spPr>
          <a:xfrm>
            <a:off x="394699" y="1642322"/>
            <a:ext cx="979782" cy="979782"/>
          </a:xfrm>
          <a:prstGeom prst="rect">
            <a:avLst/>
          </a:prstGeom>
          <a:noFill/>
          <a:ln>
            <a:noFill/>
          </a:ln>
          <a:effectLst>
            <a:outerShdw blurRad="57150" dist="19050" dir="5400000" algn="bl" rotWithShape="0">
              <a:srgbClr val="000000">
                <a:alpha val="50000"/>
              </a:srgbClr>
            </a:outerShdw>
          </a:effectLst>
        </p:spPr>
      </p:pic>
      <p:pic>
        <p:nvPicPr>
          <p:cNvPr id="311" name="Google Shape;311;p14"/>
          <p:cNvPicPr preferRelativeResize="0"/>
          <p:nvPr/>
        </p:nvPicPr>
        <p:blipFill>
          <a:blip r:embed="rId7">
            <a:alphaModFix/>
          </a:blip>
          <a:stretch>
            <a:fillRect/>
          </a:stretch>
        </p:blipFill>
        <p:spPr>
          <a:xfrm>
            <a:off x="394702" y="2733764"/>
            <a:ext cx="979782" cy="979782"/>
          </a:xfrm>
          <a:prstGeom prst="rect">
            <a:avLst/>
          </a:prstGeom>
          <a:noFill/>
          <a:ln>
            <a:noFill/>
          </a:ln>
          <a:effectLst>
            <a:outerShdw blurRad="57150" dist="19050" dir="5400000" algn="bl" rotWithShape="0">
              <a:srgbClr val="000000">
                <a:alpha val="50000"/>
              </a:srgbClr>
            </a:outerShdw>
          </a:effectLst>
        </p:spPr>
      </p:pic>
      <p:pic>
        <p:nvPicPr>
          <p:cNvPr id="312" name="Google Shape;312;p14"/>
          <p:cNvPicPr preferRelativeResize="0"/>
          <p:nvPr/>
        </p:nvPicPr>
        <p:blipFill>
          <a:blip r:embed="rId8">
            <a:alphaModFix/>
          </a:blip>
          <a:stretch>
            <a:fillRect/>
          </a:stretch>
        </p:blipFill>
        <p:spPr>
          <a:xfrm>
            <a:off x="2543044" y="472873"/>
            <a:ext cx="979782" cy="979782"/>
          </a:xfrm>
          <a:prstGeom prst="rect">
            <a:avLst/>
          </a:prstGeom>
          <a:noFill/>
          <a:ln>
            <a:noFill/>
          </a:ln>
          <a:effectLst>
            <a:outerShdw blurRad="57150" dist="19050" dir="5400000" algn="bl" rotWithShape="0">
              <a:srgbClr val="000000">
                <a:alpha val="50000"/>
              </a:srgbClr>
            </a:outerShdw>
          </a:effectLst>
        </p:spPr>
      </p:pic>
      <p:sp>
        <p:nvSpPr>
          <p:cNvPr id="313" name="Google Shape;313;p14"/>
          <p:cNvSpPr txBox="1"/>
          <p:nvPr/>
        </p:nvSpPr>
        <p:spPr>
          <a:xfrm>
            <a:off x="658275" y="847950"/>
            <a:ext cx="1617900" cy="646500"/>
          </a:xfrm>
          <a:prstGeom prst="rect">
            <a:avLst/>
          </a:prstGeom>
          <a:solidFill>
            <a:srgbClr val="F6B26B"/>
          </a:solid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000">
                <a:latin typeface="Nunito"/>
                <a:ea typeface="Nunito"/>
                <a:cs typeface="Nunito"/>
                <a:sym typeface="Nunito"/>
              </a:rPr>
              <a:t>¡Es necesario reevaluar las dimensiones durante el segundo año!</a:t>
            </a:r>
            <a:endParaRPr sz="1000">
              <a:latin typeface="Nunito"/>
              <a:ea typeface="Nunito"/>
              <a:cs typeface="Nunito"/>
              <a:sym typeface="Nunito"/>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pag 11 1">
  <p:cSld name="TITLE_1_1_1_2_1_2_1_2_1">
    <p:spTree>
      <p:nvGrpSpPr>
        <p:cNvPr id="1" name="Shape 314"/>
        <p:cNvGrpSpPr/>
        <p:nvPr/>
      </p:nvGrpSpPr>
      <p:grpSpPr>
        <a:xfrm>
          <a:off x="0" y="0"/>
          <a:ext cx="0" cy="0"/>
          <a:chOff x="0" y="0"/>
          <a:chExt cx="0" cy="0"/>
        </a:xfrm>
      </p:grpSpPr>
      <p:pic>
        <p:nvPicPr>
          <p:cNvPr id="315" name="Google Shape;315;p15"/>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316" name="Google Shape;316;p15"/>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317" name="Google Shape;317;p15"/>
          <p:cNvGrpSpPr/>
          <p:nvPr/>
        </p:nvGrpSpPr>
        <p:grpSpPr>
          <a:xfrm>
            <a:off x="107950" y="69350"/>
            <a:ext cx="2435100" cy="644400"/>
            <a:chOff x="107950" y="69350"/>
            <a:chExt cx="2435100" cy="644400"/>
          </a:xfrm>
        </p:grpSpPr>
        <p:sp>
          <p:nvSpPr>
            <p:cNvPr id="318" name="Google Shape;318;p15"/>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15"/>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320" name="Google Shape;320;p15"/>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321" name="Google Shape;321;p15"/>
            <p:cNvPicPr preferRelativeResize="0"/>
            <p:nvPr/>
          </p:nvPicPr>
          <p:blipFill>
            <a:blip r:embed="rId3">
              <a:alphaModFix/>
            </a:blip>
            <a:stretch>
              <a:fillRect/>
            </a:stretch>
          </p:blipFill>
          <p:spPr>
            <a:xfrm>
              <a:off x="287560" y="152250"/>
              <a:ext cx="291150" cy="291175"/>
            </a:xfrm>
            <a:prstGeom prst="rect">
              <a:avLst/>
            </a:prstGeom>
            <a:noFill/>
            <a:ln>
              <a:noFill/>
            </a:ln>
          </p:spPr>
        </p:pic>
      </p:grpSp>
      <p:pic>
        <p:nvPicPr>
          <p:cNvPr id="322" name="Google Shape;322;p15"/>
          <p:cNvPicPr preferRelativeResize="0"/>
          <p:nvPr/>
        </p:nvPicPr>
        <p:blipFill rotWithShape="1">
          <a:blip r:embed="rId4">
            <a:alphaModFix/>
          </a:blip>
          <a:srcRect l="14920" r="42473" b="73971"/>
          <a:stretch/>
        </p:blipFill>
        <p:spPr>
          <a:xfrm>
            <a:off x="184525" y="-1565425"/>
            <a:ext cx="2470325" cy="1059725"/>
          </a:xfrm>
          <a:prstGeom prst="rect">
            <a:avLst/>
          </a:prstGeom>
          <a:noFill/>
          <a:ln>
            <a:noFill/>
          </a:ln>
        </p:spPr>
      </p:pic>
      <p:grpSp>
        <p:nvGrpSpPr>
          <p:cNvPr id="323" name="Google Shape;323;p15"/>
          <p:cNvGrpSpPr/>
          <p:nvPr/>
        </p:nvGrpSpPr>
        <p:grpSpPr>
          <a:xfrm>
            <a:off x="354625" y="893025"/>
            <a:ext cx="4077600" cy="3702000"/>
            <a:chOff x="2654850" y="1069650"/>
            <a:chExt cx="4077600" cy="3702000"/>
          </a:xfrm>
        </p:grpSpPr>
        <p:sp>
          <p:nvSpPr>
            <p:cNvPr id="324" name="Google Shape;324;p15"/>
            <p:cNvSpPr/>
            <p:nvPr/>
          </p:nvSpPr>
          <p:spPr>
            <a:xfrm>
              <a:off x="2654850" y="1069650"/>
              <a:ext cx="4077600" cy="37020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15"/>
            <p:cNvPicPr preferRelativeResize="0"/>
            <p:nvPr/>
          </p:nvPicPr>
          <p:blipFill>
            <a:blip r:embed="rId5">
              <a:alphaModFix/>
            </a:blip>
            <a:stretch>
              <a:fillRect/>
            </a:stretch>
          </p:blipFill>
          <p:spPr>
            <a:xfrm>
              <a:off x="6133710" y="1311838"/>
              <a:ext cx="291150" cy="291175"/>
            </a:xfrm>
            <a:prstGeom prst="rect">
              <a:avLst/>
            </a:prstGeom>
            <a:noFill/>
            <a:ln>
              <a:noFill/>
            </a:ln>
          </p:spPr>
        </p:pic>
      </p:grpSp>
      <p:sp>
        <p:nvSpPr>
          <p:cNvPr id="326" name="Google Shape;326;p15"/>
          <p:cNvSpPr txBox="1"/>
          <p:nvPr/>
        </p:nvSpPr>
        <p:spPr>
          <a:xfrm>
            <a:off x="526050" y="1365000"/>
            <a:ext cx="3558900" cy="25212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s" sz="1300">
                <a:solidFill>
                  <a:schemeClr val="lt1"/>
                </a:solidFill>
                <a:latin typeface="Nunito ExtraBold"/>
                <a:ea typeface="Nunito ExtraBold"/>
                <a:cs typeface="Nunito ExtraBold"/>
                <a:sym typeface="Nunito ExtraBold"/>
              </a:rPr>
              <a:t>A partir de la información anterior, a continuación describiremos el estado de nuestra red en cada una de las dimensiones.</a:t>
            </a:r>
            <a:endParaRPr sz="1300">
              <a:solidFill>
                <a:schemeClr val="lt1"/>
              </a:solidFill>
              <a:latin typeface="Nunito ExtraBold"/>
              <a:ea typeface="Nunito ExtraBold"/>
              <a:cs typeface="Nunito ExtraBold"/>
              <a:sym typeface="Nunito ExtraBold"/>
            </a:endParaRPr>
          </a:p>
          <a:p>
            <a:pPr marL="0" lvl="0" indent="0" algn="l" rtl="0">
              <a:lnSpc>
                <a:spcPct val="90000"/>
              </a:lnSpc>
              <a:spcBef>
                <a:spcPts val="0"/>
              </a:spcBef>
              <a:spcAft>
                <a:spcPts val="0"/>
              </a:spcAft>
              <a:buNone/>
            </a:pPr>
            <a:endParaRPr sz="1300">
              <a:solidFill>
                <a:schemeClr val="lt1"/>
              </a:solidFill>
              <a:latin typeface="Nunito ExtraBold"/>
              <a:ea typeface="Nunito ExtraBold"/>
              <a:cs typeface="Nunito ExtraBold"/>
              <a:sym typeface="Nunito ExtraBold"/>
            </a:endParaRPr>
          </a:p>
          <a:p>
            <a:pPr marL="0" lvl="0" indent="0" algn="ctr" rtl="0">
              <a:lnSpc>
                <a:spcPct val="90000"/>
              </a:lnSpc>
              <a:spcBef>
                <a:spcPts val="0"/>
              </a:spcBef>
              <a:spcAft>
                <a:spcPts val="0"/>
              </a:spcAft>
              <a:buClr>
                <a:schemeClr val="dk1"/>
              </a:buClr>
              <a:buSzPts val="1100"/>
              <a:buFont typeface="Arial"/>
              <a:buNone/>
            </a:pPr>
            <a:r>
              <a:rPr lang="es" sz="1300">
                <a:solidFill>
                  <a:schemeClr val="lt1"/>
                </a:solidFill>
                <a:latin typeface="Nunito ExtraBold"/>
                <a:ea typeface="Nunito ExtraBold"/>
                <a:cs typeface="Nunito ExtraBold"/>
                <a:sym typeface="Nunito ExtraBold"/>
              </a:rPr>
              <a:t> </a:t>
            </a:r>
            <a:endParaRPr sz="1300">
              <a:solidFill>
                <a:schemeClr val="lt1"/>
              </a:solidFill>
              <a:latin typeface="Nunito ExtraBold"/>
              <a:ea typeface="Nunito ExtraBold"/>
              <a:cs typeface="Nunito ExtraBold"/>
              <a:sym typeface="Nunito ExtraBold"/>
            </a:endParaRPr>
          </a:p>
          <a:p>
            <a:pPr marL="0" lvl="0" indent="0" algn="ctr" rtl="0">
              <a:lnSpc>
                <a:spcPct val="90000"/>
              </a:lnSpc>
              <a:spcBef>
                <a:spcPts val="0"/>
              </a:spcBef>
              <a:spcAft>
                <a:spcPts val="0"/>
              </a:spcAft>
              <a:buNone/>
            </a:pPr>
            <a:r>
              <a:rPr lang="es" sz="1300">
                <a:solidFill>
                  <a:schemeClr val="lt1"/>
                </a:solidFill>
                <a:latin typeface="Nunito ExtraBold"/>
                <a:ea typeface="Nunito ExtraBold"/>
                <a:cs typeface="Nunito ExtraBold"/>
                <a:sym typeface="Nunito ExtraBold"/>
              </a:rPr>
              <a:t>Para ello, recordaremos las características esenciales de nuestra red, sus fortalezas y debilidades y los datos previos que se hayan recogido. </a:t>
            </a:r>
            <a:endParaRPr sz="1300">
              <a:solidFill>
                <a:schemeClr val="lt1"/>
              </a:solidFill>
              <a:latin typeface="Nunito ExtraBold"/>
              <a:ea typeface="Nunito ExtraBold"/>
              <a:cs typeface="Nunito ExtraBold"/>
              <a:sym typeface="Nunito ExtraBold"/>
            </a:endParaRPr>
          </a:p>
          <a:p>
            <a:pPr marL="0" lvl="0" indent="0" algn="ctr" rtl="0">
              <a:lnSpc>
                <a:spcPct val="90000"/>
              </a:lnSpc>
              <a:spcBef>
                <a:spcPts val="0"/>
              </a:spcBef>
              <a:spcAft>
                <a:spcPts val="0"/>
              </a:spcAft>
              <a:buNone/>
            </a:pPr>
            <a:endParaRPr sz="1300">
              <a:solidFill>
                <a:schemeClr val="lt1"/>
              </a:solidFill>
              <a:latin typeface="Nunito ExtraBold"/>
              <a:ea typeface="Nunito ExtraBold"/>
              <a:cs typeface="Nunito ExtraBold"/>
              <a:sym typeface="Nunito ExtraBold"/>
            </a:endParaRPr>
          </a:p>
          <a:p>
            <a:pPr marL="0" lvl="0" indent="0" algn="ctr" rtl="0">
              <a:lnSpc>
                <a:spcPct val="90000"/>
              </a:lnSpc>
              <a:spcBef>
                <a:spcPts val="0"/>
              </a:spcBef>
              <a:spcAft>
                <a:spcPts val="0"/>
              </a:spcAft>
              <a:buClr>
                <a:schemeClr val="dk1"/>
              </a:buClr>
              <a:buSzPts val="1100"/>
              <a:buFont typeface="Arial"/>
              <a:buNone/>
            </a:pPr>
            <a:r>
              <a:rPr lang="es" sz="1300">
                <a:solidFill>
                  <a:schemeClr val="lt1"/>
                </a:solidFill>
                <a:latin typeface="Nunito ExtraBold"/>
                <a:ea typeface="Nunito ExtraBold"/>
                <a:cs typeface="Nunito ExtraBold"/>
                <a:sym typeface="Nunito ExtraBold"/>
              </a:rPr>
              <a:t>Los siguientes cuadros a completar contienen preguntas orientadoras por cada dimensión, que nos servirán para realizar una descripción completa de cada una. </a:t>
            </a:r>
            <a:endParaRPr sz="1300">
              <a:solidFill>
                <a:schemeClr val="lt1"/>
              </a:solidFill>
              <a:latin typeface="Nunito ExtraBold"/>
              <a:ea typeface="Nunito ExtraBold"/>
              <a:cs typeface="Nunito ExtraBold"/>
              <a:sym typeface="Nunito ExtraBold"/>
            </a:endParaRPr>
          </a:p>
        </p:txBody>
      </p:sp>
      <p:pic>
        <p:nvPicPr>
          <p:cNvPr id="327" name="Google Shape;327;p15"/>
          <p:cNvPicPr preferRelativeResize="0"/>
          <p:nvPr/>
        </p:nvPicPr>
        <p:blipFill>
          <a:blip r:embed="rId6">
            <a:alphaModFix/>
          </a:blip>
          <a:stretch>
            <a:fillRect/>
          </a:stretch>
        </p:blipFill>
        <p:spPr>
          <a:xfrm>
            <a:off x="5109050" y="1123125"/>
            <a:ext cx="2809976" cy="2190825"/>
          </a:xfrm>
          <a:prstGeom prst="rect">
            <a:avLst/>
          </a:prstGeom>
          <a:noFill/>
          <a:ln>
            <a:noFill/>
          </a:ln>
        </p:spPr>
      </p:pic>
      <p:grpSp>
        <p:nvGrpSpPr>
          <p:cNvPr id="328" name="Google Shape;328;p15"/>
          <p:cNvGrpSpPr/>
          <p:nvPr/>
        </p:nvGrpSpPr>
        <p:grpSpPr>
          <a:xfrm>
            <a:off x="5867375" y="3240825"/>
            <a:ext cx="1293300" cy="1164900"/>
            <a:chOff x="7756150" y="437250"/>
            <a:chExt cx="1293300" cy="1164900"/>
          </a:xfrm>
        </p:grpSpPr>
        <p:sp>
          <p:nvSpPr>
            <p:cNvPr id="329" name="Google Shape;329;p15"/>
            <p:cNvSpPr/>
            <p:nvPr/>
          </p:nvSpPr>
          <p:spPr>
            <a:xfrm>
              <a:off x="7756150" y="437250"/>
              <a:ext cx="1293300" cy="1164900"/>
            </a:xfrm>
            <a:prstGeom prst="flowChartAlternateProcess">
              <a:avLst/>
            </a:prstGeom>
            <a:solidFill>
              <a:srgbClr val="F6B26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5"/>
            <p:cNvSpPr txBox="1"/>
            <p:nvPr/>
          </p:nvSpPr>
          <p:spPr>
            <a:xfrm>
              <a:off x="7863700" y="601650"/>
              <a:ext cx="1043100" cy="831300"/>
            </a:xfrm>
            <a:prstGeom prst="rect">
              <a:avLst/>
            </a:prstGeom>
            <a:solidFill>
              <a:srgbClr val="F6B26B"/>
            </a:solid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s" sz="900">
                  <a:solidFill>
                    <a:schemeClr val="lt1"/>
                  </a:solidFill>
                  <a:latin typeface="Nunito SemiBold"/>
                  <a:ea typeface="Nunito SemiBold"/>
                  <a:cs typeface="Nunito SemiBold"/>
                  <a:sym typeface="Nunito SemiBold"/>
                </a:rPr>
                <a:t>Para analizar las dimensiones de las Redes Efectivas, es necesario iniciar con  el propósito nuclear de la Red.</a:t>
              </a:r>
              <a:endParaRPr sz="900">
                <a:solidFill>
                  <a:schemeClr val="lt1"/>
                </a:solidFill>
                <a:latin typeface="Nunito SemiBold"/>
                <a:ea typeface="Nunito SemiBold"/>
                <a:cs typeface="Nunito SemiBold"/>
                <a:sym typeface="Nunito SemiBold"/>
              </a:endParaRPr>
            </a:p>
          </p:txBody>
        </p:sp>
      </p:grpSp>
      <p:sp>
        <p:nvSpPr>
          <p:cNvPr id="331" name="Google Shape;331;p15"/>
          <p:cNvSpPr/>
          <p:nvPr/>
        </p:nvSpPr>
        <p:spPr>
          <a:xfrm>
            <a:off x="8231225" y="3771650"/>
            <a:ext cx="432600" cy="365700"/>
          </a:xfrm>
          <a:prstGeom prst="chevron">
            <a:avLst>
              <a:gd name="adj" fmla="val 50000"/>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15"/>
          <p:cNvSpPr/>
          <p:nvPr/>
        </p:nvSpPr>
        <p:spPr>
          <a:xfrm>
            <a:off x="7798625" y="3771650"/>
            <a:ext cx="432600" cy="365700"/>
          </a:xfrm>
          <a:prstGeom prst="chevron">
            <a:avLst>
              <a:gd name="adj" fmla="val 50000"/>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5"/>
          <p:cNvSpPr/>
          <p:nvPr/>
        </p:nvSpPr>
        <p:spPr>
          <a:xfrm>
            <a:off x="7366025" y="3771650"/>
            <a:ext cx="432600" cy="365700"/>
          </a:xfrm>
          <a:prstGeom prst="chevron">
            <a:avLst>
              <a:gd name="adj" fmla="val 50000"/>
            </a:avLst>
          </a:prstGeom>
          <a:solidFill>
            <a:srgbClr val="F6B26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pag 12">
  <p:cSld name="TITLE_1_1_1_2_1_1">
    <p:spTree>
      <p:nvGrpSpPr>
        <p:cNvPr id="1" name="Shape 334"/>
        <p:cNvGrpSpPr/>
        <p:nvPr/>
      </p:nvGrpSpPr>
      <p:grpSpPr>
        <a:xfrm>
          <a:off x="0" y="0"/>
          <a:ext cx="0" cy="0"/>
          <a:chOff x="0" y="0"/>
          <a:chExt cx="0" cy="0"/>
        </a:xfrm>
      </p:grpSpPr>
      <p:pic>
        <p:nvPicPr>
          <p:cNvPr id="335" name="Google Shape;335;p16"/>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336" name="Google Shape;336;p16"/>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aphicFrame>
        <p:nvGraphicFramePr>
          <p:cNvPr id="337" name="Google Shape;337;p16"/>
          <p:cNvGraphicFramePr/>
          <p:nvPr/>
        </p:nvGraphicFramePr>
        <p:xfrm>
          <a:off x="377125" y="1268875"/>
          <a:ext cx="8379075" cy="3603365"/>
        </p:xfrm>
        <a:graphic>
          <a:graphicData uri="http://schemas.openxmlformats.org/drawingml/2006/table">
            <a:tbl>
              <a:tblPr>
                <a:noFill/>
                <a:tableStyleId>{8C29782D-E93B-4F56-B21B-7138EB06264A}</a:tableStyleId>
              </a:tblPr>
              <a:tblGrid>
                <a:gridCol w="1887050">
                  <a:extLst>
                    <a:ext uri="{9D8B030D-6E8A-4147-A177-3AD203B41FA5}">
                      <a16:colId xmlns:a16="http://schemas.microsoft.com/office/drawing/2014/main" val="20000"/>
                    </a:ext>
                  </a:extLst>
                </a:gridCol>
                <a:gridCol w="6492025">
                  <a:extLst>
                    <a:ext uri="{9D8B030D-6E8A-4147-A177-3AD203B41FA5}">
                      <a16:colId xmlns:a16="http://schemas.microsoft.com/office/drawing/2014/main" val="20001"/>
                    </a:ext>
                  </a:extLst>
                </a:gridCol>
              </a:tblGrid>
              <a:tr h="1103375">
                <a:tc>
                  <a:txBody>
                    <a:bodyPr/>
                    <a:lstStyle/>
                    <a:p>
                      <a:pPr marL="0" lvl="0" indent="0" algn="l" rtl="0">
                        <a:spcBef>
                          <a:spcPts val="0"/>
                        </a:spcBef>
                        <a:spcAft>
                          <a:spcPts val="0"/>
                        </a:spcAft>
                        <a:buNone/>
                      </a:pPr>
                      <a:endParaRPr sz="1100" b="1">
                        <a:latin typeface="Nunito"/>
                        <a:ea typeface="Nunito"/>
                        <a:cs typeface="Nunito"/>
                        <a:sym typeface="Nunito"/>
                      </a:endParaRPr>
                    </a:p>
                    <a:p>
                      <a:pPr marL="0" lvl="0" indent="0" algn="l" rtl="0">
                        <a:spcBef>
                          <a:spcPts val="0"/>
                        </a:spcBef>
                        <a:spcAft>
                          <a:spcPts val="0"/>
                        </a:spcAft>
                        <a:buNone/>
                      </a:pPr>
                      <a:endParaRPr sz="1100" b="1">
                        <a:latin typeface="Nunito"/>
                        <a:ea typeface="Nunito"/>
                        <a:cs typeface="Nunito"/>
                        <a:sym typeface="Nunito"/>
                      </a:endParaRPr>
                    </a:p>
                  </a:txBody>
                  <a:tcPr marL="63500" marR="63500" marT="63500" marB="63500">
                    <a:lnL w="12700" cap="flat" cmpd="sng">
                      <a:solidFill>
                        <a:srgbClr val="6FB7BE"/>
                      </a:solidFill>
                      <a:prstDash val="solid"/>
                      <a:round/>
                      <a:headEnd type="none" w="sm" len="sm"/>
                      <a:tailEnd type="none" w="sm" len="sm"/>
                    </a:lnL>
                    <a:lnR w="12700" cap="flat" cmpd="sng">
                      <a:solidFill>
                        <a:srgbClr val="6FB7BE"/>
                      </a:solidFill>
                      <a:prstDash val="solid"/>
                      <a:round/>
                      <a:headEnd type="none" w="sm" len="sm"/>
                      <a:tailEnd type="none" w="sm" len="sm"/>
                    </a:lnR>
                    <a:lnT w="12700" cap="flat" cmpd="sng">
                      <a:solidFill>
                        <a:srgbClr val="6FB7BE"/>
                      </a:solidFill>
                      <a:prstDash val="solid"/>
                      <a:round/>
                      <a:headEnd type="none" w="sm" len="sm"/>
                      <a:tailEnd type="none" w="sm" len="sm"/>
                    </a:lnT>
                    <a:lnB w="12700" cap="flat" cmpd="sng">
                      <a:solidFill>
                        <a:srgbClr val="6FB7BE"/>
                      </a:solidFill>
                      <a:prstDash val="solid"/>
                      <a:round/>
                      <a:headEnd type="none" w="sm" len="sm"/>
                      <a:tailEnd type="none" w="sm" len="sm"/>
                    </a:lnB>
                    <a:solidFill>
                      <a:srgbClr val="E6F3F3"/>
                    </a:solidFill>
                  </a:tcPr>
                </a:tc>
                <a:tc>
                  <a:txBody>
                    <a:bodyPr/>
                    <a:lstStyle/>
                    <a:p>
                      <a:pPr marL="0" lvl="0" indent="0" algn="l" rtl="0">
                        <a:spcBef>
                          <a:spcPts val="0"/>
                        </a:spcBef>
                        <a:spcAft>
                          <a:spcPts val="0"/>
                        </a:spcAft>
                        <a:buNone/>
                      </a:pPr>
                      <a:r>
                        <a:rPr lang="es" sz="1100" b="1">
                          <a:latin typeface="Nunito"/>
                          <a:ea typeface="Nunito"/>
                          <a:cs typeface="Nunito"/>
                          <a:sym typeface="Nunito"/>
                        </a:rPr>
                        <a:t>¿Esta red tiene un propósito compartido? ¿Cuál es?  </a:t>
                      </a:r>
                      <a:r>
                        <a:rPr lang="es" sz="1100" b="1">
                          <a:solidFill>
                            <a:srgbClr val="000000"/>
                          </a:solidFill>
                          <a:latin typeface="Nunito"/>
                          <a:ea typeface="Nunito"/>
                          <a:cs typeface="Nunito"/>
                          <a:sym typeface="Nunito"/>
                        </a:rPr>
                        <a:t>¿Cómo y por qué se elaboró?</a:t>
                      </a:r>
                      <a:r>
                        <a:rPr lang="es" sz="1100" b="1">
                          <a:latin typeface="Nunito"/>
                          <a:ea typeface="Nunito"/>
                          <a:cs typeface="Nunito"/>
                          <a:sym typeface="Nunito"/>
                        </a:rPr>
                        <a:t> </a:t>
                      </a:r>
                      <a:endParaRPr sz="1100" b="1">
                        <a:latin typeface="Nunito"/>
                        <a:ea typeface="Nunito"/>
                        <a:cs typeface="Nunito"/>
                        <a:sym typeface="Nunito"/>
                      </a:endParaRPr>
                    </a:p>
                    <a:p>
                      <a:pPr marL="0" lvl="0" indent="0" algn="l" rtl="0">
                        <a:spcBef>
                          <a:spcPts val="0"/>
                        </a:spcBef>
                        <a:spcAft>
                          <a:spcPts val="0"/>
                        </a:spcAft>
                        <a:buNone/>
                      </a:pPr>
                      <a:r>
                        <a:rPr lang="es" sz="1100" b="1">
                          <a:latin typeface="Nunito"/>
                          <a:ea typeface="Nunito"/>
                          <a:cs typeface="Nunito"/>
                          <a:sym typeface="Nunito"/>
                        </a:rPr>
                        <a:t>¿Es claro para todos los miembros y particular para su red? </a:t>
                      </a:r>
                      <a:endParaRPr sz="1100" b="1">
                        <a:latin typeface="Nunito"/>
                        <a:ea typeface="Nunito"/>
                        <a:cs typeface="Nunito"/>
                        <a:sym typeface="Nunito"/>
                      </a:endParaRPr>
                    </a:p>
                    <a:p>
                      <a:pPr marL="0" lvl="0" indent="0" algn="l" rtl="0">
                        <a:spcBef>
                          <a:spcPts val="0"/>
                        </a:spcBef>
                        <a:spcAft>
                          <a:spcPts val="0"/>
                        </a:spcAft>
                        <a:buNone/>
                      </a:pPr>
                      <a:r>
                        <a:rPr lang="es" sz="1100" b="1">
                          <a:latin typeface="Nunito"/>
                          <a:ea typeface="Nunito"/>
                          <a:cs typeface="Nunito"/>
                          <a:sym typeface="Nunito"/>
                        </a:rPr>
                        <a:t>¿Se revisa de forma periódica? </a:t>
                      </a:r>
                      <a:endParaRPr sz="1100" b="1">
                        <a:latin typeface="Nunito"/>
                        <a:ea typeface="Nunito"/>
                        <a:cs typeface="Nunito"/>
                        <a:sym typeface="Nunito"/>
                      </a:endParaRPr>
                    </a:p>
                    <a:p>
                      <a:pPr marL="0" lvl="0" indent="0" algn="l" rtl="0">
                        <a:spcBef>
                          <a:spcPts val="0"/>
                        </a:spcBef>
                        <a:spcAft>
                          <a:spcPts val="0"/>
                        </a:spcAft>
                        <a:buNone/>
                      </a:pPr>
                      <a:r>
                        <a:rPr lang="es" sz="1100" b="1">
                          <a:latin typeface="Nunito"/>
                          <a:ea typeface="Nunito"/>
                          <a:cs typeface="Nunito"/>
                          <a:sym typeface="Nunito"/>
                        </a:rPr>
                        <a:t>¿Existe una estrategia para revisar su sentido con los participantes y realizar ajustes? ¿Cuál?</a:t>
                      </a:r>
                      <a:endParaRPr sz="1100" b="1">
                        <a:latin typeface="Nunito"/>
                        <a:ea typeface="Nunito"/>
                        <a:cs typeface="Nunito"/>
                        <a:sym typeface="Nunito"/>
                      </a:endParaRPr>
                    </a:p>
                    <a:p>
                      <a:pPr marL="0" lvl="0" indent="0" algn="l" rtl="0">
                        <a:spcBef>
                          <a:spcPts val="0"/>
                        </a:spcBef>
                        <a:spcAft>
                          <a:spcPts val="0"/>
                        </a:spcAft>
                        <a:buNone/>
                      </a:pPr>
                      <a:r>
                        <a:rPr lang="es" sz="1100" b="1">
                          <a:latin typeface="Nunito"/>
                          <a:ea typeface="Nunito"/>
                          <a:cs typeface="Nunito"/>
                          <a:sym typeface="Nunito"/>
                        </a:rPr>
                        <a:t>¿Cómo lo ponen en práctica? </a:t>
                      </a:r>
                      <a:r>
                        <a:rPr lang="es" sz="1100">
                          <a:latin typeface="Nunito"/>
                          <a:ea typeface="Nunito"/>
                          <a:cs typeface="Nunito"/>
                          <a:sym typeface="Nunito"/>
                        </a:rPr>
                        <a:t>(Actividades que se realizan, actitudes que se promueven en relación al propósito, otros)</a:t>
                      </a:r>
                      <a:endParaRPr sz="1100">
                        <a:latin typeface="Nunito"/>
                        <a:ea typeface="Nunito"/>
                        <a:cs typeface="Nunito"/>
                        <a:sym typeface="Nunito"/>
                      </a:endParaRPr>
                    </a:p>
                  </a:txBody>
                  <a:tcPr marL="63500" marR="63500" marT="63500" marB="63500">
                    <a:lnL w="12700" cap="flat" cmpd="sng">
                      <a:solidFill>
                        <a:srgbClr val="6FB7BE"/>
                      </a:solidFill>
                      <a:prstDash val="solid"/>
                      <a:round/>
                      <a:headEnd type="none" w="sm" len="sm"/>
                      <a:tailEnd type="none" w="sm" len="sm"/>
                    </a:lnL>
                    <a:lnR w="12700" cap="flat" cmpd="sng">
                      <a:solidFill>
                        <a:srgbClr val="6FB7BE"/>
                      </a:solidFill>
                      <a:prstDash val="solid"/>
                      <a:round/>
                      <a:headEnd type="none" w="sm" len="sm"/>
                      <a:tailEnd type="none" w="sm" len="sm"/>
                    </a:lnR>
                    <a:lnT w="12700" cap="flat" cmpd="sng">
                      <a:solidFill>
                        <a:srgbClr val="6FB7BE"/>
                      </a:solidFill>
                      <a:prstDash val="solid"/>
                      <a:round/>
                      <a:headEnd type="none" w="sm" len="sm"/>
                      <a:tailEnd type="none" w="sm" len="sm"/>
                    </a:lnT>
                    <a:lnB w="12700" cap="flat" cmpd="sng">
                      <a:solidFill>
                        <a:srgbClr val="6FB7BE"/>
                      </a:solidFill>
                      <a:prstDash val="solid"/>
                      <a:round/>
                      <a:headEnd type="none" w="sm" len="sm"/>
                      <a:tailEnd type="none" w="sm" len="sm"/>
                    </a:lnB>
                    <a:solidFill>
                      <a:srgbClr val="E6F3F3"/>
                    </a:solidFill>
                  </a:tcPr>
                </a:tc>
                <a:extLst>
                  <a:ext uri="{0D108BD9-81ED-4DB2-BD59-A6C34878D82A}">
                    <a16:rowId xmlns:a16="http://schemas.microsoft.com/office/drawing/2014/main" val="10000"/>
                  </a:ext>
                </a:extLst>
              </a:tr>
              <a:tr h="2470525">
                <a:tc>
                  <a:txBody>
                    <a:bodyPr/>
                    <a:lstStyle/>
                    <a:p>
                      <a:pPr marL="89999" lvl="0" indent="-76200" algn="l" rtl="0">
                        <a:spcBef>
                          <a:spcPts val="0"/>
                        </a:spcBef>
                        <a:spcAft>
                          <a:spcPts val="0"/>
                        </a:spcAft>
                        <a:buSzPts val="1200"/>
                        <a:buFont typeface="Nunito"/>
                        <a:buChar char="・"/>
                      </a:pPr>
                      <a:r>
                        <a:rPr lang="es" sz="1200" b="1">
                          <a:latin typeface="Nunito"/>
                          <a:ea typeface="Nunito"/>
                          <a:cs typeface="Nunito"/>
                          <a:sym typeface="Nunito"/>
                        </a:rPr>
                        <a:t>Claro y específico</a:t>
                      </a:r>
                      <a:r>
                        <a:rPr lang="es" sz="1200">
                          <a:latin typeface="Nunito"/>
                          <a:ea typeface="Nunito"/>
                          <a:cs typeface="Nunito"/>
                          <a:sym typeface="Nunito"/>
                        </a:rPr>
                        <a:t>, vinculado al desarrollo integral de los estudiantes. </a:t>
                      </a:r>
                      <a:endParaRPr sz="1200">
                        <a:latin typeface="Nunito"/>
                        <a:ea typeface="Nunito"/>
                        <a:cs typeface="Nunito"/>
                        <a:sym typeface="Nunito"/>
                      </a:endParaRPr>
                    </a:p>
                    <a:p>
                      <a:pPr marL="457200" lvl="0" indent="0" algn="l" rtl="0">
                        <a:spcBef>
                          <a:spcPts val="0"/>
                        </a:spcBef>
                        <a:spcAft>
                          <a:spcPts val="0"/>
                        </a:spcAft>
                        <a:buNone/>
                      </a:pPr>
                      <a:endParaRPr sz="1200">
                        <a:latin typeface="Nunito"/>
                        <a:ea typeface="Nunito"/>
                        <a:cs typeface="Nunito"/>
                        <a:sym typeface="Nunito"/>
                      </a:endParaRPr>
                    </a:p>
                    <a:p>
                      <a:pPr marL="89999" lvl="0" indent="-76200" algn="l" rtl="0">
                        <a:spcBef>
                          <a:spcPts val="0"/>
                        </a:spcBef>
                        <a:spcAft>
                          <a:spcPts val="0"/>
                        </a:spcAft>
                        <a:buSzPts val="1200"/>
                        <a:buFont typeface="Nunito"/>
                        <a:buChar char="・"/>
                      </a:pPr>
                      <a:r>
                        <a:rPr lang="es" sz="1200" b="1">
                          <a:latin typeface="Nunito"/>
                          <a:ea typeface="Nunito"/>
                          <a:cs typeface="Nunito"/>
                          <a:sym typeface="Nunito"/>
                        </a:rPr>
                        <a:t>Compartido.</a:t>
                      </a:r>
                      <a:endParaRPr sz="1200" b="1">
                        <a:latin typeface="Nunito"/>
                        <a:ea typeface="Nunito"/>
                        <a:cs typeface="Nunito"/>
                        <a:sym typeface="Nunito"/>
                      </a:endParaRPr>
                    </a:p>
                    <a:p>
                      <a:pPr marL="457200" lvl="0" indent="0" algn="l" rtl="0">
                        <a:spcBef>
                          <a:spcPts val="0"/>
                        </a:spcBef>
                        <a:spcAft>
                          <a:spcPts val="0"/>
                        </a:spcAft>
                        <a:buNone/>
                      </a:pPr>
                      <a:endParaRPr sz="1200" b="1">
                        <a:latin typeface="Nunito"/>
                        <a:ea typeface="Nunito"/>
                        <a:cs typeface="Nunito"/>
                        <a:sym typeface="Nunito"/>
                      </a:endParaRPr>
                    </a:p>
                    <a:p>
                      <a:pPr marL="89999" lvl="0" indent="-76200" algn="l" rtl="0">
                        <a:spcBef>
                          <a:spcPts val="0"/>
                        </a:spcBef>
                        <a:spcAft>
                          <a:spcPts val="0"/>
                        </a:spcAft>
                        <a:buSzPts val="1200"/>
                        <a:buFont typeface="Nunito"/>
                        <a:buChar char="・"/>
                      </a:pPr>
                      <a:r>
                        <a:rPr lang="es" sz="1200">
                          <a:latin typeface="Nunito"/>
                          <a:ea typeface="Nunito"/>
                          <a:cs typeface="Nunito"/>
                          <a:sym typeface="Nunito"/>
                        </a:rPr>
                        <a:t>Elaborado en </a:t>
                      </a:r>
                      <a:r>
                        <a:rPr lang="es" sz="1200" b="1">
                          <a:latin typeface="Nunito"/>
                          <a:ea typeface="Nunito"/>
                          <a:cs typeface="Nunito"/>
                          <a:sym typeface="Nunito"/>
                        </a:rPr>
                        <a:t>conjunto y revisado </a:t>
                      </a:r>
                      <a:r>
                        <a:rPr lang="es" sz="1200">
                          <a:latin typeface="Nunito"/>
                          <a:ea typeface="Nunito"/>
                          <a:cs typeface="Nunito"/>
                          <a:sym typeface="Nunito"/>
                        </a:rPr>
                        <a:t>periódicamente.</a:t>
                      </a:r>
                      <a:endParaRPr sz="1200">
                        <a:latin typeface="Nunito"/>
                        <a:ea typeface="Nunito"/>
                        <a:cs typeface="Nunito"/>
                        <a:sym typeface="Nunito"/>
                      </a:endParaRPr>
                    </a:p>
                  </a:txBody>
                  <a:tcPr marL="63500" marR="63500" marT="63500" marB="63500">
                    <a:lnL w="12700" cap="flat" cmpd="sng">
                      <a:solidFill>
                        <a:srgbClr val="6FB7BE"/>
                      </a:solidFill>
                      <a:prstDash val="solid"/>
                      <a:round/>
                      <a:headEnd type="none" w="sm" len="sm"/>
                      <a:tailEnd type="none" w="sm" len="sm"/>
                    </a:lnL>
                    <a:lnR w="12700" cap="flat" cmpd="sng">
                      <a:solidFill>
                        <a:srgbClr val="6FB7BE"/>
                      </a:solidFill>
                      <a:prstDash val="solid"/>
                      <a:round/>
                      <a:headEnd type="none" w="sm" len="sm"/>
                      <a:tailEnd type="none" w="sm" len="sm"/>
                    </a:lnR>
                    <a:lnT w="12700" cap="flat" cmpd="sng">
                      <a:solidFill>
                        <a:srgbClr val="6FB7BE"/>
                      </a:solidFill>
                      <a:prstDash val="solid"/>
                      <a:round/>
                      <a:headEnd type="none" w="sm" len="sm"/>
                      <a:tailEnd type="none" w="sm" len="sm"/>
                    </a:lnT>
                    <a:lnB w="12700" cap="flat" cmpd="sng">
                      <a:solidFill>
                        <a:srgbClr val="6FB7BE"/>
                      </a:solidFill>
                      <a:prstDash val="solid"/>
                      <a:round/>
                      <a:headEnd type="none" w="sm" len="sm"/>
                      <a:tailEnd type="none" w="sm" len="sm"/>
                    </a:lnB>
                    <a:solidFill>
                      <a:srgbClr val="E6F3F3"/>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6FB7BE"/>
                      </a:solidFill>
                      <a:prstDash val="solid"/>
                      <a:round/>
                      <a:headEnd type="none" w="sm" len="sm"/>
                      <a:tailEnd type="none" w="sm" len="sm"/>
                    </a:lnL>
                    <a:lnR w="12700" cap="flat" cmpd="sng">
                      <a:solidFill>
                        <a:srgbClr val="6FB7BE"/>
                      </a:solidFill>
                      <a:prstDash val="solid"/>
                      <a:round/>
                      <a:headEnd type="none" w="sm" len="sm"/>
                      <a:tailEnd type="none" w="sm" len="sm"/>
                    </a:lnR>
                    <a:lnT w="12700" cap="flat" cmpd="sng">
                      <a:solidFill>
                        <a:srgbClr val="6FB7BE"/>
                      </a:solidFill>
                      <a:prstDash val="solid"/>
                      <a:round/>
                      <a:headEnd type="none" w="sm" len="sm"/>
                      <a:tailEnd type="none" w="sm" len="sm"/>
                    </a:lnT>
                    <a:lnB w="12700" cap="flat" cmpd="sng">
                      <a:solidFill>
                        <a:srgbClr val="6FB7BE"/>
                      </a:solidFill>
                      <a:prstDash val="solid"/>
                      <a:round/>
                      <a:headEnd type="none" w="sm" len="sm"/>
                      <a:tailEnd type="none" w="sm" len="sm"/>
                    </a:lnB>
                    <a:solidFill>
                      <a:srgbClr val="E6F3F3"/>
                    </a:solidFill>
                  </a:tcPr>
                </a:tc>
                <a:extLst>
                  <a:ext uri="{0D108BD9-81ED-4DB2-BD59-A6C34878D82A}">
                    <a16:rowId xmlns:a16="http://schemas.microsoft.com/office/drawing/2014/main" val="10001"/>
                  </a:ext>
                </a:extLst>
              </a:tr>
            </a:tbl>
          </a:graphicData>
        </a:graphic>
      </p:graphicFrame>
      <p:grpSp>
        <p:nvGrpSpPr>
          <p:cNvPr id="338" name="Google Shape;338;p16"/>
          <p:cNvGrpSpPr/>
          <p:nvPr/>
        </p:nvGrpSpPr>
        <p:grpSpPr>
          <a:xfrm>
            <a:off x="3546225" y="267350"/>
            <a:ext cx="3089554" cy="248400"/>
            <a:chOff x="669675" y="71125"/>
            <a:chExt cx="2876400" cy="248400"/>
          </a:xfrm>
        </p:grpSpPr>
        <p:pic>
          <p:nvPicPr>
            <p:cNvPr id="339" name="Google Shape;339;p16"/>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340" name="Google Shape;340;p16"/>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pSp>
        <p:nvGrpSpPr>
          <p:cNvPr id="341" name="Google Shape;341;p16"/>
          <p:cNvGrpSpPr/>
          <p:nvPr/>
        </p:nvGrpSpPr>
        <p:grpSpPr>
          <a:xfrm>
            <a:off x="107950" y="69350"/>
            <a:ext cx="2435100" cy="644400"/>
            <a:chOff x="107950" y="69350"/>
            <a:chExt cx="2435100" cy="644400"/>
          </a:xfrm>
        </p:grpSpPr>
        <p:sp>
          <p:nvSpPr>
            <p:cNvPr id="342" name="Google Shape;342;p16"/>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16"/>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344" name="Google Shape;344;p16"/>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345" name="Google Shape;345;p16"/>
            <p:cNvPicPr preferRelativeResize="0"/>
            <p:nvPr/>
          </p:nvPicPr>
          <p:blipFill>
            <a:blip r:embed="rId4">
              <a:alphaModFix/>
            </a:blip>
            <a:stretch>
              <a:fillRect/>
            </a:stretch>
          </p:blipFill>
          <p:spPr>
            <a:xfrm>
              <a:off x="287560" y="152250"/>
              <a:ext cx="291150" cy="291175"/>
            </a:xfrm>
            <a:prstGeom prst="rect">
              <a:avLst/>
            </a:prstGeom>
            <a:noFill/>
            <a:ln>
              <a:noFill/>
            </a:ln>
          </p:spPr>
        </p:pic>
      </p:grpSp>
      <p:sp>
        <p:nvSpPr>
          <p:cNvPr id="346" name="Google Shape;346;p16"/>
          <p:cNvSpPr/>
          <p:nvPr/>
        </p:nvSpPr>
        <p:spPr>
          <a:xfrm rot="-5400000">
            <a:off x="6962950" y="3004400"/>
            <a:ext cx="3573900" cy="133800"/>
          </a:xfrm>
          <a:prstGeom prst="rect">
            <a:avLst/>
          </a:prstGeom>
          <a:solidFill>
            <a:srgbClr val="6FB7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6"/>
          <p:cNvSpPr/>
          <p:nvPr/>
        </p:nvSpPr>
        <p:spPr>
          <a:xfrm>
            <a:off x="2316775" y="2459200"/>
            <a:ext cx="6322500" cy="2399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16"/>
          <p:cNvPicPr preferRelativeResize="0"/>
          <p:nvPr/>
        </p:nvPicPr>
        <p:blipFill>
          <a:blip r:embed="rId5">
            <a:alphaModFix/>
          </a:blip>
          <a:stretch>
            <a:fillRect/>
          </a:stretch>
        </p:blipFill>
        <p:spPr>
          <a:xfrm>
            <a:off x="7642625" y="314575"/>
            <a:ext cx="1192200" cy="1192200"/>
          </a:xfrm>
          <a:prstGeom prst="rect">
            <a:avLst/>
          </a:prstGeom>
          <a:noFill/>
          <a:ln>
            <a:noFill/>
          </a:ln>
          <a:effectLst>
            <a:outerShdw blurRad="57150" dist="19050" dir="5400000" algn="bl" rotWithShape="0">
              <a:srgbClr val="000000">
                <a:alpha val="50000"/>
              </a:srgbClr>
            </a:outerShdw>
          </a:effectLst>
        </p:spPr>
      </p:pic>
      <p:sp>
        <p:nvSpPr>
          <p:cNvPr id="349" name="Google Shape;349;p16"/>
          <p:cNvSpPr txBox="1"/>
          <p:nvPr/>
        </p:nvSpPr>
        <p:spPr>
          <a:xfrm>
            <a:off x="3333079" y="630713"/>
            <a:ext cx="33027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400">
                <a:solidFill>
                  <a:srgbClr val="0097A7"/>
                </a:solidFill>
                <a:latin typeface="Nunito Black"/>
                <a:ea typeface="Nunito Black"/>
                <a:cs typeface="Nunito Black"/>
                <a:sym typeface="Nunito Black"/>
              </a:rPr>
              <a:t>Propósito Nuclear</a:t>
            </a:r>
            <a:endParaRPr sz="2400">
              <a:solidFill>
                <a:srgbClr val="0097A7"/>
              </a:solidFill>
              <a:latin typeface="Nunito Black"/>
              <a:ea typeface="Nunito Black"/>
              <a:cs typeface="Nunito Black"/>
              <a:sym typeface="Nunito Black"/>
            </a:endParaRPr>
          </a:p>
        </p:txBody>
      </p:sp>
      <p:cxnSp>
        <p:nvCxnSpPr>
          <p:cNvPr id="350" name="Google Shape;350;p16"/>
          <p:cNvCxnSpPr/>
          <p:nvPr/>
        </p:nvCxnSpPr>
        <p:spPr>
          <a:xfrm rot="10800000">
            <a:off x="385425" y="1283725"/>
            <a:ext cx="1891500" cy="1156500"/>
          </a:xfrm>
          <a:prstGeom prst="straightConnector1">
            <a:avLst/>
          </a:prstGeom>
          <a:noFill/>
          <a:ln w="9525" cap="flat" cmpd="sng">
            <a:solidFill>
              <a:schemeClr val="accent1"/>
            </a:solidFill>
            <a:prstDash val="solid"/>
            <a:round/>
            <a:headEnd type="none" w="med" len="med"/>
            <a:tailEnd type="none" w="med" len="med"/>
          </a:ln>
        </p:spPr>
      </p:cxnSp>
      <p:sp>
        <p:nvSpPr>
          <p:cNvPr id="351" name="Google Shape;351;p16"/>
          <p:cNvSpPr txBox="1"/>
          <p:nvPr/>
        </p:nvSpPr>
        <p:spPr>
          <a:xfrm>
            <a:off x="377125" y="1914650"/>
            <a:ext cx="1409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0097A7"/>
                </a:solidFill>
                <a:latin typeface="Nunito"/>
                <a:ea typeface="Nunito"/>
                <a:cs typeface="Nunito"/>
                <a:sym typeface="Nunito"/>
              </a:rPr>
              <a:t>Características clave</a:t>
            </a:r>
            <a:endParaRPr sz="1200" b="1">
              <a:solidFill>
                <a:srgbClr val="0097A7"/>
              </a:solidFill>
              <a:latin typeface="Nunito"/>
              <a:ea typeface="Nunito"/>
              <a:cs typeface="Nunito"/>
              <a:sym typeface="Nunito"/>
            </a:endParaRPr>
          </a:p>
        </p:txBody>
      </p:sp>
      <p:sp>
        <p:nvSpPr>
          <p:cNvPr id="352" name="Google Shape;352;p16"/>
          <p:cNvSpPr txBox="1"/>
          <p:nvPr/>
        </p:nvSpPr>
        <p:spPr>
          <a:xfrm>
            <a:off x="1071975" y="1284350"/>
            <a:ext cx="1192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0097A7"/>
                </a:solidFill>
                <a:latin typeface="Nunito"/>
                <a:ea typeface="Nunito"/>
                <a:cs typeface="Nunito"/>
                <a:sym typeface="Nunito"/>
              </a:rPr>
              <a:t>Preguntas orientadoras</a:t>
            </a:r>
            <a:endParaRPr sz="1200" b="1">
              <a:solidFill>
                <a:srgbClr val="0097A7"/>
              </a:solidFill>
              <a:latin typeface="Nunito"/>
              <a:ea typeface="Nunito"/>
              <a:cs typeface="Nunito"/>
              <a:sym typeface="Nunito"/>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ag 13">
  <p:cSld name="TITLE_1_1_1_2_1_1_4">
    <p:spTree>
      <p:nvGrpSpPr>
        <p:cNvPr id="1" name="Shape 353"/>
        <p:cNvGrpSpPr/>
        <p:nvPr/>
      </p:nvGrpSpPr>
      <p:grpSpPr>
        <a:xfrm>
          <a:off x="0" y="0"/>
          <a:ext cx="0" cy="0"/>
          <a:chOff x="0" y="0"/>
          <a:chExt cx="0" cy="0"/>
        </a:xfrm>
      </p:grpSpPr>
      <p:pic>
        <p:nvPicPr>
          <p:cNvPr id="354" name="Google Shape;354;p17"/>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355" name="Google Shape;355;p17"/>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356" name="Google Shape;356;p17"/>
          <p:cNvGrpSpPr/>
          <p:nvPr/>
        </p:nvGrpSpPr>
        <p:grpSpPr>
          <a:xfrm>
            <a:off x="3546224" y="267350"/>
            <a:ext cx="3054727" cy="248400"/>
            <a:chOff x="669675" y="71125"/>
            <a:chExt cx="2876400" cy="248400"/>
          </a:xfrm>
        </p:grpSpPr>
        <p:pic>
          <p:nvPicPr>
            <p:cNvPr id="357" name="Google Shape;357;p17"/>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358" name="Google Shape;358;p17"/>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359" name="Google Shape;359;p17"/>
          <p:cNvGraphicFramePr/>
          <p:nvPr/>
        </p:nvGraphicFramePr>
        <p:xfrm>
          <a:off x="352004" y="1379892"/>
          <a:ext cx="8371950" cy="3646175"/>
        </p:xfrm>
        <a:graphic>
          <a:graphicData uri="http://schemas.openxmlformats.org/drawingml/2006/table">
            <a:tbl>
              <a:tblPr>
                <a:noFill/>
                <a:tableStyleId>{8C29782D-E93B-4F56-B21B-7138EB06264A}</a:tableStyleId>
              </a:tblPr>
              <a:tblGrid>
                <a:gridCol w="2378575">
                  <a:extLst>
                    <a:ext uri="{9D8B030D-6E8A-4147-A177-3AD203B41FA5}">
                      <a16:colId xmlns:a16="http://schemas.microsoft.com/office/drawing/2014/main" val="20000"/>
                    </a:ext>
                  </a:extLst>
                </a:gridCol>
                <a:gridCol w="5993375">
                  <a:extLst>
                    <a:ext uri="{9D8B030D-6E8A-4147-A177-3AD203B41FA5}">
                      <a16:colId xmlns:a16="http://schemas.microsoft.com/office/drawing/2014/main" val="20001"/>
                    </a:ext>
                  </a:extLst>
                </a:gridCol>
              </a:tblGrid>
              <a:tr h="1140875">
                <a:tc>
                  <a:txBody>
                    <a:bodyPr/>
                    <a:lstStyle/>
                    <a:p>
                      <a:pPr marL="0" lvl="0" indent="0" algn="l" rtl="0">
                        <a:spcBef>
                          <a:spcPts val="0"/>
                        </a:spcBef>
                        <a:spcAft>
                          <a:spcPts val="0"/>
                        </a:spcAft>
                        <a:buNone/>
                      </a:pPr>
                      <a:endParaRPr sz="1200" b="1">
                        <a:solidFill>
                          <a:srgbClr val="351C75"/>
                        </a:solidFill>
                        <a:latin typeface="Nunito"/>
                        <a:ea typeface="Nunito"/>
                        <a:cs typeface="Nunito"/>
                        <a:sym typeface="Nunito"/>
                      </a:endParaRPr>
                    </a:p>
                  </a:txBody>
                  <a:tcPr marL="63500" marR="63500" marT="635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tc>
                  <a:txBody>
                    <a:bodyPr/>
                    <a:lstStyle/>
                    <a:p>
                      <a:pPr marL="0" lvl="0" indent="0" algn="l" rtl="0">
                        <a:spcBef>
                          <a:spcPts val="0"/>
                        </a:spcBef>
                        <a:spcAft>
                          <a:spcPts val="0"/>
                        </a:spcAft>
                        <a:buNone/>
                      </a:pPr>
                      <a:r>
                        <a:rPr lang="es" sz="1100" b="1">
                          <a:solidFill>
                            <a:srgbClr val="000000"/>
                          </a:solidFill>
                          <a:latin typeface="Nunito"/>
                          <a:ea typeface="Nunito"/>
                          <a:cs typeface="Nunito"/>
                          <a:sym typeface="Nunito"/>
                        </a:rPr>
                        <a:t>¿Cómo son las relaciones en la red y cómo se manifiestan en la práctica?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¿En qué medida los participantes sienten confianza para expresar libremente sus percepciones y desacuerdos?</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¿Existe contacto relacional y/o profesional entre los integrantes fuera del espacio formal de la red? </a:t>
                      </a:r>
                      <a:endParaRPr sz="1100" b="1">
                        <a:solidFill>
                          <a:srgbClr val="000000"/>
                        </a:solidFill>
                        <a:latin typeface="Nunito"/>
                        <a:ea typeface="Nunito"/>
                        <a:cs typeface="Nunito"/>
                        <a:sym typeface="Nunito"/>
                      </a:endParaRPr>
                    </a:p>
                  </a:txBody>
                  <a:tcPr marL="63500" marR="63500" marT="635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extLst>
                  <a:ext uri="{0D108BD9-81ED-4DB2-BD59-A6C34878D82A}">
                    <a16:rowId xmlns:a16="http://schemas.microsoft.com/office/drawing/2014/main" val="10000"/>
                  </a:ext>
                </a:extLst>
              </a:tr>
              <a:tr h="2327450">
                <a:tc>
                  <a:txBody>
                    <a:bodyPr/>
                    <a:lstStyle/>
                    <a:p>
                      <a:pPr marL="179999" lvl="0" indent="-166199" algn="l" rtl="0">
                        <a:spcBef>
                          <a:spcPts val="440"/>
                        </a:spcBef>
                        <a:spcAft>
                          <a:spcPts val="0"/>
                        </a:spcAft>
                        <a:buClr>
                          <a:srgbClr val="000000"/>
                        </a:buClr>
                        <a:buSzPts val="1200"/>
                        <a:buFont typeface="Calibri"/>
                        <a:buChar char="・"/>
                      </a:pPr>
                      <a:r>
                        <a:rPr lang="es" sz="1200">
                          <a:solidFill>
                            <a:srgbClr val="000000"/>
                          </a:solidFill>
                          <a:latin typeface="Nunito"/>
                          <a:ea typeface="Nunito"/>
                          <a:cs typeface="Nunito"/>
                          <a:sym typeface="Nunito"/>
                        </a:rPr>
                        <a:t>Principio en </a:t>
                      </a:r>
                      <a:r>
                        <a:rPr lang="es" sz="1200" b="1">
                          <a:solidFill>
                            <a:srgbClr val="000000"/>
                          </a:solidFill>
                          <a:latin typeface="Nunito"/>
                          <a:ea typeface="Nunito"/>
                          <a:cs typeface="Nunito"/>
                          <a:sym typeface="Nunito"/>
                        </a:rPr>
                        <a:t>que el trabajo es una actividad pública y auditable </a:t>
                      </a:r>
                      <a:r>
                        <a:rPr lang="es" sz="1200">
                          <a:solidFill>
                            <a:srgbClr val="000000"/>
                          </a:solidFill>
                          <a:latin typeface="Nunito"/>
                          <a:ea typeface="Nunito"/>
                          <a:cs typeface="Nunito"/>
                          <a:sym typeface="Nunito"/>
                        </a:rPr>
                        <a:t>(mejorable).</a:t>
                      </a:r>
                      <a:endParaRPr sz="1200">
                        <a:solidFill>
                          <a:srgbClr val="000000"/>
                        </a:solidFill>
                        <a:latin typeface="Nunito"/>
                        <a:ea typeface="Nunito"/>
                        <a:cs typeface="Nunito"/>
                        <a:sym typeface="Nunito"/>
                      </a:endParaRPr>
                    </a:p>
                    <a:p>
                      <a:pPr marL="457200" lvl="0" indent="0" algn="l" rtl="0">
                        <a:spcBef>
                          <a:spcPts val="440"/>
                        </a:spcBef>
                        <a:spcAft>
                          <a:spcPts val="0"/>
                        </a:spcAft>
                        <a:buNone/>
                      </a:pPr>
                      <a:endParaRPr sz="1200">
                        <a:latin typeface="Nunito"/>
                        <a:ea typeface="Nunito"/>
                        <a:cs typeface="Nunito"/>
                        <a:sym typeface="Nunito"/>
                      </a:endParaRPr>
                    </a:p>
                    <a:p>
                      <a:pPr marL="179999" lvl="0" indent="-166199" algn="l" rtl="0">
                        <a:spcBef>
                          <a:spcPts val="0"/>
                        </a:spcBef>
                        <a:spcAft>
                          <a:spcPts val="0"/>
                        </a:spcAft>
                        <a:buClr>
                          <a:srgbClr val="000000"/>
                        </a:buClr>
                        <a:buSzPts val="1200"/>
                        <a:buFont typeface="Calibri"/>
                        <a:buChar char="・"/>
                      </a:pPr>
                      <a:r>
                        <a:rPr lang="es" sz="1200" b="1">
                          <a:solidFill>
                            <a:srgbClr val="000000"/>
                          </a:solidFill>
                          <a:latin typeface="Nunito"/>
                          <a:ea typeface="Nunito"/>
                          <a:cs typeface="Nunito"/>
                          <a:sym typeface="Nunito"/>
                        </a:rPr>
                        <a:t>Confianza en la integridad </a:t>
                      </a:r>
                      <a:r>
                        <a:rPr lang="es" sz="1200">
                          <a:solidFill>
                            <a:srgbClr val="000000"/>
                          </a:solidFill>
                          <a:latin typeface="Nunito"/>
                          <a:ea typeface="Nunito"/>
                          <a:cs typeface="Nunito"/>
                          <a:sym typeface="Nunito"/>
                        </a:rPr>
                        <a:t>de las  personas y cumplimiento de los compromisos.</a:t>
                      </a:r>
                      <a:endParaRPr sz="1200">
                        <a:solidFill>
                          <a:srgbClr val="000000"/>
                        </a:solidFill>
                        <a:latin typeface="Nunito"/>
                        <a:ea typeface="Nunito"/>
                        <a:cs typeface="Nunito"/>
                        <a:sym typeface="Nunito"/>
                      </a:endParaRPr>
                    </a:p>
                    <a:p>
                      <a:pPr marL="457200" lvl="0" indent="0" algn="l" rtl="0">
                        <a:spcBef>
                          <a:spcPts val="0"/>
                        </a:spcBef>
                        <a:spcAft>
                          <a:spcPts val="0"/>
                        </a:spcAft>
                        <a:buNone/>
                      </a:pPr>
                      <a:endParaRPr sz="1200">
                        <a:latin typeface="Nunito"/>
                        <a:ea typeface="Nunito"/>
                        <a:cs typeface="Nunito"/>
                        <a:sym typeface="Nunito"/>
                      </a:endParaRPr>
                    </a:p>
                    <a:p>
                      <a:pPr marL="179999" lvl="0" indent="-166199" algn="l" rtl="0">
                        <a:spcBef>
                          <a:spcPts val="0"/>
                        </a:spcBef>
                        <a:spcAft>
                          <a:spcPts val="0"/>
                        </a:spcAft>
                        <a:buClr>
                          <a:srgbClr val="000000"/>
                        </a:buClr>
                        <a:buSzPts val="1200"/>
                        <a:buFont typeface="Calibri"/>
                        <a:buChar char="・"/>
                      </a:pPr>
                      <a:r>
                        <a:rPr lang="es" sz="1200">
                          <a:solidFill>
                            <a:srgbClr val="000000"/>
                          </a:solidFill>
                          <a:latin typeface="Nunito"/>
                          <a:ea typeface="Nunito"/>
                          <a:cs typeface="Nunito"/>
                          <a:sym typeface="Nunito"/>
                        </a:rPr>
                        <a:t>Confianza en las </a:t>
                      </a:r>
                      <a:r>
                        <a:rPr lang="es" sz="1200" b="1">
                          <a:solidFill>
                            <a:srgbClr val="000000"/>
                          </a:solidFill>
                          <a:latin typeface="Nunito"/>
                          <a:ea typeface="Nunito"/>
                          <a:cs typeface="Nunito"/>
                          <a:sym typeface="Nunito"/>
                        </a:rPr>
                        <a:t>capacidades profesionales</a:t>
                      </a:r>
                      <a:r>
                        <a:rPr lang="es" sz="1200">
                          <a:solidFill>
                            <a:srgbClr val="000000"/>
                          </a:solidFill>
                          <a:latin typeface="Nunito"/>
                          <a:ea typeface="Nunito"/>
                          <a:cs typeface="Nunito"/>
                          <a:sym typeface="Nunito"/>
                        </a:rPr>
                        <a:t> (supone conocerlas).</a:t>
                      </a:r>
                      <a:endParaRPr sz="1200">
                        <a:solidFill>
                          <a:srgbClr val="000000"/>
                        </a:solidFill>
                        <a:latin typeface="Nunito"/>
                        <a:ea typeface="Nunito"/>
                        <a:cs typeface="Nunito"/>
                        <a:sym typeface="Nunito"/>
                      </a:endParaRPr>
                    </a:p>
                    <a:p>
                      <a:pPr marL="457200" lvl="0" indent="0" algn="l" rtl="0">
                        <a:spcBef>
                          <a:spcPts val="0"/>
                        </a:spcBef>
                        <a:spcAft>
                          <a:spcPts val="0"/>
                        </a:spcAft>
                        <a:buNone/>
                      </a:pPr>
                      <a:endParaRPr sz="1100">
                        <a:solidFill>
                          <a:srgbClr val="000000"/>
                        </a:solidFill>
                        <a:latin typeface="Nunito"/>
                        <a:ea typeface="Nunito"/>
                        <a:cs typeface="Nunito"/>
                        <a:sym typeface="Nunito"/>
                      </a:endParaRPr>
                    </a:p>
                  </a:txBody>
                  <a:tcPr marL="64800" marR="63500" marT="288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extLst>
                  <a:ext uri="{0D108BD9-81ED-4DB2-BD59-A6C34878D82A}">
                    <a16:rowId xmlns:a16="http://schemas.microsoft.com/office/drawing/2014/main" val="10001"/>
                  </a:ext>
                </a:extLst>
              </a:tr>
            </a:tbl>
          </a:graphicData>
        </a:graphic>
      </p:graphicFrame>
      <p:grpSp>
        <p:nvGrpSpPr>
          <p:cNvPr id="360" name="Google Shape;360;p17"/>
          <p:cNvGrpSpPr/>
          <p:nvPr/>
        </p:nvGrpSpPr>
        <p:grpSpPr>
          <a:xfrm>
            <a:off x="107950" y="69350"/>
            <a:ext cx="2435100" cy="644400"/>
            <a:chOff x="107950" y="69350"/>
            <a:chExt cx="2435100" cy="644400"/>
          </a:xfrm>
        </p:grpSpPr>
        <p:sp>
          <p:nvSpPr>
            <p:cNvPr id="361" name="Google Shape;361;p17"/>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7"/>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363" name="Google Shape;363;p17"/>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364" name="Google Shape;364;p17"/>
            <p:cNvPicPr preferRelativeResize="0"/>
            <p:nvPr/>
          </p:nvPicPr>
          <p:blipFill>
            <a:blip r:embed="rId4">
              <a:alphaModFix/>
            </a:blip>
            <a:stretch>
              <a:fillRect/>
            </a:stretch>
          </p:blipFill>
          <p:spPr>
            <a:xfrm>
              <a:off x="287560" y="152250"/>
              <a:ext cx="291150" cy="291175"/>
            </a:xfrm>
            <a:prstGeom prst="rect">
              <a:avLst/>
            </a:prstGeom>
            <a:noFill/>
            <a:ln>
              <a:noFill/>
            </a:ln>
          </p:spPr>
        </p:pic>
      </p:grpSp>
      <p:sp>
        <p:nvSpPr>
          <p:cNvPr id="365" name="Google Shape;365;p17"/>
          <p:cNvSpPr/>
          <p:nvPr/>
        </p:nvSpPr>
        <p:spPr>
          <a:xfrm rot="-5400000">
            <a:off x="6993400" y="3036800"/>
            <a:ext cx="3448200" cy="1335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17"/>
          <p:cNvSpPr/>
          <p:nvPr/>
        </p:nvSpPr>
        <p:spPr>
          <a:xfrm>
            <a:off x="2730575" y="2599175"/>
            <a:ext cx="5906700" cy="2216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7" name="Google Shape;367;p17"/>
          <p:cNvPicPr preferRelativeResize="0"/>
          <p:nvPr/>
        </p:nvPicPr>
        <p:blipFill>
          <a:blip r:embed="rId5">
            <a:alphaModFix/>
          </a:blip>
          <a:stretch>
            <a:fillRect/>
          </a:stretch>
        </p:blipFill>
        <p:spPr>
          <a:xfrm>
            <a:off x="7744575" y="515750"/>
            <a:ext cx="1090250" cy="1090250"/>
          </a:xfrm>
          <a:prstGeom prst="rect">
            <a:avLst/>
          </a:prstGeom>
          <a:noFill/>
          <a:ln>
            <a:noFill/>
          </a:ln>
          <a:effectLst>
            <a:outerShdw blurRad="57150" dist="19050" dir="5400000" algn="bl" rotWithShape="0">
              <a:srgbClr val="000000">
                <a:alpha val="50000"/>
              </a:srgbClr>
            </a:outerShdw>
          </a:effectLst>
        </p:spPr>
      </p:pic>
      <p:sp>
        <p:nvSpPr>
          <p:cNvPr id="368" name="Google Shape;368;p17"/>
          <p:cNvSpPr txBox="1"/>
          <p:nvPr/>
        </p:nvSpPr>
        <p:spPr>
          <a:xfrm>
            <a:off x="3154275" y="648350"/>
            <a:ext cx="36603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2400">
                <a:solidFill>
                  <a:srgbClr val="674EA7"/>
                </a:solidFill>
                <a:latin typeface="Nunito Black"/>
                <a:ea typeface="Nunito Black"/>
                <a:cs typeface="Nunito Black"/>
                <a:sym typeface="Nunito Black"/>
              </a:rPr>
              <a:t>Confianza</a:t>
            </a:r>
            <a:endParaRPr sz="2400">
              <a:solidFill>
                <a:srgbClr val="674EA7"/>
              </a:solidFill>
              <a:latin typeface="Nunito Black"/>
              <a:ea typeface="Nunito Black"/>
              <a:cs typeface="Nunito Black"/>
              <a:sym typeface="Nunito Black"/>
            </a:endParaRPr>
          </a:p>
        </p:txBody>
      </p:sp>
      <p:cxnSp>
        <p:nvCxnSpPr>
          <p:cNvPr id="369" name="Google Shape;369;p17"/>
          <p:cNvCxnSpPr/>
          <p:nvPr/>
        </p:nvCxnSpPr>
        <p:spPr>
          <a:xfrm>
            <a:off x="383500" y="1380625"/>
            <a:ext cx="2341800" cy="1141500"/>
          </a:xfrm>
          <a:prstGeom prst="straightConnector1">
            <a:avLst/>
          </a:prstGeom>
          <a:noFill/>
          <a:ln w="9525" cap="flat" cmpd="sng">
            <a:solidFill>
              <a:srgbClr val="351C75"/>
            </a:solidFill>
            <a:prstDash val="solid"/>
            <a:round/>
            <a:headEnd type="none" w="med" len="med"/>
            <a:tailEnd type="none" w="med" len="med"/>
          </a:ln>
        </p:spPr>
      </p:cxnSp>
      <p:sp>
        <p:nvSpPr>
          <p:cNvPr id="370" name="Google Shape;370;p17"/>
          <p:cNvSpPr txBox="1"/>
          <p:nvPr/>
        </p:nvSpPr>
        <p:spPr>
          <a:xfrm>
            <a:off x="2928175" y="1520500"/>
            <a:ext cx="6235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371" name="Google Shape;371;p17"/>
          <p:cNvSpPr txBox="1"/>
          <p:nvPr/>
        </p:nvSpPr>
        <p:spPr>
          <a:xfrm>
            <a:off x="1418550" y="1443550"/>
            <a:ext cx="1192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351C75"/>
                </a:solidFill>
                <a:latin typeface="Nunito"/>
                <a:ea typeface="Nunito"/>
                <a:cs typeface="Nunito"/>
                <a:sym typeface="Nunito"/>
              </a:rPr>
              <a:t>Preguntas orientadoras</a:t>
            </a:r>
            <a:endParaRPr sz="1200" b="1">
              <a:solidFill>
                <a:srgbClr val="351C75"/>
              </a:solidFill>
              <a:latin typeface="Nunito"/>
              <a:ea typeface="Nunito"/>
              <a:cs typeface="Nunito"/>
              <a:sym typeface="Nunito"/>
            </a:endParaRPr>
          </a:p>
        </p:txBody>
      </p:sp>
      <p:sp>
        <p:nvSpPr>
          <p:cNvPr id="372" name="Google Shape;372;p17"/>
          <p:cNvSpPr txBox="1"/>
          <p:nvPr/>
        </p:nvSpPr>
        <p:spPr>
          <a:xfrm>
            <a:off x="383500" y="1920700"/>
            <a:ext cx="1409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351C75"/>
                </a:solidFill>
                <a:latin typeface="Nunito"/>
                <a:ea typeface="Nunito"/>
                <a:cs typeface="Nunito"/>
                <a:sym typeface="Nunito"/>
              </a:rPr>
              <a:t>Características clave</a:t>
            </a:r>
            <a:endParaRPr sz="1200" b="1">
              <a:solidFill>
                <a:srgbClr val="351C75"/>
              </a:solidFill>
              <a:latin typeface="Nunito"/>
              <a:ea typeface="Nunito"/>
              <a:cs typeface="Nunito"/>
              <a:sym typeface="Nunito"/>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ag 13 1">
  <p:cSld name="TITLE_1_1_1_2_1_1_4_2">
    <p:spTree>
      <p:nvGrpSpPr>
        <p:cNvPr id="1" name="Shape 373"/>
        <p:cNvGrpSpPr/>
        <p:nvPr/>
      </p:nvGrpSpPr>
      <p:grpSpPr>
        <a:xfrm>
          <a:off x="0" y="0"/>
          <a:ext cx="0" cy="0"/>
          <a:chOff x="0" y="0"/>
          <a:chExt cx="0" cy="0"/>
        </a:xfrm>
      </p:grpSpPr>
      <p:pic>
        <p:nvPicPr>
          <p:cNvPr id="374" name="Google Shape;374;p18"/>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375" name="Google Shape;375;p18"/>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376" name="Google Shape;376;p18"/>
          <p:cNvGrpSpPr/>
          <p:nvPr/>
        </p:nvGrpSpPr>
        <p:grpSpPr>
          <a:xfrm>
            <a:off x="3546224" y="267350"/>
            <a:ext cx="3054727" cy="248400"/>
            <a:chOff x="669675" y="71125"/>
            <a:chExt cx="2876400" cy="248400"/>
          </a:xfrm>
        </p:grpSpPr>
        <p:pic>
          <p:nvPicPr>
            <p:cNvPr id="377" name="Google Shape;377;p18"/>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378" name="Google Shape;378;p18"/>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379" name="Google Shape;379;p18"/>
          <p:cNvGraphicFramePr/>
          <p:nvPr/>
        </p:nvGraphicFramePr>
        <p:xfrm>
          <a:off x="352004" y="1463117"/>
          <a:ext cx="8371950" cy="3407325"/>
        </p:xfrm>
        <a:graphic>
          <a:graphicData uri="http://schemas.openxmlformats.org/drawingml/2006/table">
            <a:tbl>
              <a:tblPr>
                <a:noFill/>
                <a:tableStyleId>{8C29782D-E93B-4F56-B21B-7138EB06264A}</a:tableStyleId>
              </a:tblPr>
              <a:tblGrid>
                <a:gridCol w="2191050">
                  <a:extLst>
                    <a:ext uri="{9D8B030D-6E8A-4147-A177-3AD203B41FA5}">
                      <a16:colId xmlns:a16="http://schemas.microsoft.com/office/drawing/2014/main" val="20000"/>
                    </a:ext>
                  </a:extLst>
                </a:gridCol>
                <a:gridCol w="6180900">
                  <a:extLst>
                    <a:ext uri="{9D8B030D-6E8A-4147-A177-3AD203B41FA5}">
                      <a16:colId xmlns:a16="http://schemas.microsoft.com/office/drawing/2014/main" val="20001"/>
                    </a:ext>
                  </a:extLst>
                </a:gridCol>
              </a:tblGrid>
              <a:tr h="952425">
                <a:tc>
                  <a:txBody>
                    <a:bodyPr/>
                    <a:lstStyle/>
                    <a:p>
                      <a:pPr marL="0" lvl="0" indent="0" algn="l" rtl="0">
                        <a:spcBef>
                          <a:spcPts val="0"/>
                        </a:spcBef>
                        <a:spcAft>
                          <a:spcPts val="0"/>
                        </a:spcAft>
                        <a:buClr>
                          <a:schemeClr val="dk1"/>
                        </a:buClr>
                        <a:buSzPts val="1100"/>
                        <a:buFont typeface="Arial"/>
                        <a:buNone/>
                      </a:pPr>
                      <a:endParaRPr sz="1200" b="1">
                        <a:solidFill>
                          <a:srgbClr val="351C75"/>
                        </a:solidFill>
                        <a:latin typeface="Nunito"/>
                        <a:ea typeface="Nunito"/>
                        <a:cs typeface="Nunito"/>
                        <a:sym typeface="Nunito"/>
                      </a:endParaRPr>
                    </a:p>
                  </a:txBody>
                  <a:tcPr marL="63500" marR="63500" marT="635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tc>
                  <a:txBody>
                    <a:bodyPr/>
                    <a:lstStyle/>
                    <a:p>
                      <a:pPr marL="0" lvl="0" indent="0" algn="l" rtl="0">
                        <a:spcBef>
                          <a:spcPts val="0"/>
                        </a:spcBef>
                        <a:spcAft>
                          <a:spcPts val="0"/>
                        </a:spcAft>
                        <a:buNone/>
                      </a:pPr>
                      <a:r>
                        <a:rPr lang="es" sz="1100" b="1">
                          <a:solidFill>
                            <a:srgbClr val="000000"/>
                          </a:solidFill>
                          <a:latin typeface="Nunito"/>
                          <a:ea typeface="Nunito"/>
                          <a:cs typeface="Nunito"/>
                          <a:sym typeface="Nunito"/>
                        </a:rPr>
                        <a:t>¿Cómo se asumen y cumplen acuerdos y responsabilidades? </a:t>
                      </a:r>
                      <a:endParaRPr sz="1100" b="1">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a:t>
                      </a:r>
                      <a:r>
                        <a:rPr lang="es" sz="1100" b="1">
                          <a:latin typeface="Nunito"/>
                          <a:ea typeface="Nunito"/>
                          <a:cs typeface="Nunito"/>
                          <a:sym typeface="Nunito"/>
                        </a:rPr>
                        <a:t>L</a:t>
                      </a:r>
                      <a:r>
                        <a:rPr lang="es" sz="1100" b="1">
                          <a:solidFill>
                            <a:srgbClr val="000000"/>
                          </a:solidFill>
                          <a:latin typeface="Nunito"/>
                          <a:ea typeface="Nunito"/>
                          <a:cs typeface="Nunito"/>
                          <a:sym typeface="Nunito"/>
                        </a:rPr>
                        <a:t>as responsabilidades en la red son asumidas de forma compartida y ba</a:t>
                      </a:r>
                      <a:r>
                        <a:rPr lang="es" sz="1100" b="1">
                          <a:latin typeface="Nunito"/>
                          <a:ea typeface="Nunito"/>
                          <a:cs typeface="Nunito"/>
                          <a:sym typeface="Nunito"/>
                        </a:rPr>
                        <a:t>lanceada entre los miembros de la red</a:t>
                      </a:r>
                      <a:r>
                        <a:rPr lang="es" sz="1100" b="1">
                          <a:solidFill>
                            <a:srgbClr val="000000"/>
                          </a:solidFill>
                          <a:latin typeface="Nunito"/>
                          <a:ea typeface="Nunito"/>
                          <a:cs typeface="Nunito"/>
                          <a:sym typeface="Nunito"/>
                        </a:rPr>
                        <a:t>?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¿Existen relaciones de reciprocidad en donde los miembros aportan a la red y también </a:t>
                      </a:r>
                      <a:r>
                        <a:rPr lang="es" sz="1100" b="1">
                          <a:latin typeface="Nunito"/>
                          <a:ea typeface="Nunito"/>
                          <a:cs typeface="Nunito"/>
                          <a:sym typeface="Nunito"/>
                        </a:rPr>
                        <a:t>se </a:t>
                      </a:r>
                      <a:r>
                        <a:rPr lang="es" sz="1100" b="1">
                          <a:solidFill>
                            <a:srgbClr val="000000"/>
                          </a:solidFill>
                          <a:latin typeface="Nunito"/>
                          <a:ea typeface="Nunito"/>
                          <a:cs typeface="Nunito"/>
                          <a:sym typeface="Nunito"/>
                        </a:rPr>
                        <a:t>benefici</a:t>
                      </a:r>
                      <a:r>
                        <a:rPr lang="es" sz="1100" b="1">
                          <a:latin typeface="Nunito"/>
                          <a:ea typeface="Nunito"/>
                          <a:cs typeface="Nunito"/>
                          <a:sym typeface="Nunito"/>
                        </a:rPr>
                        <a:t>an de ella?</a:t>
                      </a:r>
                      <a:endParaRPr sz="1100" b="1">
                        <a:solidFill>
                          <a:srgbClr val="000000"/>
                        </a:solidFill>
                        <a:latin typeface="Nunito"/>
                        <a:ea typeface="Nunito"/>
                        <a:cs typeface="Nunito"/>
                        <a:sym typeface="Nunito"/>
                      </a:endParaRPr>
                    </a:p>
                  </a:txBody>
                  <a:tcPr marL="63500" marR="63500" marT="635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extLst>
                  <a:ext uri="{0D108BD9-81ED-4DB2-BD59-A6C34878D82A}">
                    <a16:rowId xmlns:a16="http://schemas.microsoft.com/office/drawing/2014/main" val="10000"/>
                  </a:ext>
                </a:extLst>
              </a:tr>
              <a:tr h="2442125">
                <a:tc>
                  <a:txBody>
                    <a:bodyPr/>
                    <a:lstStyle/>
                    <a:p>
                      <a:pPr marL="0" lvl="0" indent="0" algn="l" rtl="0">
                        <a:spcBef>
                          <a:spcPts val="440"/>
                        </a:spcBef>
                        <a:spcAft>
                          <a:spcPts val="0"/>
                        </a:spcAft>
                        <a:buNone/>
                      </a:pPr>
                      <a:endParaRPr sz="1100">
                        <a:solidFill>
                          <a:srgbClr val="000000"/>
                        </a:solidFill>
                        <a:latin typeface="Nunito"/>
                        <a:ea typeface="Nunito"/>
                        <a:cs typeface="Nunito"/>
                        <a:sym typeface="Nunito"/>
                      </a:endParaRPr>
                    </a:p>
                    <a:p>
                      <a:pPr marL="179999" lvl="0" indent="-166199" algn="l" rtl="0">
                        <a:spcBef>
                          <a:spcPts val="0"/>
                        </a:spcBef>
                        <a:spcAft>
                          <a:spcPts val="0"/>
                        </a:spcAft>
                        <a:buClr>
                          <a:srgbClr val="000000"/>
                        </a:buClr>
                        <a:buSzPts val="1200"/>
                        <a:buFont typeface="Calibri"/>
                        <a:buChar char="・"/>
                      </a:pPr>
                      <a:r>
                        <a:rPr lang="es" sz="1200" b="1">
                          <a:solidFill>
                            <a:srgbClr val="000000"/>
                          </a:solidFill>
                          <a:latin typeface="Nunito"/>
                          <a:ea typeface="Nunito"/>
                          <a:cs typeface="Nunito"/>
                          <a:sym typeface="Nunito"/>
                        </a:rPr>
                        <a:t>Confianza en la integridad </a:t>
                      </a:r>
                      <a:r>
                        <a:rPr lang="es" sz="1200">
                          <a:solidFill>
                            <a:srgbClr val="000000"/>
                          </a:solidFill>
                          <a:latin typeface="Nunito"/>
                          <a:ea typeface="Nunito"/>
                          <a:cs typeface="Nunito"/>
                          <a:sym typeface="Nunito"/>
                        </a:rPr>
                        <a:t>de las  personas y cumplimiento de los compromisos.</a:t>
                      </a:r>
                      <a:endParaRPr sz="1200">
                        <a:latin typeface="Nunito"/>
                        <a:ea typeface="Nunito"/>
                        <a:cs typeface="Nunito"/>
                        <a:sym typeface="Nunito"/>
                      </a:endParaRPr>
                    </a:p>
                    <a:p>
                      <a:pPr marL="457200" lvl="0" indent="0" algn="l" rtl="0">
                        <a:spcBef>
                          <a:spcPts val="0"/>
                        </a:spcBef>
                        <a:spcAft>
                          <a:spcPts val="0"/>
                        </a:spcAft>
                        <a:buNone/>
                      </a:pPr>
                      <a:endParaRPr sz="1200">
                        <a:latin typeface="Nunito"/>
                        <a:ea typeface="Nunito"/>
                        <a:cs typeface="Nunito"/>
                        <a:sym typeface="Nunito"/>
                      </a:endParaRPr>
                    </a:p>
                    <a:p>
                      <a:pPr marL="179999" lvl="0" indent="-166199" algn="l" rtl="0">
                        <a:spcBef>
                          <a:spcPts val="0"/>
                        </a:spcBef>
                        <a:spcAft>
                          <a:spcPts val="0"/>
                        </a:spcAft>
                        <a:buClr>
                          <a:srgbClr val="000000"/>
                        </a:buClr>
                        <a:buSzPts val="1200"/>
                        <a:buFont typeface="Nunito"/>
                        <a:buChar char="・"/>
                      </a:pPr>
                      <a:r>
                        <a:rPr lang="es" sz="1200" b="1">
                          <a:solidFill>
                            <a:srgbClr val="000000"/>
                          </a:solidFill>
                          <a:latin typeface="Nunito"/>
                          <a:ea typeface="Nunito"/>
                          <a:cs typeface="Nunito"/>
                          <a:sym typeface="Nunito"/>
                        </a:rPr>
                        <a:t>Todas las personas se hacen cargo </a:t>
                      </a:r>
                      <a:r>
                        <a:rPr lang="es" sz="1200">
                          <a:solidFill>
                            <a:srgbClr val="000000"/>
                          </a:solidFill>
                          <a:latin typeface="Nunito"/>
                          <a:ea typeface="Nunito"/>
                          <a:cs typeface="Nunito"/>
                          <a:sym typeface="Nunito"/>
                        </a:rPr>
                        <a:t>de los resultados del conjunto y se comprometen por la mejora colectiva.</a:t>
                      </a:r>
                      <a:endParaRPr sz="1200">
                        <a:solidFill>
                          <a:srgbClr val="000000"/>
                        </a:solidFill>
                        <a:latin typeface="Nunito"/>
                        <a:ea typeface="Nunito"/>
                        <a:cs typeface="Nunito"/>
                        <a:sym typeface="Nunito"/>
                      </a:endParaRPr>
                    </a:p>
                  </a:txBody>
                  <a:tcPr marL="64800" marR="63500" marT="288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8E7CC3"/>
                      </a:solidFill>
                      <a:prstDash val="solid"/>
                      <a:round/>
                      <a:headEnd type="none" w="sm" len="sm"/>
                      <a:tailEnd type="none" w="sm" len="sm"/>
                    </a:lnL>
                    <a:lnR w="12700" cap="flat" cmpd="sng">
                      <a:solidFill>
                        <a:srgbClr val="8E7CC3"/>
                      </a:solidFill>
                      <a:prstDash val="solid"/>
                      <a:round/>
                      <a:headEnd type="none" w="sm" len="sm"/>
                      <a:tailEnd type="none" w="sm" len="sm"/>
                    </a:lnR>
                    <a:lnT w="12700" cap="flat" cmpd="sng">
                      <a:solidFill>
                        <a:srgbClr val="8E7CC3"/>
                      </a:solidFill>
                      <a:prstDash val="solid"/>
                      <a:round/>
                      <a:headEnd type="none" w="sm" len="sm"/>
                      <a:tailEnd type="none" w="sm" len="sm"/>
                    </a:lnT>
                    <a:lnB w="12700" cap="flat" cmpd="sng">
                      <a:solidFill>
                        <a:srgbClr val="8E7CC3"/>
                      </a:solidFill>
                      <a:prstDash val="solid"/>
                      <a:round/>
                      <a:headEnd type="none" w="sm" len="sm"/>
                      <a:tailEnd type="none" w="sm" len="sm"/>
                    </a:lnB>
                    <a:solidFill>
                      <a:srgbClr val="E3DFEC"/>
                    </a:solidFill>
                  </a:tcPr>
                </a:tc>
                <a:extLst>
                  <a:ext uri="{0D108BD9-81ED-4DB2-BD59-A6C34878D82A}">
                    <a16:rowId xmlns:a16="http://schemas.microsoft.com/office/drawing/2014/main" val="10001"/>
                  </a:ext>
                </a:extLst>
              </a:tr>
            </a:tbl>
          </a:graphicData>
        </a:graphic>
      </p:graphicFrame>
      <p:grpSp>
        <p:nvGrpSpPr>
          <p:cNvPr id="380" name="Google Shape;380;p18"/>
          <p:cNvGrpSpPr/>
          <p:nvPr/>
        </p:nvGrpSpPr>
        <p:grpSpPr>
          <a:xfrm>
            <a:off x="107950" y="69350"/>
            <a:ext cx="2435100" cy="644400"/>
            <a:chOff x="107950" y="69350"/>
            <a:chExt cx="2435100" cy="644400"/>
          </a:xfrm>
        </p:grpSpPr>
        <p:sp>
          <p:nvSpPr>
            <p:cNvPr id="381" name="Google Shape;381;p18"/>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8"/>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383" name="Google Shape;383;p18"/>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384" name="Google Shape;384;p18"/>
            <p:cNvPicPr preferRelativeResize="0"/>
            <p:nvPr/>
          </p:nvPicPr>
          <p:blipFill>
            <a:blip r:embed="rId4">
              <a:alphaModFix/>
            </a:blip>
            <a:stretch>
              <a:fillRect/>
            </a:stretch>
          </p:blipFill>
          <p:spPr>
            <a:xfrm>
              <a:off x="287560" y="152250"/>
              <a:ext cx="291150" cy="291175"/>
            </a:xfrm>
            <a:prstGeom prst="rect">
              <a:avLst/>
            </a:prstGeom>
            <a:noFill/>
            <a:ln>
              <a:noFill/>
            </a:ln>
          </p:spPr>
        </p:pic>
      </p:grpSp>
      <p:sp>
        <p:nvSpPr>
          <p:cNvPr id="385" name="Google Shape;385;p18"/>
          <p:cNvSpPr/>
          <p:nvPr/>
        </p:nvSpPr>
        <p:spPr>
          <a:xfrm rot="-5400000">
            <a:off x="7005250" y="3084325"/>
            <a:ext cx="3424500" cy="133500"/>
          </a:xfrm>
          <a:prstGeom prst="rect">
            <a:avLst/>
          </a:prstGeom>
          <a:solidFill>
            <a:srgbClr val="674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8"/>
          <p:cNvSpPr/>
          <p:nvPr/>
        </p:nvSpPr>
        <p:spPr>
          <a:xfrm>
            <a:off x="2562675" y="2511425"/>
            <a:ext cx="6087900" cy="2292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7" name="Google Shape;387;p18"/>
          <p:cNvPicPr preferRelativeResize="0"/>
          <p:nvPr/>
        </p:nvPicPr>
        <p:blipFill>
          <a:blip r:embed="rId5">
            <a:alphaModFix/>
          </a:blip>
          <a:stretch>
            <a:fillRect/>
          </a:stretch>
        </p:blipFill>
        <p:spPr>
          <a:xfrm>
            <a:off x="7611475" y="515750"/>
            <a:ext cx="1112475" cy="1112475"/>
          </a:xfrm>
          <a:prstGeom prst="rect">
            <a:avLst/>
          </a:prstGeom>
          <a:noFill/>
          <a:ln>
            <a:noFill/>
          </a:ln>
          <a:effectLst>
            <a:outerShdw blurRad="57150" dist="19050" dir="5400000" algn="bl" rotWithShape="0">
              <a:srgbClr val="000000">
                <a:alpha val="50000"/>
              </a:srgbClr>
            </a:outerShdw>
          </a:effectLst>
        </p:spPr>
      </p:pic>
      <p:cxnSp>
        <p:nvCxnSpPr>
          <p:cNvPr id="388" name="Google Shape;388;p18"/>
          <p:cNvCxnSpPr/>
          <p:nvPr/>
        </p:nvCxnSpPr>
        <p:spPr>
          <a:xfrm>
            <a:off x="369975" y="1461825"/>
            <a:ext cx="2192700" cy="979200"/>
          </a:xfrm>
          <a:prstGeom prst="straightConnector1">
            <a:avLst/>
          </a:prstGeom>
          <a:noFill/>
          <a:ln w="9525" cap="flat" cmpd="sng">
            <a:solidFill>
              <a:srgbClr val="351C75"/>
            </a:solidFill>
            <a:prstDash val="solid"/>
            <a:round/>
            <a:headEnd type="none" w="med" len="med"/>
            <a:tailEnd type="none" w="med" len="med"/>
          </a:ln>
        </p:spPr>
      </p:cxnSp>
      <p:sp>
        <p:nvSpPr>
          <p:cNvPr id="389" name="Google Shape;389;p18"/>
          <p:cNvSpPr txBox="1"/>
          <p:nvPr/>
        </p:nvSpPr>
        <p:spPr>
          <a:xfrm>
            <a:off x="3150375" y="884725"/>
            <a:ext cx="36681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400">
                <a:solidFill>
                  <a:srgbClr val="674EA7"/>
                </a:solidFill>
                <a:latin typeface="Nunito Black"/>
                <a:ea typeface="Nunito Black"/>
                <a:cs typeface="Nunito Black"/>
                <a:sym typeface="Nunito Black"/>
              </a:rPr>
              <a:t>Corresponsabilidad</a:t>
            </a:r>
            <a:endParaRPr sz="2400">
              <a:solidFill>
                <a:srgbClr val="674EA7"/>
              </a:solidFill>
              <a:latin typeface="Nunito Black"/>
              <a:ea typeface="Nunito Black"/>
              <a:cs typeface="Nunito Black"/>
              <a:sym typeface="Nunito Black"/>
            </a:endParaRPr>
          </a:p>
        </p:txBody>
      </p:sp>
      <p:sp>
        <p:nvSpPr>
          <p:cNvPr id="390" name="Google Shape;390;p18"/>
          <p:cNvSpPr txBox="1"/>
          <p:nvPr/>
        </p:nvSpPr>
        <p:spPr>
          <a:xfrm>
            <a:off x="1450950" y="1438825"/>
            <a:ext cx="1192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351C75"/>
                </a:solidFill>
                <a:latin typeface="Nunito"/>
                <a:ea typeface="Nunito"/>
                <a:cs typeface="Nunito"/>
                <a:sym typeface="Nunito"/>
              </a:rPr>
              <a:t>Preguntas orientadoras</a:t>
            </a:r>
            <a:endParaRPr sz="1200" b="1">
              <a:solidFill>
                <a:srgbClr val="351C75"/>
              </a:solidFill>
              <a:latin typeface="Nunito"/>
              <a:ea typeface="Nunito"/>
              <a:cs typeface="Nunito"/>
              <a:sym typeface="Nunito"/>
            </a:endParaRPr>
          </a:p>
        </p:txBody>
      </p:sp>
      <p:sp>
        <p:nvSpPr>
          <p:cNvPr id="391" name="Google Shape;391;p18"/>
          <p:cNvSpPr txBox="1"/>
          <p:nvPr/>
        </p:nvSpPr>
        <p:spPr>
          <a:xfrm>
            <a:off x="352000" y="1893275"/>
            <a:ext cx="1409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351C75"/>
                </a:solidFill>
                <a:latin typeface="Nunito"/>
                <a:ea typeface="Nunito"/>
                <a:cs typeface="Nunito"/>
                <a:sym typeface="Nunito"/>
              </a:rPr>
              <a:t>Características clave</a:t>
            </a:r>
            <a:endParaRPr sz="1200" b="1">
              <a:solidFill>
                <a:srgbClr val="351C75"/>
              </a:solidFill>
              <a:latin typeface="Nunito"/>
              <a:ea typeface="Nunito"/>
              <a:cs typeface="Nunito"/>
              <a:sym typeface="Nunito"/>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ag 14">
  <p:cSld name="TITLE_1_1_1_2_1_1_4_1">
    <p:spTree>
      <p:nvGrpSpPr>
        <p:cNvPr id="1" name="Shape 392"/>
        <p:cNvGrpSpPr/>
        <p:nvPr/>
      </p:nvGrpSpPr>
      <p:grpSpPr>
        <a:xfrm>
          <a:off x="0" y="0"/>
          <a:ext cx="0" cy="0"/>
          <a:chOff x="0" y="0"/>
          <a:chExt cx="0" cy="0"/>
        </a:xfrm>
      </p:grpSpPr>
      <p:pic>
        <p:nvPicPr>
          <p:cNvPr id="393" name="Google Shape;393;p19"/>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394" name="Google Shape;394;p19"/>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aphicFrame>
        <p:nvGraphicFramePr>
          <p:cNvPr id="395" name="Google Shape;395;p19"/>
          <p:cNvGraphicFramePr/>
          <p:nvPr/>
        </p:nvGraphicFramePr>
        <p:xfrm>
          <a:off x="381238" y="1432441"/>
          <a:ext cx="8381500" cy="3428425"/>
        </p:xfrm>
        <a:graphic>
          <a:graphicData uri="http://schemas.openxmlformats.org/drawingml/2006/table">
            <a:tbl>
              <a:tblPr>
                <a:noFill/>
                <a:tableStyleId>{8C29782D-E93B-4F56-B21B-7138EB06264A}</a:tableStyleId>
              </a:tblPr>
              <a:tblGrid>
                <a:gridCol w="1964150">
                  <a:extLst>
                    <a:ext uri="{9D8B030D-6E8A-4147-A177-3AD203B41FA5}">
                      <a16:colId xmlns:a16="http://schemas.microsoft.com/office/drawing/2014/main" val="20000"/>
                    </a:ext>
                  </a:extLst>
                </a:gridCol>
                <a:gridCol w="6417350">
                  <a:extLst>
                    <a:ext uri="{9D8B030D-6E8A-4147-A177-3AD203B41FA5}">
                      <a16:colId xmlns:a16="http://schemas.microsoft.com/office/drawing/2014/main" val="20001"/>
                    </a:ext>
                  </a:extLst>
                </a:gridCol>
              </a:tblGrid>
              <a:tr h="962525">
                <a:tc>
                  <a:txBody>
                    <a:bodyPr/>
                    <a:lstStyle/>
                    <a:p>
                      <a:pPr marL="0" lvl="0" indent="0" algn="l" rtl="0">
                        <a:spcBef>
                          <a:spcPts val="0"/>
                        </a:spcBef>
                        <a:spcAft>
                          <a:spcPts val="0"/>
                        </a:spcAft>
                        <a:buClr>
                          <a:schemeClr val="dk1"/>
                        </a:buClr>
                        <a:buSzPts val="1100"/>
                        <a:buFont typeface="Arial"/>
                        <a:buNone/>
                      </a:pPr>
                      <a:endParaRPr sz="1200" b="1">
                        <a:latin typeface="Nunito"/>
                        <a:ea typeface="Nunito"/>
                        <a:cs typeface="Nunito"/>
                        <a:sym typeface="Nunito"/>
                      </a:endParaRPr>
                    </a:p>
                  </a:txBody>
                  <a:tcPr marL="63500" marR="63500" marT="63500" marB="63500">
                    <a:lnL w="12700" cap="flat" cmpd="sng">
                      <a:solidFill>
                        <a:srgbClr val="E6A624"/>
                      </a:solidFill>
                      <a:prstDash val="solid"/>
                      <a:round/>
                      <a:headEnd type="none" w="sm" len="sm"/>
                      <a:tailEnd type="none" w="sm" len="sm"/>
                    </a:lnL>
                    <a:lnR w="12700" cap="flat" cmpd="sng">
                      <a:solidFill>
                        <a:srgbClr val="E6A624"/>
                      </a:solidFill>
                      <a:prstDash val="solid"/>
                      <a:round/>
                      <a:headEnd type="none" w="sm" len="sm"/>
                      <a:tailEnd type="none" w="sm" len="sm"/>
                    </a:lnR>
                    <a:lnT w="12700" cap="flat" cmpd="sng">
                      <a:solidFill>
                        <a:srgbClr val="E6A624"/>
                      </a:solidFill>
                      <a:prstDash val="solid"/>
                      <a:round/>
                      <a:headEnd type="none" w="sm" len="sm"/>
                      <a:tailEnd type="none" w="sm" len="sm"/>
                    </a:lnT>
                    <a:lnB w="12700" cap="flat" cmpd="sng">
                      <a:solidFill>
                        <a:srgbClr val="E6A624"/>
                      </a:solidFill>
                      <a:prstDash val="solid"/>
                      <a:round/>
                      <a:headEnd type="none" w="sm" len="sm"/>
                      <a:tailEnd type="none" w="sm" len="sm"/>
                    </a:lnB>
                    <a:solidFill>
                      <a:srgbClr val="FAEFE3"/>
                    </a:solidFill>
                  </a:tcPr>
                </a:tc>
                <a:tc>
                  <a:txBody>
                    <a:bodyPr/>
                    <a:lstStyle/>
                    <a:p>
                      <a:pPr marL="0" lvl="0" indent="0" algn="l" rtl="0">
                        <a:spcBef>
                          <a:spcPts val="0"/>
                        </a:spcBef>
                        <a:spcAft>
                          <a:spcPts val="0"/>
                        </a:spcAft>
                        <a:buNone/>
                      </a:pPr>
                      <a:r>
                        <a:rPr lang="es" sz="1100" b="1">
                          <a:solidFill>
                            <a:srgbClr val="000000"/>
                          </a:solidFill>
                          <a:latin typeface="Nunito"/>
                          <a:ea typeface="Nunito"/>
                          <a:cs typeface="Nunito"/>
                          <a:sym typeface="Nunito"/>
                        </a:rPr>
                        <a:t>¿Cómo entiende y aborda la red la colaboración entre sus integrantes?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a:t>
                      </a:r>
                      <a:r>
                        <a:rPr lang="es" sz="1100" b="1">
                          <a:latin typeface="Nunito"/>
                          <a:ea typeface="Nunito"/>
                          <a:cs typeface="Nunito"/>
                          <a:sym typeface="Nunito"/>
                        </a:rPr>
                        <a:t>E</a:t>
                      </a:r>
                      <a:r>
                        <a:rPr lang="es" sz="1100" b="1">
                          <a:solidFill>
                            <a:srgbClr val="000000"/>
                          </a:solidFill>
                          <a:latin typeface="Nunito"/>
                          <a:ea typeface="Nunito"/>
                          <a:cs typeface="Nunito"/>
                          <a:sym typeface="Nunito"/>
                        </a:rPr>
                        <a:t>l </a:t>
                      </a:r>
                      <a:r>
                        <a:rPr lang="es" sz="1100" b="1">
                          <a:latin typeface="Nunito"/>
                          <a:ea typeface="Nunito"/>
                          <a:cs typeface="Nunito"/>
                          <a:sym typeface="Nunito"/>
                        </a:rPr>
                        <a:t>trabajo</a:t>
                      </a:r>
                      <a:r>
                        <a:rPr lang="es" sz="1100" b="1">
                          <a:solidFill>
                            <a:srgbClr val="000000"/>
                          </a:solidFill>
                          <a:latin typeface="Nunito"/>
                          <a:ea typeface="Nunito"/>
                          <a:cs typeface="Nunito"/>
                          <a:sym typeface="Nunito"/>
                        </a:rPr>
                        <a:t> de la red favorece la cooperación entre </a:t>
                      </a:r>
                      <a:r>
                        <a:rPr lang="es" sz="1100" b="1">
                          <a:latin typeface="Nunito"/>
                          <a:ea typeface="Nunito"/>
                          <a:cs typeface="Nunito"/>
                          <a:sym typeface="Nunito"/>
                        </a:rPr>
                        <a:t>sus miembros? </a:t>
                      </a:r>
                      <a:r>
                        <a:rPr lang="es" sz="1100" b="1">
                          <a:solidFill>
                            <a:srgbClr val="000000"/>
                          </a:solidFill>
                          <a:latin typeface="Nunito"/>
                          <a:ea typeface="Nunito"/>
                          <a:cs typeface="Nunito"/>
                          <a:sym typeface="Nunito"/>
                        </a:rPr>
                        <a:t>¿Existe reflexión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al respecto?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¿Los integrantes se involucran para cumplir el propósito? ¿Cómo lo llevan a la práctica?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¿De qué manera los participantes comparten experiencias, conocimientos y prácticas? </a:t>
                      </a:r>
                      <a:endParaRPr sz="1100" b="1">
                        <a:solidFill>
                          <a:srgbClr val="000000"/>
                        </a:solidFill>
                        <a:latin typeface="Nunito"/>
                        <a:ea typeface="Nunito"/>
                        <a:cs typeface="Nunito"/>
                        <a:sym typeface="Nunito"/>
                      </a:endParaRPr>
                    </a:p>
                  </a:txBody>
                  <a:tcPr marL="63500" marR="172800" marT="63500" marB="63500">
                    <a:lnL w="12700" cap="flat" cmpd="sng">
                      <a:solidFill>
                        <a:srgbClr val="E6A624"/>
                      </a:solidFill>
                      <a:prstDash val="solid"/>
                      <a:round/>
                      <a:headEnd type="none" w="sm" len="sm"/>
                      <a:tailEnd type="none" w="sm" len="sm"/>
                    </a:lnL>
                    <a:lnR w="12700" cap="flat" cmpd="sng">
                      <a:solidFill>
                        <a:srgbClr val="E6A624"/>
                      </a:solidFill>
                      <a:prstDash val="solid"/>
                      <a:round/>
                      <a:headEnd type="none" w="sm" len="sm"/>
                      <a:tailEnd type="none" w="sm" len="sm"/>
                    </a:lnR>
                    <a:lnT w="12700" cap="flat" cmpd="sng">
                      <a:solidFill>
                        <a:srgbClr val="E6A624"/>
                      </a:solidFill>
                      <a:prstDash val="solid"/>
                      <a:round/>
                      <a:headEnd type="none" w="sm" len="sm"/>
                      <a:tailEnd type="none" w="sm" len="sm"/>
                    </a:lnT>
                    <a:lnB w="12700" cap="flat" cmpd="sng">
                      <a:solidFill>
                        <a:srgbClr val="E6A624"/>
                      </a:solidFill>
                      <a:prstDash val="solid"/>
                      <a:round/>
                      <a:headEnd type="none" w="sm" len="sm"/>
                      <a:tailEnd type="none" w="sm" len="sm"/>
                    </a:lnB>
                    <a:solidFill>
                      <a:srgbClr val="FAEFE3"/>
                    </a:solidFill>
                  </a:tcPr>
                </a:tc>
                <a:extLst>
                  <a:ext uri="{0D108BD9-81ED-4DB2-BD59-A6C34878D82A}">
                    <a16:rowId xmlns:a16="http://schemas.microsoft.com/office/drawing/2014/main" val="10000"/>
                  </a:ext>
                </a:extLst>
              </a:tr>
              <a:tr h="2463225">
                <a:tc>
                  <a:txBody>
                    <a:bodyPr/>
                    <a:lstStyle/>
                    <a:p>
                      <a:pPr marL="89999" lvl="0" indent="-88900" algn="l" rtl="0">
                        <a:lnSpc>
                          <a:spcPct val="80000"/>
                        </a:lnSpc>
                        <a:spcBef>
                          <a:spcPts val="0"/>
                        </a:spcBef>
                        <a:spcAft>
                          <a:spcPts val="0"/>
                        </a:spcAft>
                        <a:buClr>
                          <a:srgbClr val="000000"/>
                        </a:buClr>
                        <a:buSzPts val="1400"/>
                        <a:buFont typeface="Nunito"/>
                        <a:buChar char="・"/>
                      </a:pPr>
                      <a:r>
                        <a:rPr lang="es" sz="1200" b="1">
                          <a:solidFill>
                            <a:srgbClr val="000000"/>
                          </a:solidFill>
                          <a:latin typeface="Nunito"/>
                          <a:ea typeface="Nunito"/>
                          <a:cs typeface="Nunito"/>
                          <a:sym typeface="Nunito"/>
                        </a:rPr>
                        <a:t>Esencia de la red: </a:t>
                      </a:r>
                      <a:r>
                        <a:rPr lang="es" sz="1200">
                          <a:solidFill>
                            <a:srgbClr val="000000"/>
                          </a:solidFill>
                          <a:latin typeface="Nunito"/>
                          <a:ea typeface="Nunito"/>
                          <a:cs typeface="Nunito"/>
                          <a:sym typeface="Nunito"/>
                        </a:rPr>
                        <a:t>dos o más personas comparten experiencias, conocimientos y prácticas.</a:t>
                      </a:r>
                      <a:endParaRPr sz="1200">
                        <a:solidFill>
                          <a:srgbClr val="000000"/>
                        </a:solidFill>
                        <a:latin typeface="Nunito"/>
                        <a:ea typeface="Nunito"/>
                        <a:cs typeface="Nunito"/>
                        <a:sym typeface="Nunito"/>
                      </a:endParaRPr>
                    </a:p>
                    <a:p>
                      <a:pPr marL="89999" lvl="0" indent="0" algn="l" rtl="0">
                        <a:lnSpc>
                          <a:spcPct val="80000"/>
                        </a:lnSpc>
                        <a:spcBef>
                          <a:spcPts val="0"/>
                        </a:spcBef>
                        <a:spcAft>
                          <a:spcPts val="0"/>
                        </a:spcAft>
                        <a:buNone/>
                      </a:pPr>
                      <a:endParaRPr sz="1200">
                        <a:solidFill>
                          <a:srgbClr val="000000"/>
                        </a:solidFill>
                        <a:latin typeface="Nunito"/>
                        <a:ea typeface="Nunito"/>
                        <a:cs typeface="Nunito"/>
                        <a:sym typeface="Nunito"/>
                      </a:endParaRPr>
                    </a:p>
                    <a:p>
                      <a:pPr marL="89999" lvl="0" indent="-88900" algn="l" rtl="0">
                        <a:lnSpc>
                          <a:spcPct val="80000"/>
                        </a:lnSpc>
                        <a:spcBef>
                          <a:spcPts val="0"/>
                        </a:spcBef>
                        <a:spcAft>
                          <a:spcPts val="0"/>
                        </a:spcAft>
                        <a:buClr>
                          <a:srgbClr val="000000"/>
                        </a:buClr>
                        <a:buSzPts val="1400"/>
                        <a:buFont typeface="Nunito"/>
                        <a:buChar char="・"/>
                      </a:pPr>
                      <a:r>
                        <a:rPr lang="es" sz="1200">
                          <a:solidFill>
                            <a:srgbClr val="000000"/>
                          </a:solidFill>
                          <a:latin typeface="Nunito"/>
                          <a:ea typeface="Nunito"/>
                          <a:cs typeface="Nunito"/>
                          <a:sym typeface="Nunito"/>
                        </a:rPr>
                        <a:t>Requieren dos condiciones:</a:t>
                      </a:r>
                      <a:endParaRPr sz="1200">
                        <a:solidFill>
                          <a:srgbClr val="000000"/>
                        </a:solidFill>
                        <a:latin typeface="Nunito"/>
                        <a:ea typeface="Nunito"/>
                        <a:cs typeface="Nunito"/>
                        <a:sym typeface="Nunito"/>
                      </a:endParaRPr>
                    </a:p>
                    <a:p>
                      <a:pPr marL="0" lvl="0" indent="0" algn="l" rtl="0">
                        <a:lnSpc>
                          <a:spcPct val="80000"/>
                        </a:lnSpc>
                        <a:spcBef>
                          <a:spcPts val="0"/>
                        </a:spcBef>
                        <a:spcAft>
                          <a:spcPts val="0"/>
                        </a:spcAft>
                        <a:buNone/>
                      </a:pPr>
                      <a:r>
                        <a:rPr lang="es" sz="1200">
                          <a:solidFill>
                            <a:srgbClr val="000000"/>
                          </a:solidFill>
                          <a:latin typeface="Nunito"/>
                          <a:ea typeface="Nunito"/>
                          <a:cs typeface="Nunito"/>
                          <a:sym typeface="Nunito"/>
                        </a:rPr>
                        <a:t> 1) </a:t>
                      </a:r>
                      <a:r>
                        <a:rPr lang="es" sz="1200" b="1">
                          <a:solidFill>
                            <a:srgbClr val="000000"/>
                          </a:solidFill>
                          <a:latin typeface="Nunito"/>
                          <a:ea typeface="Nunito"/>
                          <a:cs typeface="Nunito"/>
                          <a:sym typeface="Nunito"/>
                        </a:rPr>
                        <a:t> compromiso a compartir </a:t>
                      </a:r>
                      <a:r>
                        <a:rPr lang="es" sz="1200">
                          <a:solidFill>
                            <a:srgbClr val="000000"/>
                          </a:solidFill>
                          <a:latin typeface="Nunito"/>
                          <a:ea typeface="Nunito"/>
                          <a:cs typeface="Nunito"/>
                          <a:sym typeface="Nunito"/>
                        </a:rPr>
                        <a:t>y trabajar en conjunto,       </a:t>
                      </a:r>
                      <a:endParaRPr sz="1200">
                        <a:solidFill>
                          <a:srgbClr val="000000"/>
                        </a:solidFill>
                        <a:latin typeface="Nunito"/>
                        <a:ea typeface="Nunito"/>
                        <a:cs typeface="Nunito"/>
                        <a:sym typeface="Nunito"/>
                      </a:endParaRPr>
                    </a:p>
                    <a:p>
                      <a:pPr marL="0" lvl="0" indent="0" algn="l" rtl="0">
                        <a:lnSpc>
                          <a:spcPct val="80000"/>
                        </a:lnSpc>
                        <a:spcBef>
                          <a:spcPts val="0"/>
                        </a:spcBef>
                        <a:spcAft>
                          <a:spcPts val="0"/>
                        </a:spcAft>
                        <a:buNone/>
                      </a:pPr>
                      <a:r>
                        <a:rPr lang="es" sz="1200">
                          <a:solidFill>
                            <a:srgbClr val="000000"/>
                          </a:solidFill>
                          <a:latin typeface="Nunito"/>
                          <a:ea typeface="Nunito"/>
                          <a:cs typeface="Nunito"/>
                          <a:sym typeface="Nunito"/>
                        </a:rPr>
                        <a:t> 2)  </a:t>
                      </a:r>
                      <a:r>
                        <a:rPr lang="es" sz="1200" b="1">
                          <a:solidFill>
                            <a:srgbClr val="000000"/>
                          </a:solidFill>
                          <a:latin typeface="Nunito"/>
                          <a:ea typeface="Nunito"/>
                          <a:cs typeface="Nunito"/>
                          <a:sym typeface="Nunito"/>
                        </a:rPr>
                        <a:t>involucramiento </a:t>
                      </a:r>
                      <a:r>
                        <a:rPr lang="es" sz="1200">
                          <a:solidFill>
                            <a:srgbClr val="000000"/>
                          </a:solidFill>
                          <a:latin typeface="Nunito"/>
                          <a:ea typeface="Nunito"/>
                          <a:cs typeface="Nunito"/>
                          <a:sym typeface="Nunito"/>
                        </a:rPr>
                        <a:t>de estas personas con el propósito. </a:t>
                      </a:r>
                      <a:endParaRPr sz="1200">
                        <a:solidFill>
                          <a:srgbClr val="000000"/>
                        </a:solidFill>
                        <a:latin typeface="Nunito"/>
                        <a:ea typeface="Nunito"/>
                        <a:cs typeface="Nunito"/>
                        <a:sym typeface="Nunito"/>
                      </a:endParaRPr>
                    </a:p>
                  </a:txBody>
                  <a:tcPr marL="100800" marR="63500" marT="100800" marB="63500">
                    <a:lnL w="12700" cap="flat" cmpd="sng">
                      <a:solidFill>
                        <a:srgbClr val="E6A624"/>
                      </a:solidFill>
                      <a:prstDash val="solid"/>
                      <a:round/>
                      <a:headEnd type="none" w="sm" len="sm"/>
                      <a:tailEnd type="none" w="sm" len="sm"/>
                    </a:lnL>
                    <a:lnR w="12700" cap="flat" cmpd="sng">
                      <a:solidFill>
                        <a:srgbClr val="E6A624"/>
                      </a:solidFill>
                      <a:prstDash val="solid"/>
                      <a:round/>
                      <a:headEnd type="none" w="sm" len="sm"/>
                      <a:tailEnd type="none" w="sm" len="sm"/>
                    </a:lnR>
                    <a:lnT w="12700" cap="flat" cmpd="sng">
                      <a:solidFill>
                        <a:srgbClr val="E6A624"/>
                      </a:solidFill>
                      <a:prstDash val="solid"/>
                      <a:round/>
                      <a:headEnd type="none" w="sm" len="sm"/>
                      <a:tailEnd type="none" w="sm" len="sm"/>
                    </a:lnT>
                    <a:lnB w="12700" cap="flat" cmpd="sng">
                      <a:solidFill>
                        <a:srgbClr val="E6A624"/>
                      </a:solidFill>
                      <a:prstDash val="solid"/>
                      <a:round/>
                      <a:headEnd type="none" w="sm" len="sm"/>
                      <a:tailEnd type="none" w="sm" len="sm"/>
                    </a:lnB>
                    <a:solidFill>
                      <a:srgbClr val="FAEFE3"/>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E6A624"/>
                      </a:solidFill>
                      <a:prstDash val="solid"/>
                      <a:round/>
                      <a:headEnd type="none" w="sm" len="sm"/>
                      <a:tailEnd type="none" w="sm" len="sm"/>
                    </a:lnL>
                    <a:lnR w="12700" cap="flat" cmpd="sng">
                      <a:solidFill>
                        <a:srgbClr val="E6A624"/>
                      </a:solidFill>
                      <a:prstDash val="solid"/>
                      <a:round/>
                      <a:headEnd type="none" w="sm" len="sm"/>
                      <a:tailEnd type="none" w="sm" len="sm"/>
                    </a:lnR>
                    <a:lnT w="12700" cap="flat" cmpd="sng">
                      <a:solidFill>
                        <a:srgbClr val="E6A624"/>
                      </a:solidFill>
                      <a:prstDash val="solid"/>
                      <a:round/>
                      <a:headEnd type="none" w="sm" len="sm"/>
                      <a:tailEnd type="none" w="sm" len="sm"/>
                    </a:lnT>
                    <a:lnB w="12700" cap="flat" cmpd="sng">
                      <a:solidFill>
                        <a:srgbClr val="E6A624"/>
                      </a:solidFill>
                      <a:prstDash val="solid"/>
                      <a:round/>
                      <a:headEnd type="none" w="sm" len="sm"/>
                      <a:tailEnd type="none" w="sm" len="sm"/>
                    </a:lnB>
                    <a:solidFill>
                      <a:srgbClr val="FAEFE3"/>
                    </a:solidFill>
                  </a:tcPr>
                </a:tc>
                <a:extLst>
                  <a:ext uri="{0D108BD9-81ED-4DB2-BD59-A6C34878D82A}">
                    <a16:rowId xmlns:a16="http://schemas.microsoft.com/office/drawing/2014/main" val="10001"/>
                  </a:ext>
                </a:extLst>
              </a:tr>
            </a:tbl>
          </a:graphicData>
        </a:graphic>
      </p:graphicFrame>
      <p:grpSp>
        <p:nvGrpSpPr>
          <p:cNvPr id="396" name="Google Shape;396;p19"/>
          <p:cNvGrpSpPr/>
          <p:nvPr/>
        </p:nvGrpSpPr>
        <p:grpSpPr>
          <a:xfrm>
            <a:off x="3546225" y="267350"/>
            <a:ext cx="3105188" cy="248400"/>
            <a:chOff x="669675" y="71125"/>
            <a:chExt cx="2876400" cy="248400"/>
          </a:xfrm>
        </p:grpSpPr>
        <p:pic>
          <p:nvPicPr>
            <p:cNvPr id="397" name="Google Shape;397;p19"/>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398" name="Google Shape;398;p19"/>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pSp>
        <p:nvGrpSpPr>
          <p:cNvPr id="399" name="Google Shape;399;p19"/>
          <p:cNvGrpSpPr/>
          <p:nvPr/>
        </p:nvGrpSpPr>
        <p:grpSpPr>
          <a:xfrm>
            <a:off x="107950" y="69350"/>
            <a:ext cx="2435100" cy="644400"/>
            <a:chOff x="107950" y="69350"/>
            <a:chExt cx="2435100" cy="644400"/>
          </a:xfrm>
        </p:grpSpPr>
        <p:sp>
          <p:nvSpPr>
            <p:cNvPr id="400" name="Google Shape;400;p19"/>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9"/>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402" name="Google Shape;402;p19"/>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403" name="Google Shape;403;p19"/>
            <p:cNvPicPr preferRelativeResize="0"/>
            <p:nvPr/>
          </p:nvPicPr>
          <p:blipFill>
            <a:blip r:embed="rId4">
              <a:alphaModFix/>
            </a:blip>
            <a:stretch>
              <a:fillRect/>
            </a:stretch>
          </p:blipFill>
          <p:spPr>
            <a:xfrm>
              <a:off x="287560" y="152250"/>
              <a:ext cx="291150" cy="291175"/>
            </a:xfrm>
            <a:prstGeom prst="rect">
              <a:avLst/>
            </a:prstGeom>
            <a:noFill/>
            <a:ln>
              <a:noFill/>
            </a:ln>
          </p:spPr>
        </p:pic>
      </p:grpSp>
      <p:sp>
        <p:nvSpPr>
          <p:cNvPr id="404" name="Google Shape;404;p19"/>
          <p:cNvSpPr/>
          <p:nvPr/>
        </p:nvSpPr>
        <p:spPr>
          <a:xfrm rot="-5400000">
            <a:off x="7001150" y="3122325"/>
            <a:ext cx="3442800" cy="123300"/>
          </a:xfrm>
          <a:prstGeom prst="rect">
            <a:avLst/>
          </a:prstGeom>
          <a:solidFill>
            <a:srgbClr val="FBB8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9"/>
          <p:cNvSpPr/>
          <p:nvPr/>
        </p:nvSpPr>
        <p:spPr>
          <a:xfrm>
            <a:off x="2426600" y="2449500"/>
            <a:ext cx="6234300" cy="236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6" name="Google Shape;406;p19"/>
          <p:cNvPicPr preferRelativeResize="0"/>
          <p:nvPr/>
        </p:nvPicPr>
        <p:blipFill>
          <a:blip r:embed="rId5">
            <a:alphaModFix/>
          </a:blip>
          <a:stretch>
            <a:fillRect/>
          </a:stretch>
        </p:blipFill>
        <p:spPr>
          <a:xfrm>
            <a:off x="7643550" y="481675"/>
            <a:ext cx="1150475" cy="1150475"/>
          </a:xfrm>
          <a:prstGeom prst="rect">
            <a:avLst/>
          </a:prstGeom>
          <a:noFill/>
          <a:ln>
            <a:noFill/>
          </a:ln>
          <a:effectLst>
            <a:outerShdw blurRad="57150" dist="19050" dir="5400000" algn="bl" rotWithShape="0">
              <a:srgbClr val="000000">
                <a:alpha val="50000"/>
              </a:srgbClr>
            </a:outerShdw>
          </a:effectLst>
        </p:spPr>
      </p:pic>
      <p:sp>
        <p:nvSpPr>
          <p:cNvPr id="407" name="Google Shape;407;p19"/>
          <p:cNvSpPr txBox="1"/>
          <p:nvPr/>
        </p:nvSpPr>
        <p:spPr>
          <a:xfrm>
            <a:off x="3035325" y="697050"/>
            <a:ext cx="38982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400">
                <a:solidFill>
                  <a:srgbClr val="B45F06"/>
                </a:solidFill>
                <a:latin typeface="Nunito Black"/>
                <a:ea typeface="Nunito Black"/>
                <a:cs typeface="Nunito Black"/>
                <a:sym typeface="Nunito Black"/>
              </a:rPr>
              <a:t>Colaboración Profunda</a:t>
            </a:r>
            <a:endParaRPr sz="2400">
              <a:solidFill>
                <a:srgbClr val="B45F06"/>
              </a:solidFill>
              <a:latin typeface="Nunito Black"/>
              <a:ea typeface="Nunito Black"/>
              <a:cs typeface="Nunito Black"/>
              <a:sym typeface="Nunito Black"/>
            </a:endParaRPr>
          </a:p>
        </p:txBody>
      </p:sp>
      <p:cxnSp>
        <p:nvCxnSpPr>
          <p:cNvPr id="408" name="Google Shape;408;p19"/>
          <p:cNvCxnSpPr/>
          <p:nvPr/>
        </p:nvCxnSpPr>
        <p:spPr>
          <a:xfrm>
            <a:off x="410575" y="1461825"/>
            <a:ext cx="1895100" cy="951900"/>
          </a:xfrm>
          <a:prstGeom prst="straightConnector1">
            <a:avLst/>
          </a:prstGeom>
          <a:noFill/>
          <a:ln w="9525" cap="flat" cmpd="sng">
            <a:solidFill>
              <a:srgbClr val="C55D07"/>
            </a:solidFill>
            <a:prstDash val="solid"/>
            <a:round/>
            <a:headEnd type="none" w="med" len="med"/>
            <a:tailEnd type="none" w="med" len="med"/>
          </a:ln>
        </p:spPr>
      </p:cxnSp>
      <p:sp>
        <p:nvSpPr>
          <p:cNvPr id="409" name="Google Shape;409;p19"/>
          <p:cNvSpPr txBox="1"/>
          <p:nvPr/>
        </p:nvSpPr>
        <p:spPr>
          <a:xfrm>
            <a:off x="1234400" y="1461825"/>
            <a:ext cx="1192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E36C09"/>
                </a:solidFill>
                <a:latin typeface="Nunito"/>
                <a:ea typeface="Nunito"/>
                <a:cs typeface="Nunito"/>
                <a:sym typeface="Nunito"/>
              </a:rPr>
              <a:t>Preguntas orientadoras</a:t>
            </a:r>
            <a:endParaRPr sz="1200" b="1">
              <a:solidFill>
                <a:srgbClr val="E36C09"/>
              </a:solidFill>
              <a:latin typeface="Nunito"/>
              <a:ea typeface="Nunito"/>
              <a:cs typeface="Nunito"/>
              <a:sym typeface="Nunito"/>
            </a:endParaRPr>
          </a:p>
        </p:txBody>
      </p:sp>
      <p:sp>
        <p:nvSpPr>
          <p:cNvPr id="410" name="Google Shape;410;p19"/>
          <p:cNvSpPr txBox="1"/>
          <p:nvPr/>
        </p:nvSpPr>
        <p:spPr>
          <a:xfrm>
            <a:off x="377125" y="1914650"/>
            <a:ext cx="1409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E36C09"/>
                </a:solidFill>
                <a:latin typeface="Nunito"/>
                <a:ea typeface="Nunito"/>
                <a:cs typeface="Nunito"/>
                <a:sym typeface="Nunito"/>
              </a:rPr>
              <a:t>Características clave</a:t>
            </a:r>
            <a:endParaRPr sz="1200" b="1">
              <a:solidFill>
                <a:srgbClr val="E36C09"/>
              </a:solidFill>
              <a:latin typeface="Nunito"/>
              <a:ea typeface="Nunito"/>
              <a:cs typeface="Nunito"/>
              <a:sym typeface="Nunito"/>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ag 15">
  <p:cSld name="TITLE_1_1_1_2_1_1_4_1_1">
    <p:spTree>
      <p:nvGrpSpPr>
        <p:cNvPr id="1" name="Shape 411"/>
        <p:cNvGrpSpPr/>
        <p:nvPr/>
      </p:nvGrpSpPr>
      <p:grpSpPr>
        <a:xfrm>
          <a:off x="0" y="0"/>
          <a:ext cx="0" cy="0"/>
          <a:chOff x="0" y="0"/>
          <a:chExt cx="0" cy="0"/>
        </a:xfrm>
      </p:grpSpPr>
      <p:pic>
        <p:nvPicPr>
          <p:cNvPr id="412" name="Google Shape;412;p20"/>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413" name="Google Shape;413;p20"/>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aphicFrame>
        <p:nvGraphicFramePr>
          <p:cNvPr id="414" name="Google Shape;414;p20"/>
          <p:cNvGraphicFramePr/>
          <p:nvPr/>
        </p:nvGraphicFramePr>
        <p:xfrm>
          <a:off x="351888" y="1433750"/>
          <a:ext cx="8387675" cy="3486250"/>
        </p:xfrm>
        <a:graphic>
          <a:graphicData uri="http://schemas.openxmlformats.org/drawingml/2006/table">
            <a:tbl>
              <a:tblPr>
                <a:noFill/>
                <a:tableStyleId>{8C29782D-E93B-4F56-B21B-7138EB06264A}</a:tableStyleId>
              </a:tblPr>
              <a:tblGrid>
                <a:gridCol w="2261600">
                  <a:extLst>
                    <a:ext uri="{9D8B030D-6E8A-4147-A177-3AD203B41FA5}">
                      <a16:colId xmlns:a16="http://schemas.microsoft.com/office/drawing/2014/main" val="20000"/>
                    </a:ext>
                  </a:extLst>
                </a:gridCol>
                <a:gridCol w="6126075">
                  <a:extLst>
                    <a:ext uri="{9D8B030D-6E8A-4147-A177-3AD203B41FA5}">
                      <a16:colId xmlns:a16="http://schemas.microsoft.com/office/drawing/2014/main" val="20001"/>
                    </a:ext>
                  </a:extLst>
                </a:gridCol>
              </a:tblGrid>
              <a:tr h="900425">
                <a:tc>
                  <a:txBody>
                    <a:bodyPr/>
                    <a:lstStyle/>
                    <a:p>
                      <a:pPr marL="0" lvl="0" indent="0" algn="l" rtl="0">
                        <a:spcBef>
                          <a:spcPts val="0"/>
                        </a:spcBef>
                        <a:spcAft>
                          <a:spcPts val="0"/>
                        </a:spcAft>
                        <a:buClr>
                          <a:schemeClr val="dk1"/>
                        </a:buClr>
                        <a:buSzPts val="1100"/>
                        <a:buFont typeface="Arial"/>
                        <a:buNone/>
                      </a:pPr>
                      <a:endParaRPr sz="1200" b="1">
                        <a:latin typeface="Nunito"/>
                        <a:ea typeface="Nunito"/>
                        <a:cs typeface="Nunito"/>
                        <a:sym typeface="Nunito"/>
                      </a:endParaRPr>
                    </a:p>
                  </a:txBody>
                  <a:tcPr marL="63500" marR="63500" marT="63500" marB="63500">
                    <a:lnL w="12700" cap="flat" cmpd="sng">
                      <a:solidFill>
                        <a:srgbClr val="6AA84F"/>
                      </a:solidFill>
                      <a:prstDash val="solid"/>
                      <a:round/>
                      <a:headEnd type="none" w="sm" len="sm"/>
                      <a:tailEnd type="none" w="sm" len="sm"/>
                    </a:lnL>
                    <a:lnR w="12700" cap="flat" cmpd="sng">
                      <a:solidFill>
                        <a:srgbClr val="6AA84F"/>
                      </a:solidFill>
                      <a:prstDash val="solid"/>
                      <a:round/>
                      <a:headEnd type="none" w="sm" len="sm"/>
                      <a:tailEnd type="none" w="sm" len="sm"/>
                    </a:lnR>
                    <a:lnT w="12700" cap="flat" cmpd="sng">
                      <a:solidFill>
                        <a:srgbClr val="6AA84F"/>
                      </a:solidFill>
                      <a:prstDash val="solid"/>
                      <a:round/>
                      <a:headEnd type="none" w="sm" len="sm"/>
                      <a:tailEnd type="none" w="sm" len="sm"/>
                    </a:lnT>
                    <a:lnB w="12700" cap="flat" cmpd="sng">
                      <a:solidFill>
                        <a:srgbClr val="6AA84F"/>
                      </a:solidFill>
                      <a:prstDash val="solid"/>
                      <a:round/>
                      <a:headEnd type="none" w="sm" len="sm"/>
                      <a:tailEnd type="none" w="sm" len="sm"/>
                    </a:lnB>
                    <a:solidFill>
                      <a:srgbClr val="EEF6EC"/>
                    </a:solidFill>
                  </a:tcPr>
                </a:tc>
                <a:tc>
                  <a:txBody>
                    <a:bodyPr/>
                    <a:lstStyle/>
                    <a:p>
                      <a:pPr marL="0" lvl="0" indent="0" algn="l" rtl="0">
                        <a:spcBef>
                          <a:spcPts val="0"/>
                        </a:spcBef>
                        <a:spcAft>
                          <a:spcPts val="0"/>
                        </a:spcAft>
                        <a:buNone/>
                      </a:pPr>
                      <a:r>
                        <a:rPr lang="es" sz="1100" b="1">
                          <a:solidFill>
                            <a:srgbClr val="000000"/>
                          </a:solidFill>
                          <a:latin typeface="Nunito"/>
                          <a:ea typeface="Nunito"/>
                          <a:cs typeface="Nunito"/>
                          <a:sym typeface="Nunito"/>
                        </a:rPr>
                        <a:t>¿Cómo son los liderazgos en la red? (vertical, horizontal)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¿Hacia </a:t>
                      </a:r>
                      <a:r>
                        <a:rPr lang="es" sz="1100" b="1">
                          <a:latin typeface="Nunito"/>
                          <a:ea typeface="Nunito"/>
                          <a:cs typeface="Nunito"/>
                          <a:sym typeface="Nunito"/>
                        </a:rPr>
                        <a:t>dónde</a:t>
                      </a:r>
                      <a:r>
                        <a:rPr lang="es" sz="1100" b="1">
                          <a:solidFill>
                            <a:srgbClr val="000000"/>
                          </a:solidFill>
                          <a:latin typeface="Nunito"/>
                          <a:ea typeface="Nunito"/>
                          <a:cs typeface="Nunito"/>
                          <a:sym typeface="Nunito"/>
                        </a:rPr>
                        <a:t> lideran? (arriba, lateral, abajo) </a:t>
                      </a:r>
                      <a:endParaRPr sz="1100" b="1">
                        <a:solidFill>
                          <a:srgbClr val="000000"/>
                        </a:solidFill>
                        <a:latin typeface="Nunito"/>
                        <a:ea typeface="Nunito"/>
                        <a:cs typeface="Nunito"/>
                        <a:sym typeface="Nunito"/>
                      </a:endParaRPr>
                    </a:p>
                    <a:p>
                      <a:pPr marL="0" lvl="0" indent="0" algn="l" rtl="0">
                        <a:spcBef>
                          <a:spcPts val="0"/>
                        </a:spcBef>
                        <a:spcAft>
                          <a:spcPts val="0"/>
                        </a:spcAft>
                        <a:buNone/>
                      </a:pPr>
                      <a:r>
                        <a:rPr lang="es" sz="1100" b="1">
                          <a:solidFill>
                            <a:srgbClr val="000000"/>
                          </a:solidFill>
                          <a:latin typeface="Nunito"/>
                          <a:ea typeface="Nunito"/>
                          <a:cs typeface="Nunito"/>
                          <a:sym typeface="Nunito"/>
                        </a:rPr>
                        <a:t>¿Por medio de qué prácticas y resultados? ¿De qué manera los participantes consideran que el trabajo en red impacta en las prácticas pedagógicas? ¿Y de qué manera puede impactar o influenciar en políticas locales y nacionales?</a:t>
                      </a:r>
                      <a:endParaRPr sz="1100" b="1">
                        <a:solidFill>
                          <a:srgbClr val="000000"/>
                        </a:solidFill>
                        <a:latin typeface="Nunito"/>
                        <a:ea typeface="Nunito"/>
                        <a:cs typeface="Nunito"/>
                        <a:sym typeface="Nunito"/>
                      </a:endParaRPr>
                    </a:p>
                  </a:txBody>
                  <a:tcPr marL="63500" marR="100800" marT="63500" marB="63500">
                    <a:lnL w="12700" cap="flat" cmpd="sng">
                      <a:solidFill>
                        <a:srgbClr val="6AA84F"/>
                      </a:solidFill>
                      <a:prstDash val="solid"/>
                      <a:round/>
                      <a:headEnd type="none" w="sm" len="sm"/>
                      <a:tailEnd type="none" w="sm" len="sm"/>
                    </a:lnL>
                    <a:lnR w="12700" cap="flat" cmpd="sng">
                      <a:solidFill>
                        <a:srgbClr val="6AA84F"/>
                      </a:solidFill>
                      <a:prstDash val="solid"/>
                      <a:round/>
                      <a:headEnd type="none" w="sm" len="sm"/>
                      <a:tailEnd type="none" w="sm" len="sm"/>
                    </a:lnR>
                    <a:lnT w="12700" cap="flat" cmpd="sng">
                      <a:solidFill>
                        <a:srgbClr val="6AA84F"/>
                      </a:solidFill>
                      <a:prstDash val="solid"/>
                      <a:round/>
                      <a:headEnd type="none" w="sm" len="sm"/>
                      <a:tailEnd type="none" w="sm" len="sm"/>
                    </a:lnT>
                    <a:lnB w="12700" cap="flat" cmpd="sng">
                      <a:solidFill>
                        <a:srgbClr val="6AA84F"/>
                      </a:solidFill>
                      <a:prstDash val="solid"/>
                      <a:round/>
                      <a:headEnd type="none" w="sm" len="sm"/>
                      <a:tailEnd type="none" w="sm" len="sm"/>
                    </a:lnB>
                    <a:solidFill>
                      <a:srgbClr val="EEF6EC"/>
                    </a:solidFill>
                  </a:tcPr>
                </a:tc>
                <a:extLst>
                  <a:ext uri="{0D108BD9-81ED-4DB2-BD59-A6C34878D82A}">
                    <a16:rowId xmlns:a16="http://schemas.microsoft.com/office/drawing/2014/main" val="10000"/>
                  </a:ext>
                </a:extLst>
              </a:tr>
              <a:tr h="2521050">
                <a:tc>
                  <a:txBody>
                    <a:bodyPr/>
                    <a:lstStyle/>
                    <a:p>
                      <a:pPr marL="179999" lvl="0" indent="-159849" algn="l" rtl="0">
                        <a:lnSpc>
                          <a:spcPct val="80000"/>
                        </a:lnSpc>
                        <a:spcBef>
                          <a:spcPts val="440"/>
                        </a:spcBef>
                        <a:spcAft>
                          <a:spcPts val="0"/>
                        </a:spcAft>
                        <a:buClr>
                          <a:srgbClr val="000000"/>
                        </a:buClr>
                        <a:buSzPts val="1100"/>
                        <a:buFont typeface="Calibri"/>
                        <a:buChar char="・"/>
                      </a:pPr>
                      <a:r>
                        <a:rPr lang="es" sz="1100" b="1">
                          <a:solidFill>
                            <a:srgbClr val="000000"/>
                          </a:solidFill>
                          <a:latin typeface="Nunito"/>
                          <a:ea typeface="Nunito"/>
                          <a:cs typeface="Nunito"/>
                          <a:sym typeface="Nunito"/>
                        </a:rPr>
                        <a:t>Liderar hacia arriba: </a:t>
                      </a:r>
                      <a:r>
                        <a:rPr lang="es" sz="1100">
                          <a:solidFill>
                            <a:srgbClr val="000000"/>
                          </a:solidFill>
                          <a:latin typeface="Nunito"/>
                          <a:ea typeface="Nunito"/>
                          <a:cs typeface="Nunito"/>
                          <a:sym typeface="Nunito"/>
                        </a:rPr>
                        <a:t>¿Cómo las políticas locales y nacionales son influenciadas por el trabajo en red (local)?</a:t>
                      </a:r>
                      <a:endParaRPr sz="1100">
                        <a:solidFill>
                          <a:srgbClr val="000000"/>
                        </a:solidFill>
                        <a:latin typeface="Nunito"/>
                        <a:ea typeface="Nunito"/>
                        <a:cs typeface="Nunito"/>
                        <a:sym typeface="Nunito"/>
                      </a:endParaRPr>
                    </a:p>
                    <a:p>
                      <a:pPr marL="457200" lvl="0" indent="0" algn="l" rtl="0">
                        <a:lnSpc>
                          <a:spcPct val="80000"/>
                        </a:lnSpc>
                        <a:spcBef>
                          <a:spcPts val="440"/>
                        </a:spcBef>
                        <a:spcAft>
                          <a:spcPts val="0"/>
                        </a:spcAft>
                        <a:buNone/>
                      </a:pPr>
                      <a:r>
                        <a:rPr lang="es" sz="1100">
                          <a:solidFill>
                            <a:srgbClr val="000000"/>
                          </a:solidFill>
                          <a:latin typeface="Nunito"/>
                          <a:ea typeface="Nunito"/>
                          <a:cs typeface="Nunito"/>
                          <a:sym typeface="Nunito"/>
                        </a:rPr>
                        <a:t> </a:t>
                      </a:r>
                      <a:endParaRPr sz="1100">
                        <a:solidFill>
                          <a:srgbClr val="000000"/>
                        </a:solidFill>
                        <a:latin typeface="Nunito"/>
                        <a:ea typeface="Nunito"/>
                        <a:cs typeface="Nunito"/>
                        <a:sym typeface="Nunito"/>
                      </a:endParaRPr>
                    </a:p>
                    <a:p>
                      <a:pPr marL="179999" lvl="0" indent="-159849" algn="l" rtl="0">
                        <a:lnSpc>
                          <a:spcPct val="80000"/>
                        </a:lnSpc>
                        <a:spcBef>
                          <a:spcPts val="0"/>
                        </a:spcBef>
                        <a:spcAft>
                          <a:spcPts val="0"/>
                        </a:spcAft>
                        <a:buClr>
                          <a:srgbClr val="000000"/>
                        </a:buClr>
                        <a:buSzPts val="1100"/>
                        <a:buFont typeface="Calibri"/>
                        <a:buChar char="・"/>
                      </a:pPr>
                      <a:r>
                        <a:rPr lang="es" sz="1100" b="1">
                          <a:solidFill>
                            <a:srgbClr val="000000"/>
                          </a:solidFill>
                          <a:latin typeface="Nunito"/>
                          <a:ea typeface="Nunito"/>
                          <a:cs typeface="Nunito"/>
                          <a:sym typeface="Nunito"/>
                        </a:rPr>
                        <a:t>Liderazgo lateral (distribuido): </a:t>
                      </a:r>
                      <a:r>
                        <a:rPr lang="es" sz="1100">
                          <a:solidFill>
                            <a:srgbClr val="000000"/>
                          </a:solidFill>
                          <a:latin typeface="Nunito"/>
                          <a:ea typeface="Nunito"/>
                          <a:cs typeface="Nunito"/>
                          <a:sym typeface="Nunito"/>
                        </a:rPr>
                        <a:t>¿Cómo el apoyo entre equipos de distintos establecimientos moviliza conocimientos, ideas y prácticas? </a:t>
                      </a:r>
                      <a:endParaRPr sz="1100">
                        <a:solidFill>
                          <a:srgbClr val="000000"/>
                        </a:solidFill>
                        <a:latin typeface="Nunito"/>
                        <a:ea typeface="Nunito"/>
                        <a:cs typeface="Nunito"/>
                        <a:sym typeface="Nunito"/>
                      </a:endParaRPr>
                    </a:p>
                    <a:p>
                      <a:pPr marL="457200" lvl="0" indent="0" algn="l" rtl="0">
                        <a:lnSpc>
                          <a:spcPct val="80000"/>
                        </a:lnSpc>
                        <a:spcBef>
                          <a:spcPts val="0"/>
                        </a:spcBef>
                        <a:spcAft>
                          <a:spcPts val="0"/>
                        </a:spcAft>
                        <a:buNone/>
                      </a:pPr>
                      <a:endParaRPr sz="1100">
                        <a:solidFill>
                          <a:srgbClr val="000000"/>
                        </a:solidFill>
                        <a:latin typeface="Nunito"/>
                        <a:ea typeface="Nunito"/>
                        <a:cs typeface="Nunito"/>
                        <a:sym typeface="Nunito"/>
                      </a:endParaRPr>
                    </a:p>
                    <a:p>
                      <a:pPr marL="179999" lvl="0" indent="-159849" algn="l" rtl="0">
                        <a:lnSpc>
                          <a:spcPct val="80000"/>
                        </a:lnSpc>
                        <a:spcBef>
                          <a:spcPts val="0"/>
                        </a:spcBef>
                        <a:spcAft>
                          <a:spcPts val="0"/>
                        </a:spcAft>
                        <a:buClr>
                          <a:srgbClr val="000000"/>
                        </a:buClr>
                        <a:buSzPts val="1100"/>
                        <a:buFont typeface="Calibri"/>
                        <a:buChar char="・"/>
                      </a:pPr>
                      <a:r>
                        <a:rPr lang="es" sz="1100" b="1">
                          <a:solidFill>
                            <a:srgbClr val="000000"/>
                          </a:solidFill>
                          <a:latin typeface="Nunito"/>
                          <a:ea typeface="Nunito"/>
                          <a:cs typeface="Nunito"/>
                          <a:sym typeface="Nunito"/>
                        </a:rPr>
                        <a:t>Liderazgo hacia abajo: </a:t>
                      </a:r>
                      <a:r>
                        <a:rPr lang="es" sz="1100">
                          <a:solidFill>
                            <a:srgbClr val="000000"/>
                          </a:solidFill>
                          <a:latin typeface="Nunito"/>
                          <a:ea typeface="Nunito"/>
                          <a:cs typeface="Nunito"/>
                          <a:sym typeface="Nunito"/>
                        </a:rPr>
                        <a:t>¿Cómo el aprendizaje en red transforma las prácticas de profesoras y profesores? </a:t>
                      </a:r>
                      <a:endParaRPr sz="1100">
                        <a:solidFill>
                          <a:srgbClr val="000000"/>
                        </a:solidFill>
                        <a:latin typeface="Nunito"/>
                        <a:ea typeface="Nunito"/>
                        <a:cs typeface="Nunito"/>
                        <a:sym typeface="Nunito"/>
                      </a:endParaRPr>
                    </a:p>
                  </a:txBody>
                  <a:tcPr marL="63500" marR="63500" marT="63500" marB="63500">
                    <a:lnL w="12700" cap="flat" cmpd="sng">
                      <a:solidFill>
                        <a:srgbClr val="6AA84F"/>
                      </a:solidFill>
                      <a:prstDash val="solid"/>
                      <a:round/>
                      <a:headEnd type="none" w="sm" len="sm"/>
                      <a:tailEnd type="none" w="sm" len="sm"/>
                    </a:lnL>
                    <a:lnR w="12700" cap="flat" cmpd="sng">
                      <a:solidFill>
                        <a:srgbClr val="6AA84F"/>
                      </a:solidFill>
                      <a:prstDash val="solid"/>
                      <a:round/>
                      <a:headEnd type="none" w="sm" len="sm"/>
                      <a:tailEnd type="none" w="sm" len="sm"/>
                    </a:lnR>
                    <a:lnT w="12700" cap="flat" cmpd="sng">
                      <a:solidFill>
                        <a:srgbClr val="6AA84F"/>
                      </a:solidFill>
                      <a:prstDash val="solid"/>
                      <a:round/>
                      <a:headEnd type="none" w="sm" len="sm"/>
                      <a:tailEnd type="none" w="sm" len="sm"/>
                    </a:lnT>
                    <a:lnB w="12700" cap="flat" cmpd="sng">
                      <a:solidFill>
                        <a:srgbClr val="6AA84F"/>
                      </a:solidFill>
                      <a:prstDash val="solid"/>
                      <a:round/>
                      <a:headEnd type="none" w="sm" len="sm"/>
                      <a:tailEnd type="none" w="sm" len="sm"/>
                    </a:lnB>
                    <a:solidFill>
                      <a:srgbClr val="EEF6EC"/>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6AA84F"/>
                      </a:solidFill>
                      <a:prstDash val="solid"/>
                      <a:round/>
                      <a:headEnd type="none" w="sm" len="sm"/>
                      <a:tailEnd type="none" w="sm" len="sm"/>
                    </a:lnL>
                    <a:lnR w="12700" cap="flat" cmpd="sng">
                      <a:solidFill>
                        <a:srgbClr val="6AA84F"/>
                      </a:solidFill>
                      <a:prstDash val="solid"/>
                      <a:round/>
                      <a:headEnd type="none" w="sm" len="sm"/>
                      <a:tailEnd type="none" w="sm" len="sm"/>
                    </a:lnR>
                    <a:lnT w="12700" cap="flat" cmpd="sng">
                      <a:solidFill>
                        <a:srgbClr val="6AA84F"/>
                      </a:solidFill>
                      <a:prstDash val="solid"/>
                      <a:round/>
                      <a:headEnd type="none" w="sm" len="sm"/>
                      <a:tailEnd type="none" w="sm" len="sm"/>
                    </a:lnT>
                    <a:lnB w="12700" cap="flat" cmpd="sng">
                      <a:solidFill>
                        <a:srgbClr val="6AA84F"/>
                      </a:solidFill>
                      <a:prstDash val="solid"/>
                      <a:round/>
                      <a:headEnd type="none" w="sm" len="sm"/>
                      <a:tailEnd type="none" w="sm" len="sm"/>
                    </a:lnB>
                    <a:solidFill>
                      <a:srgbClr val="EEF6EC"/>
                    </a:solidFill>
                  </a:tcPr>
                </a:tc>
                <a:extLst>
                  <a:ext uri="{0D108BD9-81ED-4DB2-BD59-A6C34878D82A}">
                    <a16:rowId xmlns:a16="http://schemas.microsoft.com/office/drawing/2014/main" val="10001"/>
                  </a:ext>
                </a:extLst>
              </a:tr>
            </a:tbl>
          </a:graphicData>
        </a:graphic>
      </p:graphicFrame>
      <p:grpSp>
        <p:nvGrpSpPr>
          <p:cNvPr id="415" name="Google Shape;415;p20"/>
          <p:cNvGrpSpPr/>
          <p:nvPr/>
        </p:nvGrpSpPr>
        <p:grpSpPr>
          <a:xfrm>
            <a:off x="3546224" y="267350"/>
            <a:ext cx="3054727" cy="248400"/>
            <a:chOff x="669675" y="71125"/>
            <a:chExt cx="2876400" cy="248400"/>
          </a:xfrm>
        </p:grpSpPr>
        <p:pic>
          <p:nvPicPr>
            <p:cNvPr id="416" name="Google Shape;416;p20"/>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417" name="Google Shape;417;p20"/>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pSp>
        <p:nvGrpSpPr>
          <p:cNvPr id="418" name="Google Shape;418;p20"/>
          <p:cNvGrpSpPr/>
          <p:nvPr/>
        </p:nvGrpSpPr>
        <p:grpSpPr>
          <a:xfrm>
            <a:off x="107950" y="69350"/>
            <a:ext cx="2435100" cy="644400"/>
            <a:chOff x="107950" y="69350"/>
            <a:chExt cx="2435100" cy="644400"/>
          </a:xfrm>
        </p:grpSpPr>
        <p:sp>
          <p:nvSpPr>
            <p:cNvPr id="419" name="Google Shape;419;p20"/>
            <p:cNvSpPr/>
            <p:nvPr/>
          </p:nvSpPr>
          <p:spPr>
            <a:xfrm>
              <a:off x="107950" y="69350"/>
              <a:ext cx="24351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0"/>
            <p:cNvSpPr txBox="1"/>
            <p:nvPr/>
          </p:nvSpPr>
          <p:spPr>
            <a:xfrm>
              <a:off x="961600" y="169200"/>
              <a:ext cx="1362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las redes efectivas</a:t>
              </a:r>
              <a:endParaRPr sz="1200">
                <a:solidFill>
                  <a:schemeClr val="lt1"/>
                </a:solidFill>
                <a:latin typeface="Nunito Black"/>
                <a:ea typeface="Nunito Black"/>
                <a:cs typeface="Nunito Black"/>
                <a:sym typeface="Nunito Black"/>
              </a:endParaRPr>
            </a:p>
          </p:txBody>
        </p:sp>
        <p:sp>
          <p:nvSpPr>
            <p:cNvPr id="421" name="Google Shape;421;p20"/>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422" name="Google Shape;422;p20"/>
            <p:cNvPicPr preferRelativeResize="0"/>
            <p:nvPr/>
          </p:nvPicPr>
          <p:blipFill>
            <a:blip r:embed="rId4">
              <a:alphaModFix/>
            </a:blip>
            <a:stretch>
              <a:fillRect/>
            </a:stretch>
          </p:blipFill>
          <p:spPr>
            <a:xfrm>
              <a:off x="287560" y="152250"/>
              <a:ext cx="291150" cy="291175"/>
            </a:xfrm>
            <a:prstGeom prst="rect">
              <a:avLst/>
            </a:prstGeom>
            <a:noFill/>
            <a:ln>
              <a:noFill/>
            </a:ln>
          </p:spPr>
        </p:pic>
      </p:grpSp>
      <p:sp>
        <p:nvSpPr>
          <p:cNvPr id="423" name="Google Shape;423;p20"/>
          <p:cNvSpPr/>
          <p:nvPr/>
        </p:nvSpPr>
        <p:spPr>
          <a:xfrm rot="-5400000">
            <a:off x="6948700" y="3111825"/>
            <a:ext cx="3495900" cy="126000"/>
          </a:xfrm>
          <a:prstGeom prst="rect">
            <a:avLst/>
          </a:prstGeom>
          <a:solidFill>
            <a:srgbClr val="6AA8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0"/>
          <p:cNvSpPr/>
          <p:nvPr/>
        </p:nvSpPr>
        <p:spPr>
          <a:xfrm>
            <a:off x="2613500" y="2418000"/>
            <a:ext cx="6012300" cy="2521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25" name="Google Shape;425;p20"/>
          <p:cNvPicPr preferRelativeResize="0"/>
          <p:nvPr/>
        </p:nvPicPr>
        <p:blipFill>
          <a:blip r:embed="rId5">
            <a:alphaModFix/>
          </a:blip>
          <a:stretch>
            <a:fillRect/>
          </a:stretch>
        </p:blipFill>
        <p:spPr>
          <a:xfrm>
            <a:off x="7557325" y="591950"/>
            <a:ext cx="1119350" cy="1119350"/>
          </a:xfrm>
          <a:prstGeom prst="rect">
            <a:avLst/>
          </a:prstGeom>
          <a:noFill/>
          <a:ln>
            <a:noFill/>
          </a:ln>
          <a:effectLst>
            <a:outerShdw blurRad="57150" dist="19050" dir="5400000" algn="bl" rotWithShape="0">
              <a:srgbClr val="000000">
                <a:alpha val="50000"/>
              </a:srgbClr>
            </a:outerShdw>
          </a:effectLst>
        </p:spPr>
      </p:pic>
      <p:sp>
        <p:nvSpPr>
          <p:cNvPr id="426" name="Google Shape;426;p20"/>
          <p:cNvSpPr txBox="1"/>
          <p:nvPr/>
        </p:nvSpPr>
        <p:spPr>
          <a:xfrm>
            <a:off x="3546225" y="771550"/>
            <a:ext cx="28764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400">
                <a:solidFill>
                  <a:srgbClr val="38761D"/>
                </a:solidFill>
                <a:latin typeface="Nunito Black"/>
                <a:ea typeface="Nunito Black"/>
                <a:cs typeface="Nunito Black"/>
                <a:sym typeface="Nunito Black"/>
              </a:rPr>
              <a:t>Liderazgo en Red</a:t>
            </a:r>
            <a:endParaRPr sz="2400">
              <a:solidFill>
                <a:srgbClr val="38761D"/>
              </a:solidFill>
              <a:latin typeface="Nunito Black"/>
              <a:ea typeface="Nunito Black"/>
              <a:cs typeface="Nunito Black"/>
              <a:sym typeface="Nunito Black"/>
            </a:endParaRPr>
          </a:p>
        </p:txBody>
      </p:sp>
      <p:cxnSp>
        <p:nvCxnSpPr>
          <p:cNvPr id="427" name="Google Shape;427;p20"/>
          <p:cNvCxnSpPr/>
          <p:nvPr/>
        </p:nvCxnSpPr>
        <p:spPr>
          <a:xfrm>
            <a:off x="383500" y="1448300"/>
            <a:ext cx="2219700" cy="965400"/>
          </a:xfrm>
          <a:prstGeom prst="straightConnector1">
            <a:avLst/>
          </a:prstGeom>
          <a:noFill/>
          <a:ln w="9525" cap="flat" cmpd="sng">
            <a:solidFill>
              <a:srgbClr val="38761D"/>
            </a:solidFill>
            <a:prstDash val="solid"/>
            <a:round/>
            <a:headEnd type="none" w="med" len="med"/>
            <a:tailEnd type="none" w="med" len="med"/>
          </a:ln>
        </p:spPr>
      </p:cxnSp>
      <p:sp>
        <p:nvSpPr>
          <p:cNvPr id="428" name="Google Shape;428;p20"/>
          <p:cNvSpPr txBox="1"/>
          <p:nvPr/>
        </p:nvSpPr>
        <p:spPr>
          <a:xfrm>
            <a:off x="1350850" y="1448300"/>
            <a:ext cx="11922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38761D"/>
                </a:solidFill>
                <a:latin typeface="Nunito"/>
                <a:ea typeface="Nunito"/>
                <a:cs typeface="Nunito"/>
                <a:sym typeface="Nunito"/>
              </a:rPr>
              <a:t>Preguntas orientadoras</a:t>
            </a:r>
            <a:endParaRPr sz="1200" b="1">
              <a:solidFill>
                <a:srgbClr val="38761D"/>
              </a:solidFill>
              <a:latin typeface="Nunito"/>
              <a:ea typeface="Nunito"/>
              <a:cs typeface="Nunito"/>
              <a:sym typeface="Nunito"/>
            </a:endParaRPr>
          </a:p>
        </p:txBody>
      </p:sp>
      <p:sp>
        <p:nvSpPr>
          <p:cNvPr id="429" name="Google Shape;429;p20"/>
          <p:cNvSpPr txBox="1"/>
          <p:nvPr/>
        </p:nvSpPr>
        <p:spPr>
          <a:xfrm>
            <a:off x="300925" y="1838450"/>
            <a:ext cx="1409100" cy="554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200" b="1">
                <a:solidFill>
                  <a:srgbClr val="38761D"/>
                </a:solidFill>
                <a:latin typeface="Nunito"/>
                <a:ea typeface="Nunito"/>
                <a:cs typeface="Nunito"/>
                <a:sym typeface="Nunito"/>
              </a:rPr>
              <a:t>Características clave</a:t>
            </a:r>
            <a:endParaRPr sz="1200" b="1">
              <a:solidFill>
                <a:srgbClr val="38761D"/>
              </a:solidFill>
              <a:latin typeface="Nunito"/>
              <a:ea typeface="Nunito"/>
              <a:cs typeface="Nunito"/>
              <a:sym typeface="Nunito"/>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pag 2">
  <p:cSld name="TITLE_1_1">
    <p:spTree>
      <p:nvGrpSpPr>
        <p:cNvPr id="1" name="Shape 28"/>
        <p:cNvGrpSpPr/>
        <p:nvPr/>
      </p:nvGrpSpPr>
      <p:grpSpPr>
        <a:xfrm>
          <a:off x="0" y="0"/>
          <a:ext cx="0" cy="0"/>
          <a:chOff x="0" y="0"/>
          <a:chExt cx="0" cy="0"/>
        </a:xfrm>
      </p:grpSpPr>
      <p:pic>
        <p:nvPicPr>
          <p:cNvPr id="29" name="Google Shape;29;p3"/>
          <p:cNvPicPr preferRelativeResize="0"/>
          <p:nvPr/>
        </p:nvPicPr>
        <p:blipFill>
          <a:blip r:embed="rId2">
            <a:alphaModFix/>
          </a:blip>
          <a:stretch>
            <a:fillRect/>
          </a:stretch>
        </p:blipFill>
        <p:spPr>
          <a:xfrm>
            <a:off x="0" y="27025"/>
            <a:ext cx="9144000" cy="5124450"/>
          </a:xfrm>
          <a:prstGeom prst="rect">
            <a:avLst/>
          </a:prstGeom>
          <a:noFill/>
          <a:ln>
            <a:noFill/>
          </a:ln>
        </p:spPr>
      </p:pic>
      <p:sp>
        <p:nvSpPr>
          <p:cNvPr id="30" name="Google Shape;30;p3"/>
          <p:cNvSpPr txBox="1"/>
          <p:nvPr/>
        </p:nvSpPr>
        <p:spPr>
          <a:xfrm>
            <a:off x="661813" y="650550"/>
            <a:ext cx="3125100" cy="1496100"/>
          </a:xfrm>
          <a:prstGeom prst="rect">
            <a:avLst/>
          </a:prstGeom>
          <a:noFill/>
          <a:ln>
            <a:noFill/>
          </a:ln>
        </p:spPr>
        <p:txBody>
          <a:bodyPr spcFirstLastPara="1" wrap="square" lIns="0" tIns="0" rIns="0" bIns="0" anchor="t" anchorCtr="0">
            <a:spAutoFit/>
          </a:bodyPr>
          <a:lstStyle/>
          <a:p>
            <a:pPr marL="0" lvl="0" indent="0" algn="just" rtl="0">
              <a:lnSpc>
                <a:spcPct val="90000"/>
              </a:lnSpc>
              <a:spcBef>
                <a:spcPts val="0"/>
              </a:spcBef>
              <a:spcAft>
                <a:spcPts val="0"/>
              </a:spcAft>
              <a:buNone/>
            </a:pPr>
            <a:r>
              <a:rPr lang="es" sz="1200" b="1">
                <a:solidFill>
                  <a:srgbClr val="45818E"/>
                </a:solidFill>
                <a:latin typeface="Nunito"/>
                <a:ea typeface="Nunito"/>
                <a:cs typeface="Nunito"/>
                <a:sym typeface="Nunito"/>
              </a:rPr>
              <a:t>Esta bitácora es un instrumento de sistematización y organización del trabajo realizado por quienes acompañan la red para el desarrollo de competencias para el acompañamiento a redes efectivas. </a:t>
            </a:r>
            <a:endParaRPr sz="1200" b="1">
              <a:solidFill>
                <a:srgbClr val="45818E"/>
              </a:solidFill>
              <a:latin typeface="Nunito"/>
              <a:ea typeface="Nunito"/>
              <a:cs typeface="Nunito"/>
              <a:sym typeface="Nunito"/>
            </a:endParaRPr>
          </a:p>
          <a:p>
            <a:pPr marL="0" lvl="0" indent="0" algn="l" rtl="0">
              <a:lnSpc>
                <a:spcPct val="90000"/>
              </a:lnSpc>
              <a:spcBef>
                <a:spcPts val="0"/>
              </a:spcBef>
              <a:spcAft>
                <a:spcPts val="0"/>
              </a:spcAft>
              <a:buNone/>
            </a:pPr>
            <a:endParaRPr sz="1200" b="1">
              <a:solidFill>
                <a:srgbClr val="45818E"/>
              </a:solidFill>
              <a:latin typeface="Nunito"/>
              <a:ea typeface="Nunito"/>
              <a:cs typeface="Nunito"/>
              <a:sym typeface="Nunito"/>
            </a:endParaRPr>
          </a:p>
          <a:p>
            <a:pPr marL="0" lvl="0" indent="0" algn="l" rtl="0">
              <a:lnSpc>
                <a:spcPct val="90000"/>
              </a:lnSpc>
              <a:spcBef>
                <a:spcPts val="0"/>
              </a:spcBef>
              <a:spcAft>
                <a:spcPts val="0"/>
              </a:spcAft>
              <a:buNone/>
            </a:pPr>
            <a:r>
              <a:rPr lang="es" sz="1200" b="1">
                <a:solidFill>
                  <a:srgbClr val="45818E"/>
                </a:solidFill>
                <a:latin typeface="Nunito"/>
                <a:ea typeface="Nunito"/>
                <a:cs typeface="Nunito"/>
                <a:sym typeface="Nunito"/>
              </a:rPr>
              <a:t>En esta se definirá un plan de trabajo a partir de la selección de dimensiones a mejorar. </a:t>
            </a:r>
            <a:endParaRPr sz="1200" b="1">
              <a:solidFill>
                <a:srgbClr val="45818E"/>
              </a:solidFill>
              <a:latin typeface="Nunito"/>
              <a:ea typeface="Nunito"/>
              <a:cs typeface="Nunito"/>
              <a:sym typeface="Nunito"/>
            </a:endParaRPr>
          </a:p>
        </p:txBody>
      </p:sp>
      <p:pic>
        <p:nvPicPr>
          <p:cNvPr id="31" name="Google Shape;31;p3"/>
          <p:cNvPicPr preferRelativeResize="0"/>
          <p:nvPr/>
        </p:nvPicPr>
        <p:blipFill rotWithShape="1">
          <a:blip r:embed="rId3">
            <a:alphaModFix/>
          </a:blip>
          <a:srcRect b="6463"/>
          <a:stretch/>
        </p:blipFill>
        <p:spPr>
          <a:xfrm>
            <a:off x="808288" y="2323450"/>
            <a:ext cx="2643425" cy="2282750"/>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32" name="Google Shape;32;p3"/>
          <p:cNvSpPr/>
          <p:nvPr/>
        </p:nvSpPr>
        <p:spPr>
          <a:xfrm>
            <a:off x="4411575" y="288750"/>
            <a:ext cx="4308000" cy="361800"/>
          </a:xfrm>
          <a:prstGeom prst="chevron">
            <a:avLst>
              <a:gd name="adj" fmla="val 50000"/>
            </a:avLst>
          </a:prstGeom>
          <a:solidFill>
            <a:schemeClr val="accent5"/>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 name="Google Shape;33;p3"/>
          <p:cNvGrpSpPr/>
          <p:nvPr/>
        </p:nvGrpSpPr>
        <p:grpSpPr>
          <a:xfrm>
            <a:off x="7154783" y="826605"/>
            <a:ext cx="1626453" cy="3297989"/>
            <a:chOff x="4146550" y="826578"/>
            <a:chExt cx="1564800" cy="2547300"/>
          </a:xfrm>
        </p:grpSpPr>
        <p:sp>
          <p:nvSpPr>
            <p:cNvPr id="34" name="Google Shape;34;p3"/>
            <p:cNvSpPr/>
            <p:nvPr/>
          </p:nvSpPr>
          <p:spPr>
            <a:xfrm>
              <a:off x="4146550" y="826578"/>
              <a:ext cx="1564800" cy="25473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3"/>
            <p:cNvSpPr txBox="1"/>
            <p:nvPr/>
          </p:nvSpPr>
          <p:spPr>
            <a:xfrm>
              <a:off x="4425851" y="1838154"/>
              <a:ext cx="1228800" cy="7062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r>
                <a:rPr lang="es" sz="1100">
                  <a:solidFill>
                    <a:schemeClr val="lt1"/>
                  </a:solidFill>
                  <a:latin typeface="Nunito SemiBold"/>
                  <a:ea typeface="Nunito SemiBold"/>
                  <a:cs typeface="Nunito SemiBold"/>
                  <a:sym typeface="Nunito SemiBold"/>
                </a:rPr>
                <a:t>Evaluación de la acción.</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Proyección en base a resultados obtenidos.</a:t>
              </a:r>
              <a:endParaRPr sz="1100">
                <a:solidFill>
                  <a:schemeClr val="lt1"/>
                </a:solidFill>
                <a:latin typeface="Nunito SemiBold"/>
                <a:ea typeface="Nunito SemiBold"/>
                <a:cs typeface="Nunito SemiBold"/>
                <a:sym typeface="Nunito SemiBold"/>
              </a:endParaRPr>
            </a:p>
          </p:txBody>
        </p:sp>
        <p:sp>
          <p:nvSpPr>
            <p:cNvPr id="36" name="Google Shape;36;p3"/>
            <p:cNvSpPr txBox="1"/>
            <p:nvPr/>
          </p:nvSpPr>
          <p:spPr>
            <a:xfrm>
              <a:off x="4425801" y="1291830"/>
              <a:ext cx="1228800" cy="228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Aprendizajes y Proyección</a:t>
              </a:r>
              <a:endParaRPr sz="1200">
                <a:solidFill>
                  <a:schemeClr val="lt1"/>
                </a:solidFill>
                <a:latin typeface="Nunito Black"/>
                <a:ea typeface="Nunito Black"/>
                <a:cs typeface="Nunito Black"/>
                <a:sym typeface="Nunito Black"/>
              </a:endParaRPr>
            </a:p>
          </p:txBody>
        </p:sp>
        <p:sp>
          <p:nvSpPr>
            <p:cNvPr id="37" name="Google Shape;37;p3"/>
            <p:cNvSpPr txBox="1"/>
            <p:nvPr/>
          </p:nvSpPr>
          <p:spPr>
            <a:xfrm>
              <a:off x="4355644" y="889045"/>
              <a:ext cx="507000" cy="342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3600">
                  <a:solidFill>
                    <a:schemeClr val="lt1"/>
                  </a:solidFill>
                  <a:latin typeface="Montserrat SemiBold"/>
                  <a:ea typeface="Montserrat SemiBold"/>
                  <a:cs typeface="Montserrat SemiBold"/>
                  <a:sym typeface="Montserrat SemiBold"/>
                </a:rPr>
                <a:t>3</a:t>
              </a:r>
              <a:endParaRPr sz="3600">
                <a:solidFill>
                  <a:schemeClr val="lt1"/>
                </a:solidFill>
                <a:latin typeface="Montserrat SemiBold"/>
                <a:ea typeface="Montserrat SemiBold"/>
                <a:cs typeface="Montserrat SemiBold"/>
                <a:sym typeface="Montserrat SemiBold"/>
              </a:endParaRPr>
            </a:p>
          </p:txBody>
        </p:sp>
        <p:pic>
          <p:nvPicPr>
            <p:cNvPr id="38" name="Google Shape;38;p3"/>
            <p:cNvPicPr preferRelativeResize="0"/>
            <p:nvPr/>
          </p:nvPicPr>
          <p:blipFill>
            <a:blip r:embed="rId4">
              <a:alphaModFix/>
            </a:blip>
            <a:stretch>
              <a:fillRect/>
            </a:stretch>
          </p:blipFill>
          <p:spPr>
            <a:xfrm>
              <a:off x="5327007" y="877069"/>
              <a:ext cx="276001" cy="228296"/>
            </a:xfrm>
            <a:prstGeom prst="rect">
              <a:avLst/>
            </a:prstGeom>
            <a:noFill/>
            <a:ln>
              <a:noFill/>
            </a:ln>
          </p:spPr>
        </p:pic>
      </p:grpSp>
      <p:grpSp>
        <p:nvGrpSpPr>
          <p:cNvPr id="39" name="Google Shape;39;p3"/>
          <p:cNvGrpSpPr/>
          <p:nvPr/>
        </p:nvGrpSpPr>
        <p:grpSpPr>
          <a:xfrm>
            <a:off x="5702525" y="826625"/>
            <a:ext cx="1626453" cy="3492291"/>
            <a:chOff x="4146542" y="826579"/>
            <a:chExt cx="1564800" cy="3380400"/>
          </a:xfrm>
        </p:grpSpPr>
        <p:sp>
          <p:nvSpPr>
            <p:cNvPr id="40" name="Google Shape;40;p3"/>
            <p:cNvSpPr/>
            <p:nvPr/>
          </p:nvSpPr>
          <p:spPr>
            <a:xfrm>
              <a:off x="4146542" y="826579"/>
              <a:ext cx="1564800" cy="33804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3"/>
            <p:cNvSpPr txBox="1"/>
            <p:nvPr/>
          </p:nvSpPr>
          <p:spPr>
            <a:xfrm>
              <a:off x="4344397" y="1798073"/>
              <a:ext cx="1364100" cy="2360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r>
                <a:rPr lang="es" sz="1100">
                  <a:solidFill>
                    <a:schemeClr val="lt1"/>
                  </a:solidFill>
                  <a:latin typeface="Nunito SemiBold"/>
                  <a:ea typeface="Nunito SemiBold"/>
                  <a:cs typeface="Nunito SemiBold"/>
                  <a:sym typeface="Nunito SemiBold"/>
                </a:rPr>
                <a:t>Indagación sobre la dimensión seleccionada.</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r>
                <a:rPr lang="es" sz="1100">
                  <a:solidFill>
                    <a:schemeClr val="lt1"/>
                  </a:solidFill>
                  <a:latin typeface="Nunito SemiBold"/>
                  <a:ea typeface="Nunito SemiBold"/>
                  <a:cs typeface="Nunito SemiBold"/>
                  <a:sym typeface="Nunito SemiBold"/>
                </a:rPr>
                <a:t>Análisis y reflexión </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r>
                <a:rPr lang="es" sz="1100">
                  <a:solidFill>
                    <a:schemeClr val="lt1"/>
                  </a:solidFill>
                  <a:latin typeface="Nunito SemiBold"/>
                  <a:ea typeface="Nunito SemiBold"/>
                  <a:cs typeface="Nunito SemiBold"/>
                  <a:sym typeface="Nunito SemiBold"/>
                </a:rPr>
                <a:t>de resultados.</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r>
                <a:rPr lang="es" sz="1100">
                  <a:solidFill>
                    <a:schemeClr val="lt1"/>
                  </a:solidFill>
                  <a:latin typeface="Nunito SemiBold"/>
                  <a:ea typeface="Nunito SemiBold"/>
                  <a:cs typeface="Nunito SemiBold"/>
                  <a:sym typeface="Nunito SemiBold"/>
                </a:rPr>
                <a:t>Socialización de los resultados y retroalimentación.</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r>
                <a:rPr lang="es" sz="1100">
                  <a:solidFill>
                    <a:schemeClr val="lt1"/>
                  </a:solidFill>
                  <a:latin typeface="Nunito SemiBold"/>
                  <a:ea typeface="Nunito SemiBold"/>
                  <a:cs typeface="Nunito SemiBold"/>
                  <a:sym typeface="Nunito SemiBold"/>
                </a:rPr>
                <a:t>Re-visión de las dimensiones de la red</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Acción de acompañamiento.</a:t>
              </a:r>
              <a:endParaRPr sz="1100">
                <a:solidFill>
                  <a:schemeClr val="lt1"/>
                </a:solidFill>
                <a:latin typeface="Nunito SemiBold"/>
                <a:ea typeface="Nunito SemiBold"/>
                <a:cs typeface="Nunito SemiBold"/>
                <a:sym typeface="Nunito SemiBold"/>
              </a:endParaRPr>
            </a:p>
          </p:txBody>
        </p:sp>
        <p:sp>
          <p:nvSpPr>
            <p:cNvPr id="42" name="Google Shape;42;p3"/>
            <p:cNvSpPr txBox="1"/>
            <p:nvPr/>
          </p:nvSpPr>
          <p:spPr>
            <a:xfrm>
              <a:off x="4344402" y="1390606"/>
              <a:ext cx="1299000" cy="2862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Implementación de estrategias</a:t>
              </a:r>
              <a:endParaRPr sz="1200">
                <a:solidFill>
                  <a:schemeClr val="lt1"/>
                </a:solidFill>
                <a:latin typeface="Nunito Black"/>
                <a:ea typeface="Nunito Black"/>
                <a:cs typeface="Nunito Black"/>
                <a:sym typeface="Nunito Black"/>
              </a:endParaRPr>
            </a:p>
          </p:txBody>
        </p:sp>
        <p:sp>
          <p:nvSpPr>
            <p:cNvPr id="43" name="Google Shape;43;p3"/>
            <p:cNvSpPr txBox="1"/>
            <p:nvPr/>
          </p:nvSpPr>
          <p:spPr>
            <a:xfrm>
              <a:off x="4279453" y="897555"/>
              <a:ext cx="410700" cy="4290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3600">
                  <a:solidFill>
                    <a:schemeClr val="lt1"/>
                  </a:solidFill>
                  <a:latin typeface="Montserrat SemiBold"/>
                  <a:ea typeface="Montserrat SemiBold"/>
                  <a:cs typeface="Montserrat SemiBold"/>
                  <a:sym typeface="Montserrat SemiBold"/>
                </a:rPr>
                <a:t>2</a:t>
              </a:r>
              <a:endParaRPr sz="3600">
                <a:solidFill>
                  <a:schemeClr val="lt1"/>
                </a:solidFill>
                <a:latin typeface="Montserrat SemiBold"/>
                <a:ea typeface="Montserrat SemiBold"/>
                <a:cs typeface="Montserrat SemiBold"/>
                <a:sym typeface="Montserrat SemiBold"/>
              </a:endParaRPr>
            </a:p>
          </p:txBody>
        </p:sp>
        <p:pic>
          <p:nvPicPr>
            <p:cNvPr id="44" name="Google Shape;44;p3"/>
            <p:cNvPicPr preferRelativeResize="0"/>
            <p:nvPr/>
          </p:nvPicPr>
          <p:blipFill>
            <a:blip r:embed="rId4">
              <a:alphaModFix/>
            </a:blip>
            <a:stretch>
              <a:fillRect/>
            </a:stretch>
          </p:blipFill>
          <p:spPr>
            <a:xfrm>
              <a:off x="5292227" y="880277"/>
              <a:ext cx="284911" cy="284871"/>
            </a:xfrm>
            <a:prstGeom prst="rect">
              <a:avLst/>
            </a:prstGeom>
            <a:noFill/>
            <a:ln>
              <a:noFill/>
            </a:ln>
          </p:spPr>
        </p:pic>
      </p:grpSp>
      <p:grpSp>
        <p:nvGrpSpPr>
          <p:cNvPr id="45" name="Google Shape;45;p3"/>
          <p:cNvGrpSpPr/>
          <p:nvPr/>
        </p:nvGrpSpPr>
        <p:grpSpPr>
          <a:xfrm>
            <a:off x="4146550" y="826596"/>
            <a:ext cx="1626450" cy="3821744"/>
            <a:chOff x="4146548" y="826586"/>
            <a:chExt cx="1626450" cy="4158138"/>
          </a:xfrm>
        </p:grpSpPr>
        <p:sp>
          <p:nvSpPr>
            <p:cNvPr id="46" name="Google Shape;46;p3"/>
            <p:cNvSpPr/>
            <p:nvPr/>
          </p:nvSpPr>
          <p:spPr>
            <a:xfrm>
              <a:off x="4146548" y="826586"/>
              <a:ext cx="1626000" cy="39546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3"/>
            <p:cNvSpPr txBox="1"/>
            <p:nvPr/>
          </p:nvSpPr>
          <p:spPr>
            <a:xfrm>
              <a:off x="4208198" y="1894724"/>
              <a:ext cx="1564800" cy="3090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Conceptos que sustentan el proceso de acompañamiento.</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endParaRPr sz="9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Estructura de nuestra red.</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endParaRPr sz="9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Etapa de desarrollo de mi red.</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Mapa Sistémico de mi red</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Dimensiones de las redes efectivas:</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r>
                <a:rPr lang="es" sz="1100">
                  <a:solidFill>
                    <a:schemeClr val="lt1"/>
                  </a:solidFill>
                  <a:latin typeface="Nunito SemiBold"/>
                  <a:ea typeface="Nunito SemiBold"/>
                  <a:cs typeface="Nunito SemiBold"/>
                  <a:sym typeface="Nunito SemiBold"/>
                </a:rPr>
                <a:t>Selección de la dimensión.</a:t>
              </a: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endParaRPr sz="1100">
                <a:solidFill>
                  <a:schemeClr val="lt1"/>
                </a:solidFill>
                <a:latin typeface="Nunito SemiBold"/>
                <a:ea typeface="Nunito SemiBold"/>
                <a:cs typeface="Nunito SemiBold"/>
                <a:sym typeface="Nunito SemiBold"/>
              </a:endParaRPr>
            </a:p>
            <a:p>
              <a:pPr marL="0" lvl="0" indent="0" algn="l" rtl="0">
                <a:lnSpc>
                  <a:spcPct val="90000"/>
                </a:lnSpc>
                <a:spcBef>
                  <a:spcPts val="0"/>
                </a:spcBef>
                <a:spcAft>
                  <a:spcPts val="0"/>
                </a:spcAft>
                <a:buNone/>
              </a:pPr>
              <a:endParaRPr sz="1100">
                <a:solidFill>
                  <a:schemeClr val="lt1"/>
                </a:solidFill>
                <a:latin typeface="Nunito SemiBold"/>
                <a:ea typeface="Nunito SemiBold"/>
                <a:cs typeface="Nunito SemiBold"/>
                <a:sym typeface="Nunito SemiBold"/>
              </a:endParaRPr>
            </a:p>
          </p:txBody>
        </p:sp>
        <p:sp>
          <p:nvSpPr>
            <p:cNvPr id="48" name="Google Shape;48;p3"/>
            <p:cNvSpPr txBox="1"/>
            <p:nvPr/>
          </p:nvSpPr>
          <p:spPr>
            <a:xfrm>
              <a:off x="4180748" y="1429464"/>
              <a:ext cx="1564800" cy="48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Planificación para el acompañamiento</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sp>
          <p:nvSpPr>
            <p:cNvPr id="49" name="Google Shape;49;p3"/>
            <p:cNvSpPr txBox="1"/>
            <p:nvPr/>
          </p:nvSpPr>
          <p:spPr>
            <a:xfrm>
              <a:off x="4306607" y="892993"/>
              <a:ext cx="507000" cy="48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3600">
                  <a:solidFill>
                    <a:schemeClr val="lt1"/>
                  </a:solidFill>
                  <a:latin typeface="Montserrat SemiBold"/>
                  <a:ea typeface="Montserrat SemiBold"/>
                  <a:cs typeface="Montserrat SemiBold"/>
                  <a:sym typeface="Montserrat SemiBold"/>
                </a:rPr>
                <a:t>1</a:t>
              </a:r>
              <a:endParaRPr sz="3600">
                <a:solidFill>
                  <a:schemeClr val="lt1"/>
                </a:solidFill>
                <a:latin typeface="Montserrat SemiBold"/>
                <a:ea typeface="Montserrat SemiBold"/>
                <a:cs typeface="Montserrat SemiBold"/>
                <a:sym typeface="Montserrat SemiBold"/>
              </a:endParaRPr>
            </a:p>
          </p:txBody>
        </p:sp>
        <p:pic>
          <p:nvPicPr>
            <p:cNvPr id="50" name="Google Shape;50;p3"/>
            <p:cNvPicPr preferRelativeResize="0"/>
            <p:nvPr/>
          </p:nvPicPr>
          <p:blipFill>
            <a:blip r:embed="rId4">
              <a:alphaModFix/>
            </a:blip>
            <a:stretch>
              <a:fillRect/>
            </a:stretch>
          </p:blipFill>
          <p:spPr>
            <a:xfrm>
              <a:off x="5333298" y="892987"/>
              <a:ext cx="294300" cy="320204"/>
            </a:xfrm>
            <a:prstGeom prst="rect">
              <a:avLst/>
            </a:prstGeom>
            <a:noFill/>
            <a:ln>
              <a:noFill/>
            </a:ln>
          </p:spPr>
        </p:pic>
      </p:grpSp>
      <p:sp>
        <p:nvSpPr>
          <p:cNvPr id="51" name="Google Shape;51;p3"/>
          <p:cNvSpPr txBox="1"/>
          <p:nvPr/>
        </p:nvSpPr>
        <p:spPr>
          <a:xfrm>
            <a:off x="4720875" y="398100"/>
            <a:ext cx="3697200" cy="1848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500">
                <a:solidFill>
                  <a:schemeClr val="lt1"/>
                </a:solidFill>
                <a:latin typeface="Nunito SemiBold"/>
                <a:ea typeface="Nunito SemiBold"/>
                <a:cs typeface="Nunito SemiBold"/>
                <a:sym typeface="Nunito SemiBold"/>
              </a:rPr>
              <a:t>Proceso de Acompañamiento a Redes</a:t>
            </a:r>
            <a:endParaRPr sz="1500">
              <a:solidFill>
                <a:schemeClr val="lt1"/>
              </a:solidFill>
              <a:latin typeface="Nunito SemiBold"/>
              <a:ea typeface="Nunito SemiBold"/>
              <a:cs typeface="Nunito SemiBold"/>
              <a:sym typeface="Nunito SemiBold"/>
            </a:endParaRPr>
          </a:p>
        </p:txBody>
      </p:sp>
      <p:grpSp>
        <p:nvGrpSpPr>
          <p:cNvPr id="52" name="Google Shape;52;p3"/>
          <p:cNvGrpSpPr/>
          <p:nvPr/>
        </p:nvGrpSpPr>
        <p:grpSpPr>
          <a:xfrm>
            <a:off x="669675" y="64352"/>
            <a:ext cx="3042112" cy="248400"/>
            <a:chOff x="669675" y="71125"/>
            <a:chExt cx="2876400" cy="248400"/>
          </a:xfrm>
        </p:grpSpPr>
        <p:pic>
          <p:nvPicPr>
            <p:cNvPr id="53" name="Google Shape;53;p3"/>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54" name="Google Shape;54;p3"/>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a:solidFill>
                    <a:srgbClr val="E36C09"/>
                  </a:solidFill>
                  <a:latin typeface="Nunito"/>
                  <a:ea typeface="Nunito"/>
                  <a:cs typeface="Nunito"/>
                  <a:sym typeface="Nunito"/>
                </a:rPr>
                <a:t>BITÁCORA de</a:t>
              </a:r>
              <a:r>
                <a:rPr lang="es" sz="1000" b="1">
                  <a:solidFill>
                    <a:srgbClr val="45818E"/>
                  </a:solidFill>
                  <a:latin typeface="Nunito"/>
                  <a:ea typeface="Nunito"/>
                  <a:cs typeface="Nunito"/>
                  <a:sym typeface="Nunito"/>
                </a:rPr>
                <a:t> ACOMPAÑAMIENTO a REDES</a:t>
              </a:r>
              <a:endParaRPr sz="1000" b="1">
                <a:solidFill>
                  <a:srgbClr val="45818E"/>
                </a:solidFill>
                <a:latin typeface="Nunito"/>
                <a:ea typeface="Nunito"/>
                <a:cs typeface="Nunito"/>
                <a:sym typeface="Nunito"/>
              </a:endParaRPr>
            </a:p>
          </p:txBody>
        </p:sp>
      </p:grpSp>
      <p:sp>
        <p:nvSpPr>
          <p:cNvPr id="55" name="Google Shape;55;p3"/>
          <p:cNvSpPr/>
          <p:nvPr/>
        </p:nvSpPr>
        <p:spPr>
          <a:xfrm>
            <a:off x="4238150" y="4562650"/>
            <a:ext cx="4494000" cy="294300"/>
          </a:xfrm>
          <a:prstGeom prst="roundRect">
            <a:avLst>
              <a:gd name="adj" fmla="val 16667"/>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s" sz="1300" b="1">
                <a:solidFill>
                  <a:schemeClr val="lt1"/>
                </a:solidFill>
                <a:latin typeface="Nunito"/>
                <a:ea typeface="Nunito"/>
                <a:cs typeface="Nunito"/>
                <a:sym typeface="Nunito"/>
              </a:rPr>
              <a:t>Habilidades para el acompañamiento</a:t>
            </a:r>
            <a:endParaRPr sz="1300" b="1">
              <a:solidFill>
                <a:schemeClr val="lt1"/>
              </a:solidFill>
              <a:latin typeface="Nunito"/>
              <a:ea typeface="Nunito"/>
              <a:cs typeface="Nunito"/>
              <a:sym typeface="Nunito"/>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ag 16">
  <p:cSld name="TITLE_1_1_1_2_1_1_1">
    <p:spTree>
      <p:nvGrpSpPr>
        <p:cNvPr id="1" name="Shape 430"/>
        <p:cNvGrpSpPr/>
        <p:nvPr/>
      </p:nvGrpSpPr>
      <p:grpSpPr>
        <a:xfrm>
          <a:off x="0" y="0"/>
          <a:ext cx="0" cy="0"/>
          <a:chOff x="0" y="0"/>
          <a:chExt cx="0" cy="0"/>
        </a:xfrm>
      </p:grpSpPr>
      <p:pic>
        <p:nvPicPr>
          <p:cNvPr id="431" name="Google Shape;431;p21"/>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432" name="Google Shape;432;p21"/>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433" name="Google Shape;433;p21"/>
          <p:cNvSpPr/>
          <p:nvPr/>
        </p:nvSpPr>
        <p:spPr>
          <a:xfrm>
            <a:off x="287550" y="98100"/>
            <a:ext cx="3046500" cy="6156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1"/>
          <p:cNvSpPr txBox="1"/>
          <p:nvPr/>
        </p:nvSpPr>
        <p:spPr>
          <a:xfrm>
            <a:off x="961600" y="169200"/>
            <a:ext cx="20007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Dimensiones de las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redes efectivas: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Selección de la dimensión</a:t>
            </a:r>
            <a:endParaRPr sz="1200">
              <a:solidFill>
                <a:schemeClr val="lt1"/>
              </a:solidFill>
              <a:latin typeface="Nunito Black"/>
              <a:ea typeface="Nunito Black"/>
              <a:cs typeface="Nunito Black"/>
              <a:sym typeface="Nunito Black"/>
            </a:endParaRPr>
          </a:p>
        </p:txBody>
      </p:sp>
      <p:sp>
        <p:nvSpPr>
          <p:cNvPr id="435" name="Google Shape;435;p21"/>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436" name="Google Shape;436;p21"/>
          <p:cNvPicPr preferRelativeResize="0"/>
          <p:nvPr/>
        </p:nvPicPr>
        <p:blipFill>
          <a:blip r:embed="rId3">
            <a:alphaModFix/>
          </a:blip>
          <a:stretch>
            <a:fillRect/>
          </a:stretch>
        </p:blipFill>
        <p:spPr>
          <a:xfrm>
            <a:off x="349435" y="200613"/>
            <a:ext cx="291150" cy="291175"/>
          </a:xfrm>
          <a:prstGeom prst="rect">
            <a:avLst/>
          </a:prstGeom>
          <a:noFill/>
          <a:ln>
            <a:noFill/>
          </a:ln>
        </p:spPr>
      </p:pic>
      <p:grpSp>
        <p:nvGrpSpPr>
          <p:cNvPr id="437" name="Google Shape;437;p21"/>
          <p:cNvGrpSpPr/>
          <p:nvPr/>
        </p:nvGrpSpPr>
        <p:grpSpPr>
          <a:xfrm>
            <a:off x="5765549" y="200500"/>
            <a:ext cx="3046499" cy="248400"/>
            <a:chOff x="669675" y="71125"/>
            <a:chExt cx="2876400" cy="248400"/>
          </a:xfrm>
        </p:grpSpPr>
        <p:pic>
          <p:nvPicPr>
            <p:cNvPr id="438" name="Google Shape;438;p21"/>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439" name="Google Shape;439;p21"/>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440" name="Google Shape;440;p21"/>
          <p:cNvSpPr txBox="1"/>
          <p:nvPr/>
        </p:nvSpPr>
        <p:spPr>
          <a:xfrm>
            <a:off x="287550" y="864750"/>
            <a:ext cx="2256900" cy="4063500"/>
          </a:xfrm>
          <a:prstGeom prst="rect">
            <a:avLst/>
          </a:prstGeom>
          <a:noFill/>
          <a:ln w="9525" cap="flat" cmpd="sng">
            <a:solidFill>
              <a:srgbClr val="F79646"/>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es" sz="1200">
                <a:latin typeface="Nunito"/>
                <a:ea typeface="Nunito"/>
                <a:cs typeface="Nunito"/>
                <a:sym typeface="Nunito"/>
              </a:rPr>
              <a:t>El proceso de indagación anterior </a:t>
            </a:r>
            <a:r>
              <a:rPr lang="es" sz="1200">
                <a:solidFill>
                  <a:srgbClr val="000000"/>
                </a:solidFill>
                <a:latin typeface="Nunito"/>
                <a:ea typeface="Nunito"/>
                <a:cs typeface="Nunito"/>
                <a:sym typeface="Nunito"/>
              </a:rPr>
              <a:t>nos permite reflexionar sobre el funcionamiento de nuestra red e identificar cuál</a:t>
            </a:r>
            <a:r>
              <a:rPr lang="es" sz="1200">
                <a:latin typeface="Nunito"/>
                <a:ea typeface="Nunito"/>
                <a:cs typeface="Nunito"/>
                <a:sym typeface="Nunito"/>
              </a:rPr>
              <a:t>(es) </a:t>
            </a:r>
            <a:r>
              <a:rPr lang="es" sz="1200">
                <a:solidFill>
                  <a:srgbClr val="000000"/>
                </a:solidFill>
                <a:latin typeface="Nunito"/>
                <a:ea typeface="Nunito"/>
                <a:cs typeface="Nunito"/>
                <a:sym typeface="Nunito"/>
              </a:rPr>
              <a:t>dimensión(es) requiere(n) de acciones de</a:t>
            </a:r>
            <a:r>
              <a:rPr lang="es" sz="1200">
                <a:latin typeface="Nunito"/>
                <a:ea typeface="Nunito"/>
                <a:cs typeface="Nunito"/>
                <a:sym typeface="Nunito"/>
              </a:rPr>
              <a:t> mejora.</a:t>
            </a:r>
            <a:endParaRPr sz="1200">
              <a:solidFill>
                <a:srgbClr val="000000"/>
              </a:solidFill>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r>
              <a:rPr lang="es" sz="1200">
                <a:solidFill>
                  <a:schemeClr val="dk1"/>
                </a:solidFill>
                <a:latin typeface="Nunito"/>
                <a:ea typeface="Nunito"/>
                <a:cs typeface="Nunito"/>
                <a:sym typeface="Nunito"/>
              </a:rPr>
              <a:t>Se recomienda seleccionar la dimensión </a:t>
            </a:r>
            <a:r>
              <a:rPr lang="es" sz="1200" b="1">
                <a:solidFill>
                  <a:schemeClr val="dk1"/>
                </a:solidFill>
                <a:latin typeface="Nunito"/>
                <a:ea typeface="Nunito"/>
                <a:cs typeface="Nunito"/>
                <a:sym typeface="Nunito"/>
              </a:rPr>
              <a:t>Propósito Nuclear junto con otra dimensión de red.</a:t>
            </a:r>
            <a:endParaRPr sz="1200" b="1">
              <a:solidFill>
                <a:schemeClr val="dk1"/>
              </a:solidFill>
              <a:latin typeface="Nunito"/>
              <a:ea typeface="Nunito"/>
              <a:cs typeface="Nunito"/>
              <a:sym typeface="Nunito"/>
            </a:endParaRPr>
          </a:p>
          <a:p>
            <a:pPr marL="0" lvl="0" indent="0" algn="l" rtl="0">
              <a:spcBef>
                <a:spcPts val="0"/>
              </a:spcBef>
              <a:spcAft>
                <a:spcPts val="0"/>
              </a:spcAft>
              <a:buNone/>
            </a:pPr>
            <a:endParaRPr sz="1200">
              <a:solidFill>
                <a:schemeClr val="dk1"/>
              </a:solidFill>
              <a:latin typeface="Nunito"/>
              <a:ea typeface="Nunito"/>
              <a:cs typeface="Nunito"/>
              <a:sym typeface="Nunito"/>
            </a:endParaRPr>
          </a:p>
          <a:p>
            <a:pPr marL="0" lvl="0" indent="0" algn="l" rtl="0">
              <a:spcBef>
                <a:spcPts val="0"/>
              </a:spcBef>
              <a:spcAft>
                <a:spcPts val="0"/>
              </a:spcAft>
              <a:buNone/>
            </a:pPr>
            <a:r>
              <a:rPr lang="es" sz="1200">
                <a:solidFill>
                  <a:schemeClr val="dk1"/>
                </a:solidFill>
                <a:latin typeface="Nunito"/>
                <a:ea typeface="Nunito"/>
                <a:cs typeface="Nunito"/>
                <a:sym typeface="Nunito"/>
              </a:rPr>
              <a:t>Este componente permite conocer cómo se ha definido una meta en común y la relevancia que esta tiene para los participantes. Esto es clave para desarrollar una red exitosa.</a:t>
            </a:r>
            <a:endParaRPr sz="1200">
              <a:solidFill>
                <a:schemeClr val="dk1"/>
              </a:solidFill>
              <a:latin typeface="Nunito"/>
              <a:ea typeface="Nunito"/>
              <a:cs typeface="Nunito"/>
              <a:sym typeface="Nunito"/>
            </a:endParaRPr>
          </a:p>
          <a:p>
            <a:pPr marL="0" lvl="0" indent="0" algn="l" rtl="0">
              <a:spcBef>
                <a:spcPts val="0"/>
              </a:spcBef>
              <a:spcAft>
                <a:spcPts val="0"/>
              </a:spcAft>
              <a:buNone/>
            </a:pPr>
            <a:endParaRPr sz="1200">
              <a:solidFill>
                <a:schemeClr val="dk1"/>
              </a:solidFill>
              <a:latin typeface="Nunito"/>
              <a:ea typeface="Nunito"/>
              <a:cs typeface="Nunito"/>
              <a:sym typeface="Nunito"/>
            </a:endParaRPr>
          </a:p>
        </p:txBody>
      </p:sp>
      <p:sp>
        <p:nvSpPr>
          <p:cNvPr id="441" name="Google Shape;441;p21"/>
          <p:cNvSpPr txBox="1"/>
          <p:nvPr/>
        </p:nvSpPr>
        <p:spPr>
          <a:xfrm>
            <a:off x="2676949" y="2084113"/>
            <a:ext cx="49797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i="1">
                <a:solidFill>
                  <a:srgbClr val="F2765D"/>
                </a:solidFill>
                <a:latin typeface="Nunito"/>
                <a:ea typeface="Nunito"/>
                <a:cs typeface="Nunito"/>
                <a:sym typeface="Nunito"/>
              </a:rPr>
              <a:t>Escribir las dimensiones seleccionadas:</a:t>
            </a:r>
            <a:endParaRPr b="1" i="1">
              <a:solidFill>
                <a:srgbClr val="F2765D"/>
              </a:solidFill>
              <a:latin typeface="Nunito"/>
              <a:ea typeface="Nunito"/>
              <a:cs typeface="Nunito"/>
              <a:sym typeface="Nunito"/>
            </a:endParaRPr>
          </a:p>
        </p:txBody>
      </p:sp>
      <p:sp>
        <p:nvSpPr>
          <p:cNvPr id="442" name="Google Shape;442;p21"/>
          <p:cNvSpPr txBox="1"/>
          <p:nvPr/>
        </p:nvSpPr>
        <p:spPr>
          <a:xfrm>
            <a:off x="2704700" y="2914950"/>
            <a:ext cx="58350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i="1">
                <a:solidFill>
                  <a:srgbClr val="F2765D"/>
                </a:solidFill>
                <a:latin typeface="Nunito"/>
                <a:ea typeface="Nunito"/>
                <a:cs typeface="Nunito"/>
                <a:sym typeface="Nunito"/>
              </a:rPr>
              <a:t>A partir de lo definido por la literatura y el análisis realizado de la propia red, justificar su elección:</a:t>
            </a:r>
            <a:endParaRPr b="1" i="1">
              <a:solidFill>
                <a:srgbClr val="F2765D"/>
              </a:solidFill>
              <a:latin typeface="Nunito"/>
              <a:ea typeface="Nunito"/>
              <a:cs typeface="Nunito"/>
              <a:sym typeface="Nunito"/>
            </a:endParaRPr>
          </a:p>
        </p:txBody>
      </p:sp>
      <p:sp>
        <p:nvSpPr>
          <p:cNvPr id="443" name="Google Shape;443;p21"/>
          <p:cNvSpPr/>
          <p:nvPr/>
        </p:nvSpPr>
        <p:spPr>
          <a:xfrm>
            <a:off x="2676950" y="864750"/>
            <a:ext cx="6042900" cy="1056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r>
              <a:rPr lang="es" b="1" u="sng">
                <a:solidFill>
                  <a:schemeClr val="dk1"/>
                </a:solidFill>
                <a:latin typeface="Nunito"/>
                <a:ea typeface="Nunito"/>
                <a:cs typeface="Nunito"/>
                <a:sym typeface="Nunito"/>
              </a:rPr>
              <a:t>Selección de la(s) dimensión(es): </a:t>
            </a:r>
            <a:endParaRPr b="1" u="sng">
              <a:solidFill>
                <a:schemeClr val="dk1"/>
              </a:solidFill>
              <a:latin typeface="Nunito"/>
              <a:ea typeface="Nunito"/>
              <a:cs typeface="Nunito"/>
              <a:sym typeface="Nunito"/>
            </a:endParaRPr>
          </a:p>
          <a:p>
            <a:pPr marL="0" lvl="0" indent="0" algn="l" rtl="0">
              <a:spcBef>
                <a:spcPts val="0"/>
              </a:spcBef>
              <a:spcAft>
                <a:spcPts val="0"/>
              </a:spcAft>
              <a:buNone/>
            </a:pPr>
            <a:r>
              <a:rPr lang="es" b="1" u="sng">
                <a:solidFill>
                  <a:schemeClr val="dk1"/>
                </a:solidFill>
                <a:latin typeface="Nunito"/>
                <a:ea typeface="Nunito"/>
                <a:cs typeface="Nunito"/>
                <a:sym typeface="Nunito"/>
              </a:rPr>
              <a:t> </a:t>
            </a:r>
            <a:endParaRPr sz="800" b="1" u="sng">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1300">
                <a:solidFill>
                  <a:schemeClr val="dk1"/>
                </a:solidFill>
                <a:latin typeface="Nunito"/>
                <a:ea typeface="Nunito"/>
                <a:cs typeface="Nunito"/>
                <a:sym typeface="Nunito"/>
              </a:rPr>
              <a:t>El objetivo es indagar cómo los miembros de la red perciben el funcionamiento de la dimensión seleccionada en red e implementar estrategias focalizadas en mejorar el trabajo de esta.</a:t>
            </a:r>
            <a:endParaRPr sz="1500"/>
          </a:p>
        </p:txBody>
      </p:sp>
      <p:sp>
        <p:nvSpPr>
          <p:cNvPr id="444" name="Google Shape;444;p21"/>
          <p:cNvSpPr/>
          <p:nvPr/>
        </p:nvSpPr>
        <p:spPr>
          <a:xfrm>
            <a:off x="2737850" y="3525250"/>
            <a:ext cx="6042900" cy="1325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1"/>
          <p:cNvSpPr/>
          <p:nvPr/>
        </p:nvSpPr>
        <p:spPr>
          <a:xfrm>
            <a:off x="2704700" y="2501750"/>
            <a:ext cx="6042900" cy="443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ag 17">
  <p:cSld name="TITLE_1_1_1_2_1_1_1_1_1">
    <p:spTree>
      <p:nvGrpSpPr>
        <p:cNvPr id="1" name="Shape 446"/>
        <p:cNvGrpSpPr/>
        <p:nvPr/>
      </p:nvGrpSpPr>
      <p:grpSpPr>
        <a:xfrm>
          <a:off x="0" y="0"/>
          <a:ext cx="0" cy="0"/>
          <a:chOff x="0" y="0"/>
          <a:chExt cx="0" cy="0"/>
        </a:xfrm>
      </p:grpSpPr>
      <p:pic>
        <p:nvPicPr>
          <p:cNvPr id="447" name="Google Shape;447;p22"/>
          <p:cNvPicPr preferRelativeResize="0"/>
          <p:nvPr/>
        </p:nvPicPr>
        <p:blipFill>
          <a:blip r:embed="rId2">
            <a:alphaModFix/>
          </a:blip>
          <a:stretch>
            <a:fillRect/>
          </a:stretch>
        </p:blipFill>
        <p:spPr>
          <a:xfrm>
            <a:off x="0" y="9525"/>
            <a:ext cx="9144000" cy="5124450"/>
          </a:xfrm>
          <a:prstGeom prst="rect">
            <a:avLst/>
          </a:prstGeom>
          <a:noFill/>
          <a:ln>
            <a:noFill/>
          </a:ln>
        </p:spPr>
      </p:pic>
      <p:grpSp>
        <p:nvGrpSpPr>
          <p:cNvPr id="448" name="Google Shape;448;p22"/>
          <p:cNvGrpSpPr/>
          <p:nvPr/>
        </p:nvGrpSpPr>
        <p:grpSpPr>
          <a:xfrm>
            <a:off x="5765550" y="200500"/>
            <a:ext cx="3090890" cy="248400"/>
            <a:chOff x="669675" y="71125"/>
            <a:chExt cx="2876400" cy="248400"/>
          </a:xfrm>
        </p:grpSpPr>
        <p:pic>
          <p:nvPicPr>
            <p:cNvPr id="449" name="Google Shape;449;p22"/>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450" name="Google Shape;450;p22"/>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451" name="Google Shape;451;p22"/>
          <p:cNvSpPr/>
          <p:nvPr/>
        </p:nvSpPr>
        <p:spPr>
          <a:xfrm>
            <a:off x="107950" y="69350"/>
            <a:ext cx="3434400" cy="5232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2"/>
          <p:cNvSpPr txBox="1"/>
          <p:nvPr/>
        </p:nvSpPr>
        <p:spPr>
          <a:xfrm>
            <a:off x="750725" y="145175"/>
            <a:ext cx="3034200" cy="3201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para el </a:t>
            </a:r>
            <a:endParaRPr sz="13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acompañamiento en red</a:t>
            </a:r>
            <a:endParaRPr sz="1200">
              <a:solidFill>
                <a:schemeClr val="lt1"/>
              </a:solidFill>
              <a:latin typeface="Nunito Black"/>
              <a:ea typeface="Nunito Black"/>
              <a:cs typeface="Nunito Black"/>
              <a:sym typeface="Nunito Black"/>
            </a:endParaRPr>
          </a:p>
        </p:txBody>
      </p:sp>
      <p:pic>
        <p:nvPicPr>
          <p:cNvPr id="453" name="Google Shape;453;p22"/>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454" name="Google Shape;454;p22"/>
          <p:cNvSpPr/>
          <p:nvPr/>
        </p:nvSpPr>
        <p:spPr>
          <a:xfrm>
            <a:off x="884050" y="2200176"/>
            <a:ext cx="2019900" cy="729300"/>
          </a:xfrm>
          <a:prstGeom prst="flowChartAlternateProcess">
            <a:avLst/>
          </a:prstGeom>
          <a:solidFill>
            <a:srgbClr val="76A5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2"/>
          <p:cNvSpPr txBox="1"/>
          <p:nvPr/>
        </p:nvSpPr>
        <p:spPr>
          <a:xfrm>
            <a:off x="989350" y="2367725"/>
            <a:ext cx="1809300" cy="3201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INTRAPERSONALES</a:t>
            </a:r>
            <a:endParaRPr sz="1300" b="1">
              <a:solidFill>
                <a:schemeClr val="lt1"/>
              </a:solidFill>
              <a:latin typeface="Nunito"/>
              <a:ea typeface="Nunito"/>
              <a:cs typeface="Nunito"/>
              <a:sym typeface="Nunito"/>
            </a:endParaRPr>
          </a:p>
        </p:txBody>
      </p:sp>
      <p:sp>
        <p:nvSpPr>
          <p:cNvPr id="456" name="Google Shape;456;p22"/>
          <p:cNvSpPr/>
          <p:nvPr/>
        </p:nvSpPr>
        <p:spPr>
          <a:xfrm>
            <a:off x="3629650" y="2200175"/>
            <a:ext cx="2019900" cy="729300"/>
          </a:xfrm>
          <a:prstGeom prst="flowChartAlternateProcess">
            <a:avLst/>
          </a:prstGeom>
          <a:solidFill>
            <a:srgbClr val="4472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2"/>
          <p:cNvSpPr txBox="1"/>
          <p:nvPr/>
        </p:nvSpPr>
        <p:spPr>
          <a:xfrm>
            <a:off x="3728950" y="2352275"/>
            <a:ext cx="1809300" cy="3201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INTERPERSONALES</a:t>
            </a:r>
            <a:endParaRPr sz="1300" b="1">
              <a:solidFill>
                <a:schemeClr val="lt1"/>
              </a:solidFill>
              <a:latin typeface="Nunito"/>
              <a:ea typeface="Nunito"/>
              <a:cs typeface="Nunito"/>
              <a:sym typeface="Nunito"/>
            </a:endParaRPr>
          </a:p>
        </p:txBody>
      </p:sp>
      <p:sp>
        <p:nvSpPr>
          <p:cNvPr id="458" name="Google Shape;458;p22"/>
          <p:cNvSpPr/>
          <p:nvPr/>
        </p:nvSpPr>
        <p:spPr>
          <a:xfrm>
            <a:off x="6372850" y="2200175"/>
            <a:ext cx="2019900" cy="729300"/>
          </a:xfrm>
          <a:prstGeom prst="flowChartAlternateProcess">
            <a:avLst/>
          </a:prstGeom>
          <a:solidFill>
            <a:srgbClr val="8225E2"/>
          </a:solid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2"/>
          <p:cNvSpPr txBox="1"/>
          <p:nvPr/>
        </p:nvSpPr>
        <p:spPr>
          <a:xfrm>
            <a:off x="6587325" y="2321800"/>
            <a:ext cx="1677300" cy="4803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DE MEDIACIÓN GRUPAL</a:t>
            </a:r>
            <a:endParaRPr sz="1300" b="1">
              <a:solidFill>
                <a:schemeClr val="lt1"/>
              </a:solidFill>
              <a:latin typeface="Nunito"/>
              <a:ea typeface="Nunito"/>
              <a:cs typeface="Nunito"/>
              <a:sym typeface="Nunito"/>
            </a:endParaRPr>
          </a:p>
        </p:txBody>
      </p:sp>
      <p:sp>
        <p:nvSpPr>
          <p:cNvPr id="460" name="Google Shape;460;p22"/>
          <p:cNvSpPr/>
          <p:nvPr/>
        </p:nvSpPr>
        <p:spPr>
          <a:xfrm>
            <a:off x="1986700" y="682144"/>
            <a:ext cx="5400600" cy="3447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61" name="Google Shape;461;p22"/>
          <p:cNvPicPr preferRelativeResize="0"/>
          <p:nvPr/>
        </p:nvPicPr>
        <p:blipFill>
          <a:blip r:embed="rId4">
            <a:alphaModFix/>
          </a:blip>
          <a:stretch>
            <a:fillRect/>
          </a:stretch>
        </p:blipFill>
        <p:spPr>
          <a:xfrm>
            <a:off x="7058185" y="713263"/>
            <a:ext cx="291150" cy="291175"/>
          </a:xfrm>
          <a:prstGeom prst="rect">
            <a:avLst/>
          </a:prstGeom>
          <a:noFill/>
          <a:ln>
            <a:noFill/>
          </a:ln>
        </p:spPr>
      </p:pic>
      <p:grpSp>
        <p:nvGrpSpPr>
          <p:cNvPr id="462" name="Google Shape;462;p22"/>
          <p:cNvGrpSpPr/>
          <p:nvPr/>
        </p:nvGrpSpPr>
        <p:grpSpPr>
          <a:xfrm>
            <a:off x="938926" y="3043010"/>
            <a:ext cx="1910148" cy="1343191"/>
            <a:chOff x="3449750" y="2197650"/>
            <a:chExt cx="1536600" cy="1435800"/>
          </a:xfrm>
        </p:grpSpPr>
        <p:sp>
          <p:nvSpPr>
            <p:cNvPr id="463" name="Google Shape;463;p22"/>
            <p:cNvSpPr/>
            <p:nvPr/>
          </p:nvSpPr>
          <p:spPr>
            <a:xfrm>
              <a:off x="3449750" y="2197650"/>
              <a:ext cx="1536600" cy="14358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2"/>
            <p:cNvSpPr txBox="1"/>
            <p:nvPr/>
          </p:nvSpPr>
          <p:spPr>
            <a:xfrm>
              <a:off x="3592400" y="2267850"/>
              <a:ext cx="1241400" cy="11847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000" b="1">
                  <a:solidFill>
                    <a:schemeClr val="dk2"/>
                  </a:solidFill>
                  <a:latin typeface="Nunito"/>
                  <a:ea typeface="Nunito"/>
                  <a:cs typeface="Nunito"/>
                  <a:sym typeface="Nunito"/>
                </a:rPr>
                <a:t>Comprenden el desarrollo y despliegue de autoanálisis y la capacidad de autoconocerse, autocomprenderse y actuar en consecuencia. Implica diálogos internos y conciencia de sí mismo.</a:t>
              </a:r>
              <a:endParaRPr sz="1000" b="1">
                <a:solidFill>
                  <a:schemeClr val="dk2"/>
                </a:solidFill>
                <a:latin typeface="Nunito"/>
                <a:ea typeface="Nunito"/>
                <a:cs typeface="Nunito"/>
                <a:sym typeface="Nunito"/>
              </a:endParaRPr>
            </a:p>
          </p:txBody>
        </p:sp>
        <p:sp>
          <p:nvSpPr>
            <p:cNvPr id="465" name="Google Shape;465;p22"/>
            <p:cNvSpPr/>
            <p:nvPr/>
          </p:nvSpPr>
          <p:spPr>
            <a:xfrm>
              <a:off x="3449750" y="3555450"/>
              <a:ext cx="1536600" cy="78000"/>
            </a:xfrm>
            <a:prstGeom prst="rect">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6" name="Google Shape;466;p22"/>
          <p:cNvGrpSpPr/>
          <p:nvPr/>
        </p:nvGrpSpPr>
        <p:grpSpPr>
          <a:xfrm>
            <a:off x="3629688" y="3072829"/>
            <a:ext cx="1995895" cy="1343203"/>
            <a:chOff x="3449750" y="2045237"/>
            <a:chExt cx="1536604" cy="1435813"/>
          </a:xfrm>
        </p:grpSpPr>
        <p:sp>
          <p:nvSpPr>
            <p:cNvPr id="467" name="Google Shape;467;p22"/>
            <p:cNvSpPr/>
            <p:nvPr/>
          </p:nvSpPr>
          <p:spPr>
            <a:xfrm>
              <a:off x="3449754" y="2045237"/>
              <a:ext cx="1536600" cy="13431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2"/>
            <p:cNvSpPr txBox="1"/>
            <p:nvPr/>
          </p:nvSpPr>
          <p:spPr>
            <a:xfrm>
              <a:off x="3522053" y="2115440"/>
              <a:ext cx="1421400" cy="9213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000" b="1">
                  <a:solidFill>
                    <a:schemeClr val="dk2"/>
                  </a:solidFill>
                  <a:latin typeface="Nunito"/>
                  <a:ea typeface="Nunito"/>
                  <a:cs typeface="Nunito"/>
                  <a:sym typeface="Nunito"/>
                </a:rPr>
                <a:t>Se desenvuelven en la interacción con otras personas, por lo cual están atravesadas por aspectos actitudinales y comunicacionales permitiendo una interacción efectiva con el otro.</a:t>
              </a:r>
              <a:endParaRPr sz="1000" b="1">
                <a:solidFill>
                  <a:schemeClr val="dk2"/>
                </a:solidFill>
                <a:latin typeface="Nunito"/>
                <a:ea typeface="Nunito"/>
                <a:cs typeface="Nunito"/>
                <a:sym typeface="Nunito"/>
              </a:endParaRPr>
            </a:p>
          </p:txBody>
        </p:sp>
        <p:sp>
          <p:nvSpPr>
            <p:cNvPr id="469" name="Google Shape;469;p22"/>
            <p:cNvSpPr/>
            <p:nvPr/>
          </p:nvSpPr>
          <p:spPr>
            <a:xfrm>
              <a:off x="3449750" y="3403050"/>
              <a:ext cx="1536600" cy="78000"/>
            </a:xfrm>
            <a:prstGeom prst="rect">
              <a:avLst/>
            </a:prstGeom>
            <a:solidFill>
              <a:srgbClr val="4472C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0" name="Google Shape;470;p22"/>
          <p:cNvGrpSpPr/>
          <p:nvPr/>
        </p:nvGrpSpPr>
        <p:grpSpPr>
          <a:xfrm>
            <a:off x="6396834" y="3089212"/>
            <a:ext cx="1995890" cy="1296958"/>
            <a:chOff x="3449750" y="2045250"/>
            <a:chExt cx="1536600" cy="1435800"/>
          </a:xfrm>
        </p:grpSpPr>
        <p:sp>
          <p:nvSpPr>
            <p:cNvPr id="471" name="Google Shape;471;p22"/>
            <p:cNvSpPr/>
            <p:nvPr/>
          </p:nvSpPr>
          <p:spPr>
            <a:xfrm>
              <a:off x="3449750" y="2045250"/>
              <a:ext cx="1536600" cy="14358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2"/>
            <p:cNvSpPr txBox="1"/>
            <p:nvPr/>
          </p:nvSpPr>
          <p:spPr>
            <a:xfrm>
              <a:off x="3592407" y="2115450"/>
              <a:ext cx="1291200" cy="9543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000" b="1">
                  <a:solidFill>
                    <a:schemeClr val="dk2"/>
                  </a:solidFill>
                  <a:latin typeface="Nunito"/>
                  <a:ea typeface="Nunito"/>
                  <a:cs typeface="Nunito"/>
                  <a:sym typeface="Nunito"/>
                </a:rPr>
                <a:t>Son aquellas habilidades que se emplean en la coordinación de un grupo más allá de la relación “uno a uno”. Permiten el trabajo en equipo y perseguir objetivos colectivos.</a:t>
              </a:r>
              <a:endParaRPr sz="1000" b="1">
                <a:solidFill>
                  <a:schemeClr val="dk2"/>
                </a:solidFill>
                <a:latin typeface="Nunito"/>
                <a:ea typeface="Nunito"/>
                <a:cs typeface="Nunito"/>
                <a:sym typeface="Nunito"/>
              </a:endParaRPr>
            </a:p>
          </p:txBody>
        </p:sp>
        <p:sp>
          <p:nvSpPr>
            <p:cNvPr id="473" name="Google Shape;473;p22"/>
            <p:cNvSpPr/>
            <p:nvPr/>
          </p:nvSpPr>
          <p:spPr>
            <a:xfrm>
              <a:off x="3449750" y="3403050"/>
              <a:ext cx="1536600" cy="78000"/>
            </a:xfrm>
            <a:prstGeom prst="rect">
              <a:avLst/>
            </a:prstGeom>
            <a:solidFill>
              <a:srgbClr val="822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22"/>
          <p:cNvSpPr txBox="1"/>
          <p:nvPr/>
        </p:nvSpPr>
        <p:spPr>
          <a:xfrm>
            <a:off x="2255225" y="775750"/>
            <a:ext cx="4768800" cy="2079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s" sz="1500">
                <a:solidFill>
                  <a:schemeClr val="dk2"/>
                </a:solidFill>
                <a:latin typeface="Nunito ExtraBold"/>
                <a:ea typeface="Nunito ExtraBold"/>
                <a:cs typeface="Nunito ExtraBold"/>
                <a:sym typeface="Nunito ExtraBold"/>
              </a:rPr>
              <a:t>Habilidades del coordinador de red</a:t>
            </a:r>
            <a:endParaRPr sz="1500">
              <a:solidFill>
                <a:schemeClr val="dk2"/>
              </a:solidFill>
              <a:latin typeface="Nunito ExtraBold"/>
              <a:ea typeface="Nunito ExtraBold"/>
              <a:cs typeface="Nunito ExtraBold"/>
              <a:sym typeface="Nunito ExtraBold"/>
            </a:endParaRPr>
          </a:p>
        </p:txBody>
      </p:sp>
      <p:sp>
        <p:nvSpPr>
          <p:cNvPr id="475" name="Google Shape;475;p22"/>
          <p:cNvSpPr txBox="1"/>
          <p:nvPr/>
        </p:nvSpPr>
        <p:spPr>
          <a:xfrm>
            <a:off x="679650" y="4559375"/>
            <a:ext cx="7407000" cy="323100"/>
          </a:xfrm>
          <a:prstGeom prst="rect">
            <a:avLst/>
          </a:prstGeom>
          <a:noFill/>
          <a:ln w="9525" cap="flat" cmpd="sng">
            <a:solidFill>
              <a:srgbClr val="B4A7D6"/>
            </a:solidFill>
            <a:prstDash val="solid"/>
            <a:round/>
            <a:headEnd type="none" w="sm" len="sm"/>
            <a:tailEnd type="none" w="sm" len="sm"/>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000" b="1">
                <a:solidFill>
                  <a:srgbClr val="595959"/>
                </a:solidFill>
                <a:latin typeface="Nunito"/>
                <a:ea typeface="Nunito"/>
                <a:cs typeface="Nunito"/>
                <a:sym typeface="Nunito"/>
              </a:rPr>
              <a:t>Las habilidades en detalle se pueden encontrar en el anexo “Habilidades del amigo crítico y del coordinador de red”</a:t>
            </a:r>
            <a:endParaRPr sz="1000" b="1">
              <a:solidFill>
                <a:srgbClr val="595959"/>
              </a:solidFill>
              <a:latin typeface="Nunito"/>
              <a:ea typeface="Nunito"/>
              <a:cs typeface="Nunito"/>
              <a:sym typeface="Nunito"/>
            </a:endParaRPr>
          </a:p>
        </p:txBody>
      </p:sp>
      <p:sp>
        <p:nvSpPr>
          <p:cNvPr id="476" name="Google Shape;476;p22"/>
          <p:cNvSpPr txBox="1"/>
          <p:nvPr/>
        </p:nvSpPr>
        <p:spPr>
          <a:xfrm>
            <a:off x="4100875" y="1265225"/>
            <a:ext cx="3800100" cy="492600"/>
          </a:xfrm>
          <a:prstGeom prst="rect">
            <a:avLst/>
          </a:prstGeom>
          <a:solidFill>
            <a:srgbClr val="FB8569"/>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ctr" rtl="0">
              <a:spcBef>
                <a:spcPts val="0"/>
              </a:spcBef>
              <a:spcAft>
                <a:spcPts val="0"/>
              </a:spcAft>
              <a:buNone/>
            </a:pPr>
            <a:r>
              <a:rPr lang="es" sz="1000">
                <a:solidFill>
                  <a:schemeClr val="lt1"/>
                </a:solidFill>
                <a:latin typeface="Nunito"/>
                <a:ea typeface="Nunito"/>
                <a:cs typeface="Nunito"/>
                <a:sym typeface="Nunito"/>
              </a:rPr>
              <a:t>Entre las habilidades interpersonales y aquellas de mediación grupal podemos encontrar el rol de “Amigo Crítico”.</a:t>
            </a:r>
            <a:endParaRPr sz="1000">
              <a:solidFill>
                <a:schemeClr val="lt1"/>
              </a:solidFill>
              <a:latin typeface="Nunito"/>
              <a:ea typeface="Nunito"/>
              <a:cs typeface="Nunito"/>
              <a:sym typeface="Nunito"/>
            </a:endParaRPr>
          </a:p>
        </p:txBody>
      </p:sp>
      <p:sp>
        <p:nvSpPr>
          <p:cNvPr id="477" name="Google Shape;477;p22"/>
          <p:cNvSpPr/>
          <p:nvPr/>
        </p:nvSpPr>
        <p:spPr>
          <a:xfrm rot="10800000" flipH="1">
            <a:off x="5889250" y="1842350"/>
            <a:ext cx="1558500" cy="291300"/>
          </a:xfrm>
          <a:prstGeom prst="bentUpArrow">
            <a:avLst>
              <a:gd name="adj1" fmla="val 25000"/>
              <a:gd name="adj2" fmla="val 25000"/>
              <a:gd name="adj3" fmla="val 25000"/>
            </a:avLst>
          </a:prstGeom>
          <a:solidFill>
            <a:srgbClr val="FB8569"/>
          </a:solidFill>
          <a:ln w="9525" cap="flat" cmpd="sng">
            <a:solidFill>
              <a:srgbClr val="F276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2"/>
          <p:cNvSpPr/>
          <p:nvPr/>
        </p:nvSpPr>
        <p:spPr>
          <a:xfrm rot="-5400000">
            <a:off x="5814363" y="1783663"/>
            <a:ext cx="166575" cy="82600"/>
          </a:xfrm>
          <a:prstGeom prst="flowChartProcess">
            <a:avLst/>
          </a:prstGeom>
          <a:solidFill>
            <a:srgbClr val="FB8569"/>
          </a:solidFill>
          <a:ln w="9525" cap="flat" cmpd="sng">
            <a:solidFill>
              <a:srgbClr val="F276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2"/>
          <p:cNvSpPr/>
          <p:nvPr/>
        </p:nvSpPr>
        <p:spPr>
          <a:xfrm rot="10800000">
            <a:off x="4448950" y="1842350"/>
            <a:ext cx="1539000" cy="291300"/>
          </a:xfrm>
          <a:prstGeom prst="bentUpArrow">
            <a:avLst>
              <a:gd name="adj1" fmla="val 25000"/>
              <a:gd name="adj2" fmla="val 25000"/>
              <a:gd name="adj3" fmla="val 25000"/>
            </a:avLst>
          </a:prstGeom>
          <a:solidFill>
            <a:srgbClr val="FB8569"/>
          </a:solidFill>
          <a:ln w="9525" cap="flat" cmpd="sng">
            <a:solidFill>
              <a:srgbClr val="FB856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2"/>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endParaRPr sz="2700">
              <a:solidFill>
                <a:schemeClr val="lt1"/>
              </a:solidFill>
              <a:latin typeface="Montserrat SemiBold"/>
              <a:ea typeface="Montserrat SemiBold"/>
              <a:cs typeface="Montserrat SemiBold"/>
              <a:sym typeface="Montserrat SemiBo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pag 17 2">
  <p:cSld name="TITLE_1_1_1_2_1_1_1_1_1_5">
    <p:spTree>
      <p:nvGrpSpPr>
        <p:cNvPr id="1" name="Shape 481"/>
        <p:cNvGrpSpPr/>
        <p:nvPr/>
      </p:nvGrpSpPr>
      <p:grpSpPr>
        <a:xfrm>
          <a:off x="0" y="0"/>
          <a:ext cx="0" cy="0"/>
          <a:chOff x="0" y="0"/>
          <a:chExt cx="0" cy="0"/>
        </a:xfrm>
      </p:grpSpPr>
      <p:pic>
        <p:nvPicPr>
          <p:cNvPr id="482" name="Google Shape;482;p23"/>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483" name="Google Shape;483;p23"/>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484" name="Google Shape;484;p23"/>
          <p:cNvSpPr/>
          <p:nvPr/>
        </p:nvSpPr>
        <p:spPr>
          <a:xfrm>
            <a:off x="406558" y="1843025"/>
            <a:ext cx="2993700" cy="2859900"/>
          </a:xfrm>
          <a:prstGeom prst="flowChartAlternateProcess">
            <a:avLst/>
          </a:prstGeom>
          <a:solidFill>
            <a:srgbClr val="E06666"/>
          </a:solidFill>
          <a:ln w="9525" cap="flat" cmpd="sng">
            <a:solidFill>
              <a:srgbClr val="EE7A7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485" name="Google Shape;485;p23"/>
          <p:cNvSpPr/>
          <p:nvPr/>
        </p:nvSpPr>
        <p:spPr>
          <a:xfrm>
            <a:off x="406475" y="1843025"/>
            <a:ext cx="2993700" cy="2859900"/>
          </a:xfrm>
          <a:prstGeom prst="flowChartOr">
            <a:avLst/>
          </a:prstGeom>
          <a:solidFill>
            <a:srgbClr val="FFFFFF"/>
          </a:solidFill>
          <a:ln w="9525" cap="flat" cmpd="sng">
            <a:solidFill>
              <a:srgbClr val="F2765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486" name="Google Shape;486;p23"/>
          <p:cNvSpPr txBox="1"/>
          <p:nvPr/>
        </p:nvSpPr>
        <p:spPr>
          <a:xfrm>
            <a:off x="803806" y="2208880"/>
            <a:ext cx="11367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Crees </a:t>
            </a:r>
            <a:r>
              <a:rPr lang="es" sz="1200" b="1">
                <a:latin typeface="Nunito"/>
                <a:ea typeface="Nunito"/>
                <a:cs typeface="Nunito"/>
                <a:sym typeface="Nunito"/>
              </a:rPr>
              <a:t>más importante </a:t>
            </a:r>
            <a:r>
              <a:rPr lang="es" sz="1200">
                <a:latin typeface="Nunito"/>
                <a:ea typeface="Nunito"/>
                <a:cs typeface="Nunito"/>
                <a:sym typeface="Nunito"/>
              </a:rPr>
              <a:t>en tu rol de coordinador.</a:t>
            </a:r>
            <a:endParaRPr sz="1200">
              <a:latin typeface="Nunito"/>
              <a:ea typeface="Nunito"/>
              <a:cs typeface="Nunito"/>
              <a:sym typeface="Nunito"/>
            </a:endParaRPr>
          </a:p>
        </p:txBody>
      </p:sp>
      <p:sp>
        <p:nvSpPr>
          <p:cNvPr id="487" name="Google Shape;487;p23"/>
          <p:cNvSpPr txBox="1"/>
          <p:nvPr/>
        </p:nvSpPr>
        <p:spPr>
          <a:xfrm>
            <a:off x="1964292" y="2298574"/>
            <a:ext cx="11367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Crees </a:t>
            </a:r>
            <a:r>
              <a:rPr lang="es" sz="1200" b="1">
                <a:latin typeface="Nunito"/>
                <a:ea typeface="Nunito"/>
                <a:cs typeface="Nunito"/>
                <a:sym typeface="Nunito"/>
              </a:rPr>
              <a:t>más necesario</a:t>
            </a:r>
            <a:r>
              <a:rPr lang="es" sz="1200">
                <a:latin typeface="Nunito"/>
                <a:ea typeface="Nunito"/>
                <a:cs typeface="Nunito"/>
                <a:sym typeface="Nunito"/>
              </a:rPr>
              <a:t> en </a:t>
            </a:r>
            <a:r>
              <a:rPr lang="es" sz="1200" b="1">
                <a:latin typeface="Nunito"/>
                <a:ea typeface="Nunito"/>
                <a:cs typeface="Nunito"/>
                <a:sym typeface="Nunito"/>
              </a:rPr>
              <a:t>este</a:t>
            </a:r>
            <a:r>
              <a:rPr lang="es" sz="1200">
                <a:latin typeface="Nunito"/>
                <a:ea typeface="Nunito"/>
                <a:cs typeface="Nunito"/>
                <a:sym typeface="Nunito"/>
              </a:rPr>
              <a:t> momento</a:t>
            </a:r>
            <a:endParaRPr sz="1200">
              <a:latin typeface="Nunito"/>
              <a:ea typeface="Nunito"/>
              <a:cs typeface="Nunito"/>
              <a:sym typeface="Nunito"/>
            </a:endParaRPr>
          </a:p>
        </p:txBody>
      </p:sp>
      <p:sp>
        <p:nvSpPr>
          <p:cNvPr id="488" name="Google Shape;488;p23"/>
          <p:cNvSpPr txBox="1"/>
          <p:nvPr/>
        </p:nvSpPr>
        <p:spPr>
          <a:xfrm>
            <a:off x="750744" y="3311077"/>
            <a:ext cx="1136700" cy="1015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Observas </a:t>
            </a:r>
            <a:r>
              <a:rPr lang="es" sz="1200" b="1">
                <a:latin typeface="Nunito"/>
                <a:ea typeface="Nunito"/>
                <a:cs typeface="Nunito"/>
                <a:sym typeface="Nunito"/>
              </a:rPr>
              <a:t>más presente </a:t>
            </a:r>
            <a:r>
              <a:rPr lang="es" sz="1200">
                <a:latin typeface="Nunito"/>
                <a:ea typeface="Nunito"/>
                <a:cs typeface="Nunito"/>
                <a:sym typeface="Nunito"/>
              </a:rPr>
              <a:t>en tu práctica como coordinador.</a:t>
            </a:r>
            <a:endParaRPr sz="1200">
              <a:latin typeface="Nunito"/>
              <a:ea typeface="Nunito"/>
              <a:cs typeface="Nunito"/>
              <a:sym typeface="Nunito"/>
            </a:endParaRPr>
          </a:p>
        </p:txBody>
      </p:sp>
      <p:sp>
        <p:nvSpPr>
          <p:cNvPr id="489" name="Google Shape;489;p23"/>
          <p:cNvSpPr txBox="1"/>
          <p:nvPr/>
        </p:nvSpPr>
        <p:spPr>
          <a:xfrm>
            <a:off x="1973817" y="3405814"/>
            <a:ext cx="1136700" cy="6834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Crees </a:t>
            </a:r>
            <a:r>
              <a:rPr lang="es" sz="1200" b="1">
                <a:latin typeface="Nunito"/>
                <a:ea typeface="Nunito"/>
                <a:cs typeface="Nunito"/>
                <a:sym typeface="Nunito"/>
              </a:rPr>
              <a:t>más desafiante</a:t>
            </a:r>
            <a:r>
              <a:rPr lang="es" sz="1200">
                <a:latin typeface="Nunito"/>
                <a:ea typeface="Nunito"/>
                <a:cs typeface="Nunito"/>
                <a:sym typeface="Nunito"/>
              </a:rPr>
              <a:t> para ti</a:t>
            </a:r>
            <a:endParaRPr sz="1200">
              <a:latin typeface="Nunito"/>
              <a:ea typeface="Nunito"/>
              <a:cs typeface="Nunito"/>
              <a:sym typeface="Nunito"/>
            </a:endParaRPr>
          </a:p>
        </p:txBody>
      </p:sp>
      <p:grpSp>
        <p:nvGrpSpPr>
          <p:cNvPr id="490" name="Google Shape;490;p23"/>
          <p:cNvGrpSpPr/>
          <p:nvPr/>
        </p:nvGrpSpPr>
        <p:grpSpPr>
          <a:xfrm>
            <a:off x="5765549" y="200500"/>
            <a:ext cx="3016625" cy="248400"/>
            <a:chOff x="669675" y="71125"/>
            <a:chExt cx="2876400" cy="248400"/>
          </a:xfrm>
        </p:grpSpPr>
        <p:pic>
          <p:nvPicPr>
            <p:cNvPr id="491" name="Google Shape;491;p23"/>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492" name="Google Shape;492;p23"/>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493" name="Google Shape;493;p23"/>
          <p:cNvSpPr/>
          <p:nvPr/>
        </p:nvSpPr>
        <p:spPr>
          <a:xfrm>
            <a:off x="3562350" y="1843025"/>
            <a:ext cx="5210100" cy="280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3"/>
          <p:cNvSpPr/>
          <p:nvPr/>
        </p:nvSpPr>
        <p:spPr>
          <a:xfrm>
            <a:off x="457325" y="646000"/>
            <a:ext cx="7524600" cy="9318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5" name="Google Shape;495;p23"/>
          <p:cNvPicPr preferRelativeResize="0"/>
          <p:nvPr/>
        </p:nvPicPr>
        <p:blipFill>
          <a:blip r:embed="rId4">
            <a:alphaModFix/>
          </a:blip>
          <a:stretch>
            <a:fillRect/>
          </a:stretch>
        </p:blipFill>
        <p:spPr>
          <a:xfrm>
            <a:off x="7636060" y="713750"/>
            <a:ext cx="291150" cy="291175"/>
          </a:xfrm>
          <a:prstGeom prst="rect">
            <a:avLst/>
          </a:prstGeom>
          <a:noFill/>
          <a:ln>
            <a:noFill/>
          </a:ln>
        </p:spPr>
      </p:pic>
      <p:sp>
        <p:nvSpPr>
          <p:cNvPr id="496" name="Google Shape;496;p23"/>
          <p:cNvSpPr txBox="1"/>
          <p:nvPr/>
        </p:nvSpPr>
        <p:spPr>
          <a:xfrm>
            <a:off x="587450" y="784725"/>
            <a:ext cx="6899100" cy="7251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300">
                <a:latin typeface="Nunito"/>
                <a:ea typeface="Nunito"/>
                <a:cs typeface="Nunito"/>
                <a:sym typeface="Nunito"/>
              </a:rPr>
              <a:t>En base a tu experiencia personal en las actividades sobre habilidades de acompañamiento y Amigo Crítico, reflexiona e identifica las características, habilidades o conocimientos que:</a:t>
            </a:r>
            <a:endParaRPr sz="1300">
              <a:latin typeface="Nunito"/>
              <a:ea typeface="Nunito"/>
              <a:cs typeface="Nunito"/>
              <a:sym typeface="Nunito"/>
            </a:endParaRPr>
          </a:p>
        </p:txBody>
      </p:sp>
      <p:sp>
        <p:nvSpPr>
          <p:cNvPr id="497" name="Google Shape;497;p23"/>
          <p:cNvSpPr/>
          <p:nvPr/>
        </p:nvSpPr>
        <p:spPr>
          <a:xfrm>
            <a:off x="4187675" y="1647825"/>
            <a:ext cx="4594500" cy="2913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98" name="Google Shape;498;p23"/>
          <p:cNvPicPr preferRelativeResize="0"/>
          <p:nvPr/>
        </p:nvPicPr>
        <p:blipFill>
          <a:blip r:embed="rId5">
            <a:alphaModFix/>
          </a:blip>
          <a:stretch>
            <a:fillRect/>
          </a:stretch>
        </p:blipFill>
        <p:spPr>
          <a:xfrm flipH="1">
            <a:off x="8539175" y="1843025"/>
            <a:ext cx="457200" cy="457200"/>
          </a:xfrm>
          <a:prstGeom prst="rect">
            <a:avLst/>
          </a:prstGeom>
          <a:noFill/>
          <a:ln>
            <a:noFill/>
          </a:ln>
        </p:spPr>
      </p:pic>
      <p:pic>
        <p:nvPicPr>
          <p:cNvPr id="499" name="Google Shape;499;p23"/>
          <p:cNvPicPr preferRelativeResize="0"/>
          <p:nvPr/>
        </p:nvPicPr>
        <p:blipFill>
          <a:blip r:embed="rId4">
            <a:alphaModFix/>
          </a:blip>
          <a:stretch>
            <a:fillRect/>
          </a:stretch>
        </p:blipFill>
        <p:spPr>
          <a:xfrm>
            <a:off x="8264660" y="1647888"/>
            <a:ext cx="291150" cy="291175"/>
          </a:xfrm>
          <a:prstGeom prst="rect">
            <a:avLst/>
          </a:prstGeom>
          <a:noFill/>
          <a:ln>
            <a:noFill/>
          </a:ln>
        </p:spPr>
      </p:pic>
      <p:sp>
        <p:nvSpPr>
          <p:cNvPr id="500" name="Google Shape;500;p23"/>
          <p:cNvSpPr txBox="1"/>
          <p:nvPr/>
        </p:nvSpPr>
        <p:spPr>
          <a:xfrm>
            <a:off x="4187675" y="1593375"/>
            <a:ext cx="226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Nunito"/>
                <a:ea typeface="Nunito"/>
                <a:cs typeface="Nunito"/>
                <a:sym typeface="Nunito"/>
              </a:rPr>
              <a:t>Nombre:</a:t>
            </a:r>
            <a:r>
              <a:rPr lang="es"/>
              <a:t> </a:t>
            </a:r>
            <a:endParaRPr/>
          </a:p>
        </p:txBody>
      </p:sp>
      <p:grpSp>
        <p:nvGrpSpPr>
          <p:cNvPr id="501" name="Google Shape;501;p23"/>
          <p:cNvGrpSpPr/>
          <p:nvPr/>
        </p:nvGrpSpPr>
        <p:grpSpPr>
          <a:xfrm>
            <a:off x="287550" y="152250"/>
            <a:ext cx="3434400" cy="523200"/>
            <a:chOff x="287550" y="152250"/>
            <a:chExt cx="3434400" cy="523200"/>
          </a:xfrm>
        </p:grpSpPr>
        <p:sp>
          <p:nvSpPr>
            <p:cNvPr id="502" name="Google Shape;502;p23"/>
            <p:cNvSpPr/>
            <p:nvPr/>
          </p:nvSpPr>
          <p:spPr>
            <a:xfrm>
              <a:off x="287550" y="152250"/>
              <a:ext cx="3434400" cy="5232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3" name="Google Shape;503;p23"/>
            <p:cNvGrpSpPr/>
            <p:nvPr/>
          </p:nvGrpSpPr>
          <p:grpSpPr>
            <a:xfrm>
              <a:off x="287560" y="152250"/>
              <a:ext cx="3434390" cy="501750"/>
              <a:chOff x="287560" y="152250"/>
              <a:chExt cx="3434390" cy="501750"/>
            </a:xfrm>
          </p:grpSpPr>
          <p:sp>
            <p:nvSpPr>
              <p:cNvPr id="504" name="Google Shape;504;p23"/>
              <p:cNvSpPr txBox="1"/>
              <p:nvPr/>
            </p:nvSpPr>
            <p:spPr>
              <a:xfrm>
                <a:off x="728250" y="173700"/>
                <a:ext cx="2993700" cy="480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para el </a:t>
                </a:r>
                <a:endParaRPr sz="13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acompañamiento en red: Ejercicio Individual</a:t>
                </a:r>
                <a:endParaRPr sz="1300">
                  <a:solidFill>
                    <a:schemeClr val="lt1"/>
                  </a:solidFill>
                  <a:latin typeface="Nunito Black"/>
                  <a:ea typeface="Nunito Black"/>
                  <a:cs typeface="Nunito Black"/>
                  <a:sym typeface="Nunito Black"/>
                </a:endParaRPr>
              </a:p>
            </p:txBody>
          </p:sp>
          <p:pic>
            <p:nvPicPr>
              <p:cNvPr id="505" name="Google Shape;505;p23"/>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sp>
        <p:nvSpPr>
          <p:cNvPr id="506" name="Google Shape;506;p23"/>
          <p:cNvSpPr txBox="1"/>
          <p:nvPr/>
        </p:nvSpPr>
        <p:spPr>
          <a:xfrm>
            <a:off x="5010400" y="4595025"/>
            <a:ext cx="35454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s" sz="1000" i="1">
                <a:solidFill>
                  <a:schemeClr val="dk1"/>
                </a:solidFill>
                <a:latin typeface="Nunito"/>
                <a:ea typeface="Nunito"/>
                <a:cs typeface="Nunito"/>
                <a:sym typeface="Nunito"/>
              </a:rPr>
              <a:t>Duplicar esta lámina considerando el número de participantes del equipo.</a:t>
            </a:r>
            <a:endParaRPr sz="1000" i="1">
              <a:latin typeface="Nunito"/>
              <a:ea typeface="Nunito"/>
              <a:cs typeface="Nunito"/>
              <a:sym typeface="Nunito"/>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pag 17 1">
  <p:cSld name="TITLE_1_1_1_2_1_1_1_1_1_4">
    <p:spTree>
      <p:nvGrpSpPr>
        <p:cNvPr id="1" name="Shape 507"/>
        <p:cNvGrpSpPr/>
        <p:nvPr/>
      </p:nvGrpSpPr>
      <p:grpSpPr>
        <a:xfrm>
          <a:off x="0" y="0"/>
          <a:ext cx="0" cy="0"/>
          <a:chOff x="0" y="0"/>
          <a:chExt cx="0" cy="0"/>
        </a:xfrm>
      </p:grpSpPr>
      <p:pic>
        <p:nvPicPr>
          <p:cNvPr id="508" name="Google Shape;508;p24"/>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509" name="Google Shape;509;p24"/>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510" name="Google Shape;510;p24"/>
          <p:cNvSpPr/>
          <p:nvPr/>
        </p:nvSpPr>
        <p:spPr>
          <a:xfrm>
            <a:off x="406558" y="1843025"/>
            <a:ext cx="2993700" cy="2859900"/>
          </a:xfrm>
          <a:prstGeom prst="flowChartAlternateProcess">
            <a:avLst/>
          </a:prstGeom>
          <a:solidFill>
            <a:srgbClr val="E06666"/>
          </a:solidFill>
          <a:ln w="9525" cap="flat" cmpd="sng">
            <a:solidFill>
              <a:srgbClr val="EE7A7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11" name="Google Shape;511;p24"/>
          <p:cNvSpPr/>
          <p:nvPr/>
        </p:nvSpPr>
        <p:spPr>
          <a:xfrm>
            <a:off x="406475" y="1843025"/>
            <a:ext cx="2993700" cy="2859900"/>
          </a:xfrm>
          <a:prstGeom prst="flowChartOr">
            <a:avLst/>
          </a:prstGeom>
          <a:solidFill>
            <a:srgbClr val="FFFFFF"/>
          </a:solidFill>
          <a:ln w="9525" cap="flat" cmpd="sng">
            <a:solidFill>
              <a:srgbClr val="F2765D"/>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12" name="Google Shape;512;p24"/>
          <p:cNvSpPr txBox="1"/>
          <p:nvPr/>
        </p:nvSpPr>
        <p:spPr>
          <a:xfrm>
            <a:off x="803806" y="2208880"/>
            <a:ext cx="1136700" cy="8496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Crees </a:t>
            </a:r>
            <a:r>
              <a:rPr lang="es" sz="1200" b="1">
                <a:latin typeface="Nunito"/>
                <a:ea typeface="Nunito"/>
                <a:cs typeface="Nunito"/>
                <a:sym typeface="Nunito"/>
              </a:rPr>
              <a:t>más importante </a:t>
            </a:r>
            <a:r>
              <a:rPr lang="es" sz="1200">
                <a:latin typeface="Nunito"/>
                <a:ea typeface="Nunito"/>
                <a:cs typeface="Nunito"/>
                <a:sym typeface="Nunito"/>
              </a:rPr>
              <a:t>en tu rol de coordinador.</a:t>
            </a:r>
            <a:endParaRPr sz="1200">
              <a:latin typeface="Nunito"/>
              <a:ea typeface="Nunito"/>
              <a:cs typeface="Nunito"/>
              <a:sym typeface="Nunito"/>
            </a:endParaRPr>
          </a:p>
        </p:txBody>
      </p:sp>
      <p:sp>
        <p:nvSpPr>
          <p:cNvPr id="513" name="Google Shape;513;p24"/>
          <p:cNvSpPr txBox="1"/>
          <p:nvPr/>
        </p:nvSpPr>
        <p:spPr>
          <a:xfrm>
            <a:off x="1887451" y="2129075"/>
            <a:ext cx="1223100" cy="1015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Crees </a:t>
            </a:r>
            <a:r>
              <a:rPr lang="es" sz="1200" b="1">
                <a:latin typeface="Nunito"/>
                <a:ea typeface="Nunito"/>
                <a:cs typeface="Nunito"/>
                <a:sym typeface="Nunito"/>
              </a:rPr>
              <a:t>más necesario</a:t>
            </a:r>
            <a:r>
              <a:rPr lang="es" sz="1200">
                <a:latin typeface="Nunito"/>
                <a:ea typeface="Nunito"/>
                <a:cs typeface="Nunito"/>
                <a:sym typeface="Nunito"/>
              </a:rPr>
              <a:t> en </a:t>
            </a:r>
            <a:r>
              <a:rPr lang="es" sz="1200" b="1">
                <a:latin typeface="Nunito"/>
                <a:ea typeface="Nunito"/>
                <a:cs typeface="Nunito"/>
                <a:sym typeface="Nunito"/>
              </a:rPr>
              <a:t>este</a:t>
            </a:r>
            <a:r>
              <a:rPr lang="es" sz="1200">
                <a:latin typeface="Nunito"/>
                <a:ea typeface="Nunito"/>
                <a:cs typeface="Nunito"/>
                <a:sym typeface="Nunito"/>
              </a:rPr>
              <a:t> momento para el plan de acción</a:t>
            </a:r>
            <a:endParaRPr sz="1200">
              <a:latin typeface="Nunito"/>
              <a:ea typeface="Nunito"/>
              <a:cs typeface="Nunito"/>
              <a:sym typeface="Nunito"/>
            </a:endParaRPr>
          </a:p>
        </p:txBody>
      </p:sp>
      <p:sp>
        <p:nvSpPr>
          <p:cNvPr id="514" name="Google Shape;514;p24"/>
          <p:cNvSpPr txBox="1"/>
          <p:nvPr/>
        </p:nvSpPr>
        <p:spPr>
          <a:xfrm>
            <a:off x="750744" y="3311077"/>
            <a:ext cx="1136700" cy="1015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Observas </a:t>
            </a:r>
            <a:r>
              <a:rPr lang="es" sz="1200" b="1">
                <a:latin typeface="Nunito"/>
                <a:ea typeface="Nunito"/>
                <a:cs typeface="Nunito"/>
                <a:sym typeface="Nunito"/>
              </a:rPr>
              <a:t>más presente </a:t>
            </a:r>
            <a:r>
              <a:rPr lang="es" sz="1200">
                <a:latin typeface="Nunito"/>
                <a:ea typeface="Nunito"/>
                <a:cs typeface="Nunito"/>
                <a:sym typeface="Nunito"/>
              </a:rPr>
              <a:t>en tu práctica como coordinador.</a:t>
            </a:r>
            <a:endParaRPr sz="1200">
              <a:latin typeface="Nunito"/>
              <a:ea typeface="Nunito"/>
              <a:cs typeface="Nunito"/>
              <a:sym typeface="Nunito"/>
            </a:endParaRPr>
          </a:p>
        </p:txBody>
      </p:sp>
      <p:sp>
        <p:nvSpPr>
          <p:cNvPr id="515" name="Google Shape;515;p24"/>
          <p:cNvSpPr txBox="1"/>
          <p:nvPr/>
        </p:nvSpPr>
        <p:spPr>
          <a:xfrm>
            <a:off x="1887425" y="3329625"/>
            <a:ext cx="1223100" cy="10158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None/>
            </a:pPr>
            <a:r>
              <a:rPr lang="es" sz="1200">
                <a:latin typeface="Nunito"/>
                <a:ea typeface="Nunito"/>
                <a:cs typeface="Nunito"/>
                <a:sym typeface="Nunito"/>
              </a:rPr>
              <a:t>Crees </a:t>
            </a:r>
            <a:r>
              <a:rPr lang="es" sz="1200" b="1">
                <a:latin typeface="Nunito"/>
                <a:ea typeface="Nunito"/>
                <a:cs typeface="Nunito"/>
                <a:sym typeface="Nunito"/>
              </a:rPr>
              <a:t>más desafiante</a:t>
            </a:r>
            <a:r>
              <a:rPr lang="es" sz="1200">
                <a:latin typeface="Nunito"/>
                <a:ea typeface="Nunito"/>
                <a:cs typeface="Nunito"/>
                <a:sym typeface="Nunito"/>
              </a:rPr>
              <a:t> para ti en relación al plan de acción</a:t>
            </a:r>
            <a:endParaRPr sz="1200">
              <a:latin typeface="Nunito"/>
              <a:ea typeface="Nunito"/>
              <a:cs typeface="Nunito"/>
              <a:sym typeface="Nunito"/>
            </a:endParaRPr>
          </a:p>
        </p:txBody>
      </p:sp>
      <p:grpSp>
        <p:nvGrpSpPr>
          <p:cNvPr id="516" name="Google Shape;516;p24"/>
          <p:cNvGrpSpPr/>
          <p:nvPr/>
        </p:nvGrpSpPr>
        <p:grpSpPr>
          <a:xfrm>
            <a:off x="5765550" y="200500"/>
            <a:ext cx="3090890" cy="248400"/>
            <a:chOff x="669675" y="71125"/>
            <a:chExt cx="2876400" cy="248400"/>
          </a:xfrm>
        </p:grpSpPr>
        <p:pic>
          <p:nvPicPr>
            <p:cNvPr id="517" name="Google Shape;517;p24"/>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518" name="Google Shape;518;p24"/>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519" name="Google Shape;519;p24"/>
          <p:cNvSpPr/>
          <p:nvPr/>
        </p:nvSpPr>
        <p:spPr>
          <a:xfrm>
            <a:off x="3562350" y="1843025"/>
            <a:ext cx="5210100" cy="2788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4"/>
          <p:cNvSpPr/>
          <p:nvPr/>
        </p:nvSpPr>
        <p:spPr>
          <a:xfrm>
            <a:off x="457325" y="646000"/>
            <a:ext cx="7524600" cy="9318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1" name="Google Shape;521;p24"/>
          <p:cNvPicPr preferRelativeResize="0"/>
          <p:nvPr/>
        </p:nvPicPr>
        <p:blipFill>
          <a:blip r:embed="rId4">
            <a:alphaModFix/>
          </a:blip>
          <a:stretch>
            <a:fillRect/>
          </a:stretch>
        </p:blipFill>
        <p:spPr>
          <a:xfrm>
            <a:off x="7636060" y="713750"/>
            <a:ext cx="291150" cy="291175"/>
          </a:xfrm>
          <a:prstGeom prst="rect">
            <a:avLst/>
          </a:prstGeom>
          <a:noFill/>
          <a:ln>
            <a:noFill/>
          </a:ln>
        </p:spPr>
      </p:pic>
      <p:sp>
        <p:nvSpPr>
          <p:cNvPr id="522" name="Google Shape;522;p24"/>
          <p:cNvSpPr txBox="1"/>
          <p:nvPr/>
        </p:nvSpPr>
        <p:spPr>
          <a:xfrm>
            <a:off x="587450" y="784725"/>
            <a:ext cx="6899100" cy="5448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300">
                <a:latin typeface="Nunito"/>
                <a:ea typeface="Nunito"/>
                <a:cs typeface="Nunito"/>
                <a:sym typeface="Nunito"/>
              </a:rPr>
              <a:t>En base a tu plan de acción, reflexiona e identifica las habilidades de Coordinador de red y de Amigo Crítico que:</a:t>
            </a:r>
            <a:endParaRPr sz="1300">
              <a:latin typeface="Nunito"/>
              <a:ea typeface="Nunito"/>
              <a:cs typeface="Nunito"/>
              <a:sym typeface="Nunito"/>
            </a:endParaRPr>
          </a:p>
        </p:txBody>
      </p:sp>
      <p:pic>
        <p:nvPicPr>
          <p:cNvPr id="523" name="Google Shape;523;p24"/>
          <p:cNvPicPr preferRelativeResize="0"/>
          <p:nvPr/>
        </p:nvPicPr>
        <p:blipFill>
          <a:blip r:embed="rId4">
            <a:alphaModFix/>
          </a:blip>
          <a:stretch>
            <a:fillRect/>
          </a:stretch>
        </p:blipFill>
        <p:spPr>
          <a:xfrm>
            <a:off x="287560" y="152250"/>
            <a:ext cx="291150" cy="291175"/>
          </a:xfrm>
          <a:prstGeom prst="rect">
            <a:avLst/>
          </a:prstGeom>
          <a:noFill/>
          <a:ln>
            <a:noFill/>
          </a:ln>
        </p:spPr>
      </p:pic>
      <p:grpSp>
        <p:nvGrpSpPr>
          <p:cNvPr id="524" name="Google Shape;524;p24"/>
          <p:cNvGrpSpPr/>
          <p:nvPr/>
        </p:nvGrpSpPr>
        <p:grpSpPr>
          <a:xfrm>
            <a:off x="4187675" y="1593375"/>
            <a:ext cx="4594500" cy="400200"/>
            <a:chOff x="4187675" y="1593375"/>
            <a:chExt cx="4594500" cy="400200"/>
          </a:xfrm>
        </p:grpSpPr>
        <p:sp>
          <p:nvSpPr>
            <p:cNvPr id="525" name="Google Shape;525;p24"/>
            <p:cNvSpPr/>
            <p:nvPr/>
          </p:nvSpPr>
          <p:spPr>
            <a:xfrm>
              <a:off x="4187675" y="1647825"/>
              <a:ext cx="4594500" cy="2913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26" name="Google Shape;526;p24"/>
            <p:cNvPicPr preferRelativeResize="0"/>
            <p:nvPr/>
          </p:nvPicPr>
          <p:blipFill>
            <a:blip r:embed="rId4">
              <a:alphaModFix/>
            </a:blip>
            <a:stretch>
              <a:fillRect/>
            </a:stretch>
          </p:blipFill>
          <p:spPr>
            <a:xfrm>
              <a:off x="8393435" y="1647888"/>
              <a:ext cx="291150" cy="291175"/>
            </a:xfrm>
            <a:prstGeom prst="rect">
              <a:avLst/>
            </a:prstGeom>
            <a:noFill/>
            <a:ln>
              <a:noFill/>
            </a:ln>
          </p:spPr>
        </p:pic>
        <p:sp>
          <p:nvSpPr>
            <p:cNvPr id="527" name="Google Shape;527;p24"/>
            <p:cNvSpPr txBox="1"/>
            <p:nvPr/>
          </p:nvSpPr>
          <p:spPr>
            <a:xfrm>
              <a:off x="4187675" y="1593375"/>
              <a:ext cx="226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Nunito"/>
                  <a:ea typeface="Nunito"/>
                  <a:cs typeface="Nunito"/>
                  <a:sym typeface="Nunito"/>
                </a:rPr>
                <a:t>Nombre:</a:t>
              </a:r>
              <a:r>
                <a:rPr lang="es"/>
                <a:t> </a:t>
              </a:r>
              <a:endParaRPr/>
            </a:p>
          </p:txBody>
        </p:sp>
      </p:grpSp>
      <p:pic>
        <p:nvPicPr>
          <p:cNvPr id="528" name="Google Shape;528;p24"/>
          <p:cNvPicPr preferRelativeResize="0"/>
          <p:nvPr/>
        </p:nvPicPr>
        <p:blipFill>
          <a:blip r:embed="rId5">
            <a:alphaModFix/>
          </a:blip>
          <a:stretch>
            <a:fillRect/>
          </a:stretch>
        </p:blipFill>
        <p:spPr>
          <a:xfrm flipH="1">
            <a:off x="8539175" y="1939050"/>
            <a:ext cx="457200" cy="457200"/>
          </a:xfrm>
          <a:prstGeom prst="rect">
            <a:avLst/>
          </a:prstGeom>
          <a:noFill/>
          <a:ln>
            <a:noFill/>
          </a:ln>
        </p:spPr>
      </p:pic>
      <p:grpSp>
        <p:nvGrpSpPr>
          <p:cNvPr id="529" name="Google Shape;529;p24"/>
          <p:cNvGrpSpPr/>
          <p:nvPr/>
        </p:nvGrpSpPr>
        <p:grpSpPr>
          <a:xfrm>
            <a:off x="287550" y="152250"/>
            <a:ext cx="3434425" cy="523200"/>
            <a:chOff x="287550" y="152250"/>
            <a:chExt cx="3434425" cy="523200"/>
          </a:xfrm>
        </p:grpSpPr>
        <p:sp>
          <p:nvSpPr>
            <p:cNvPr id="530" name="Google Shape;530;p24"/>
            <p:cNvSpPr/>
            <p:nvPr/>
          </p:nvSpPr>
          <p:spPr>
            <a:xfrm>
              <a:off x="287550" y="152250"/>
              <a:ext cx="3434400" cy="5232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31" name="Google Shape;531;p24"/>
            <p:cNvGrpSpPr/>
            <p:nvPr/>
          </p:nvGrpSpPr>
          <p:grpSpPr>
            <a:xfrm>
              <a:off x="287560" y="152250"/>
              <a:ext cx="3434415" cy="501750"/>
              <a:chOff x="287560" y="152250"/>
              <a:chExt cx="3434415" cy="501750"/>
            </a:xfrm>
          </p:grpSpPr>
          <p:sp>
            <p:nvSpPr>
              <p:cNvPr id="532" name="Google Shape;532;p24"/>
              <p:cNvSpPr txBox="1"/>
              <p:nvPr/>
            </p:nvSpPr>
            <p:spPr>
              <a:xfrm>
                <a:off x="682075" y="173700"/>
                <a:ext cx="3039900" cy="480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para el </a:t>
                </a:r>
                <a:endParaRPr sz="13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acompañamiento en red: Ejercicio Individual</a:t>
                </a:r>
                <a:endParaRPr sz="1300">
                  <a:solidFill>
                    <a:schemeClr val="lt1"/>
                  </a:solidFill>
                  <a:latin typeface="Nunito Black"/>
                  <a:ea typeface="Nunito Black"/>
                  <a:cs typeface="Nunito Black"/>
                  <a:sym typeface="Nunito Black"/>
                </a:endParaRPr>
              </a:p>
            </p:txBody>
          </p:sp>
          <p:pic>
            <p:nvPicPr>
              <p:cNvPr id="533" name="Google Shape;533;p24"/>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sp>
        <p:nvSpPr>
          <p:cNvPr id="534" name="Google Shape;534;p24"/>
          <p:cNvSpPr txBox="1"/>
          <p:nvPr/>
        </p:nvSpPr>
        <p:spPr>
          <a:xfrm>
            <a:off x="5010400" y="4595025"/>
            <a:ext cx="3545400" cy="4617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s" sz="1000" i="1">
                <a:solidFill>
                  <a:schemeClr val="dk1"/>
                </a:solidFill>
                <a:latin typeface="Nunito"/>
                <a:ea typeface="Nunito"/>
                <a:cs typeface="Nunito"/>
                <a:sym typeface="Nunito"/>
              </a:rPr>
              <a:t>Duplicar esta lámina considerando el número de participantes del equipo.</a:t>
            </a:r>
            <a:endParaRPr sz="1000" i="1">
              <a:latin typeface="Nunito"/>
              <a:ea typeface="Nunito"/>
              <a:cs typeface="Nunito"/>
              <a:sym typeface="Nunito"/>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pag 18">
  <p:cSld name="TITLE_1_1_1_2_1_1_1_1_1_3">
    <p:spTree>
      <p:nvGrpSpPr>
        <p:cNvPr id="1" name="Shape 535"/>
        <p:cNvGrpSpPr/>
        <p:nvPr/>
      </p:nvGrpSpPr>
      <p:grpSpPr>
        <a:xfrm>
          <a:off x="0" y="0"/>
          <a:ext cx="0" cy="0"/>
          <a:chOff x="0" y="0"/>
          <a:chExt cx="0" cy="0"/>
        </a:xfrm>
      </p:grpSpPr>
      <p:pic>
        <p:nvPicPr>
          <p:cNvPr id="536" name="Google Shape;536;p25"/>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537" name="Google Shape;537;p25"/>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538" name="Google Shape;538;p25"/>
          <p:cNvGrpSpPr/>
          <p:nvPr/>
        </p:nvGrpSpPr>
        <p:grpSpPr>
          <a:xfrm>
            <a:off x="5765550" y="200500"/>
            <a:ext cx="3090890" cy="248400"/>
            <a:chOff x="669675" y="71125"/>
            <a:chExt cx="2876400" cy="248400"/>
          </a:xfrm>
        </p:grpSpPr>
        <p:pic>
          <p:nvPicPr>
            <p:cNvPr id="539" name="Google Shape;539;p25"/>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540" name="Google Shape;540;p25"/>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541" name="Google Shape;541;p25"/>
          <p:cNvSpPr/>
          <p:nvPr/>
        </p:nvSpPr>
        <p:spPr>
          <a:xfrm>
            <a:off x="3838000" y="1911250"/>
            <a:ext cx="4871000" cy="1881725"/>
          </a:xfrm>
          <a:prstGeom prst="wedgeRectCallout">
            <a:avLst>
              <a:gd name="adj1" fmla="val 21432"/>
              <a:gd name="adj2" fmla="val -65757"/>
            </a:avLst>
          </a:prstGeom>
          <a:solidFill>
            <a:schemeClr val="lt1"/>
          </a:solidFill>
          <a:ln w="9525" cap="flat" cmpd="sng">
            <a:solidFill>
              <a:srgbClr val="F276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2" name="Google Shape;542;p25"/>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543" name="Google Shape;543;p25"/>
          <p:cNvSpPr/>
          <p:nvPr/>
        </p:nvSpPr>
        <p:spPr>
          <a:xfrm>
            <a:off x="287550" y="1488913"/>
            <a:ext cx="3757800" cy="27264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4" name="Google Shape;544;p25"/>
          <p:cNvPicPr preferRelativeResize="0"/>
          <p:nvPr/>
        </p:nvPicPr>
        <p:blipFill>
          <a:blip r:embed="rId4">
            <a:alphaModFix/>
          </a:blip>
          <a:stretch>
            <a:fillRect/>
          </a:stretch>
        </p:blipFill>
        <p:spPr>
          <a:xfrm>
            <a:off x="546910" y="1620075"/>
            <a:ext cx="291150" cy="291175"/>
          </a:xfrm>
          <a:prstGeom prst="rect">
            <a:avLst/>
          </a:prstGeom>
          <a:noFill/>
          <a:ln>
            <a:noFill/>
          </a:ln>
        </p:spPr>
      </p:pic>
      <p:sp>
        <p:nvSpPr>
          <p:cNvPr id="545" name="Google Shape;545;p25"/>
          <p:cNvSpPr txBox="1"/>
          <p:nvPr/>
        </p:nvSpPr>
        <p:spPr>
          <a:xfrm>
            <a:off x="546900" y="2119875"/>
            <a:ext cx="3239100" cy="1231500"/>
          </a:xfrm>
          <a:prstGeom prst="rect">
            <a:avLst/>
          </a:prstGeom>
          <a:noFill/>
          <a:ln>
            <a:noFill/>
          </a:ln>
        </p:spPr>
        <p:txBody>
          <a:bodyPr spcFirstLastPara="1" wrap="square" lIns="0" tIns="0" rIns="0" bIns="0" anchor="t" anchorCtr="0">
            <a:spAutoFit/>
          </a:bodyPr>
          <a:lstStyle/>
          <a:p>
            <a:pPr marL="0" lvl="0" indent="0" algn="just" rtl="0">
              <a:spcBef>
                <a:spcPts val="0"/>
              </a:spcBef>
              <a:spcAft>
                <a:spcPts val="0"/>
              </a:spcAft>
              <a:buClr>
                <a:schemeClr val="dk1"/>
              </a:buClr>
              <a:buSzPts val="1100"/>
              <a:buFont typeface="Arial"/>
              <a:buNone/>
            </a:pPr>
            <a:endParaRPr sz="1600">
              <a:solidFill>
                <a:schemeClr val="dk1"/>
              </a:solidFill>
              <a:latin typeface="Nunito"/>
              <a:ea typeface="Nunito"/>
              <a:cs typeface="Nunito"/>
              <a:sym typeface="Nunito"/>
            </a:endParaRPr>
          </a:p>
          <a:p>
            <a:pPr marL="0" lvl="0" indent="0" algn="just" rtl="0">
              <a:spcBef>
                <a:spcPts val="0"/>
              </a:spcBef>
              <a:spcAft>
                <a:spcPts val="0"/>
              </a:spcAft>
              <a:buClr>
                <a:schemeClr val="dk1"/>
              </a:buClr>
              <a:buSzPts val="1100"/>
              <a:buFont typeface="Arial"/>
              <a:buNone/>
            </a:pPr>
            <a:r>
              <a:rPr lang="es" sz="1600">
                <a:solidFill>
                  <a:schemeClr val="dk1"/>
                </a:solidFill>
                <a:latin typeface="Nunito"/>
                <a:ea typeface="Nunito"/>
                <a:cs typeface="Nunito"/>
                <a:sym typeface="Nunito"/>
              </a:rPr>
              <a:t>De acuerdo al análisis hecho por cada dimensión:</a:t>
            </a:r>
            <a:endParaRPr sz="1600">
              <a:solidFill>
                <a:schemeClr val="dk1"/>
              </a:solidFill>
              <a:latin typeface="Nunito"/>
              <a:ea typeface="Nunito"/>
              <a:cs typeface="Nunito"/>
              <a:sym typeface="Nunito"/>
            </a:endParaRPr>
          </a:p>
          <a:p>
            <a:pPr marL="0" lvl="0" indent="0" algn="just" rtl="0">
              <a:spcBef>
                <a:spcPts val="0"/>
              </a:spcBef>
              <a:spcAft>
                <a:spcPts val="0"/>
              </a:spcAft>
              <a:buClr>
                <a:schemeClr val="dk1"/>
              </a:buClr>
              <a:buSzPts val="1100"/>
              <a:buFont typeface="Arial"/>
              <a:buNone/>
            </a:pPr>
            <a:r>
              <a:rPr lang="es" sz="1600">
                <a:solidFill>
                  <a:schemeClr val="dk1"/>
                </a:solidFill>
                <a:latin typeface="Nunito"/>
                <a:ea typeface="Nunito"/>
                <a:cs typeface="Nunito"/>
                <a:sym typeface="Nunito"/>
              </a:rPr>
              <a:t>¿En qué etapa podría encontrarse la red? ¿Por qué? </a:t>
            </a:r>
            <a:endParaRPr sz="1500">
              <a:solidFill>
                <a:schemeClr val="dk1"/>
              </a:solidFill>
              <a:latin typeface="Nunito"/>
              <a:ea typeface="Nunito"/>
              <a:cs typeface="Nunito"/>
              <a:sym typeface="Nunito"/>
            </a:endParaRPr>
          </a:p>
        </p:txBody>
      </p:sp>
      <p:sp>
        <p:nvSpPr>
          <p:cNvPr id="546" name="Google Shape;546;p25"/>
          <p:cNvSpPr/>
          <p:nvPr/>
        </p:nvSpPr>
        <p:spPr>
          <a:xfrm>
            <a:off x="2153350" y="882175"/>
            <a:ext cx="5841600" cy="443400"/>
          </a:xfrm>
          <a:prstGeom prst="roundRect">
            <a:avLst>
              <a:gd name="adj" fmla="val 16667"/>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None/>
            </a:pPr>
            <a:endParaRPr>
              <a:solidFill>
                <a:schemeClr val="dk1"/>
              </a:solidFill>
              <a:latin typeface="Nunito"/>
              <a:ea typeface="Nunito"/>
              <a:cs typeface="Nunito"/>
              <a:sym typeface="Nunito"/>
            </a:endParaRPr>
          </a:p>
          <a:p>
            <a:pPr marL="0" lvl="0" indent="0" algn="ctr" rtl="0">
              <a:lnSpc>
                <a:spcPct val="90000"/>
              </a:lnSpc>
              <a:spcBef>
                <a:spcPts val="0"/>
              </a:spcBef>
              <a:spcAft>
                <a:spcPts val="0"/>
              </a:spcAft>
              <a:buNone/>
            </a:pPr>
            <a:r>
              <a:rPr lang="es">
                <a:solidFill>
                  <a:schemeClr val="dk2"/>
                </a:solidFill>
                <a:latin typeface="Nunito ExtraBold"/>
                <a:ea typeface="Nunito ExtraBold"/>
                <a:cs typeface="Nunito ExtraBold"/>
                <a:sym typeface="Nunito ExtraBold"/>
              </a:rPr>
              <a:t>Diagnóstico de la Etapa de Mi Red</a:t>
            </a:r>
            <a:endParaRPr>
              <a:solidFill>
                <a:schemeClr val="dk1"/>
              </a:solidFill>
              <a:latin typeface="Nunito"/>
              <a:ea typeface="Nunito"/>
              <a:cs typeface="Nunito"/>
              <a:sym typeface="Nunito"/>
            </a:endParaRPr>
          </a:p>
          <a:p>
            <a:pPr marL="0" lvl="0" indent="0" algn="l" rtl="0">
              <a:spcBef>
                <a:spcPts val="0"/>
              </a:spcBef>
              <a:spcAft>
                <a:spcPts val="0"/>
              </a:spcAft>
              <a:buNone/>
            </a:pPr>
            <a:endParaRPr>
              <a:solidFill>
                <a:srgbClr val="F2765D"/>
              </a:solidFill>
              <a:latin typeface="Nunito Black"/>
              <a:ea typeface="Nunito Black"/>
              <a:cs typeface="Nunito Black"/>
              <a:sym typeface="Nunito Black"/>
            </a:endParaRPr>
          </a:p>
        </p:txBody>
      </p:sp>
      <p:sp>
        <p:nvSpPr>
          <p:cNvPr id="547" name="Google Shape;547;p25"/>
          <p:cNvSpPr txBox="1"/>
          <p:nvPr/>
        </p:nvSpPr>
        <p:spPr>
          <a:xfrm>
            <a:off x="4362500" y="2119875"/>
            <a:ext cx="41505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Nunito"/>
              <a:ea typeface="Nunito"/>
              <a:cs typeface="Nunito"/>
              <a:sym typeface="Nunito"/>
            </a:endParaRPr>
          </a:p>
        </p:txBody>
      </p:sp>
      <p:sp>
        <p:nvSpPr>
          <p:cNvPr id="548" name="Google Shape;548;p25"/>
          <p:cNvSpPr/>
          <p:nvPr/>
        </p:nvSpPr>
        <p:spPr>
          <a:xfrm>
            <a:off x="107950" y="48100"/>
            <a:ext cx="2876400" cy="5781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49" name="Google Shape;549;p25"/>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550" name="Google Shape;550;p25"/>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sp>
        <p:nvSpPr>
          <p:cNvPr id="551" name="Google Shape;551;p25"/>
          <p:cNvSpPr txBox="1"/>
          <p:nvPr/>
        </p:nvSpPr>
        <p:spPr>
          <a:xfrm>
            <a:off x="961600" y="169200"/>
            <a:ext cx="20007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Etapa de Desarrollo de una Red Efectiva</a:t>
            </a:r>
            <a:endParaRPr sz="1200">
              <a:solidFill>
                <a:schemeClr val="lt1"/>
              </a:solidFill>
              <a:latin typeface="Nunito Black"/>
              <a:ea typeface="Nunito Black"/>
              <a:cs typeface="Nunito Black"/>
              <a:sym typeface="Nunito Black"/>
            </a:endParaRPr>
          </a:p>
        </p:txBody>
      </p:sp>
      <p:pic>
        <p:nvPicPr>
          <p:cNvPr id="552" name="Google Shape;552;p25"/>
          <p:cNvPicPr preferRelativeResize="0"/>
          <p:nvPr/>
        </p:nvPicPr>
        <p:blipFill>
          <a:blip r:embed="rId4">
            <a:alphaModFix/>
          </a:blip>
          <a:stretch>
            <a:fillRect/>
          </a:stretch>
        </p:blipFill>
        <p:spPr>
          <a:xfrm>
            <a:off x="7636060" y="942350"/>
            <a:ext cx="291150" cy="291175"/>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pag 18 1">
  <p:cSld name="TITLE_1_1_1_2_1_1_1_1_1_3_1">
    <p:spTree>
      <p:nvGrpSpPr>
        <p:cNvPr id="1" name="Shape 553"/>
        <p:cNvGrpSpPr/>
        <p:nvPr/>
      </p:nvGrpSpPr>
      <p:grpSpPr>
        <a:xfrm>
          <a:off x="0" y="0"/>
          <a:ext cx="0" cy="0"/>
          <a:chOff x="0" y="0"/>
          <a:chExt cx="0" cy="0"/>
        </a:xfrm>
      </p:grpSpPr>
      <p:pic>
        <p:nvPicPr>
          <p:cNvPr id="554" name="Google Shape;554;p26"/>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555" name="Google Shape;555;p26"/>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556" name="Google Shape;556;p26"/>
          <p:cNvGrpSpPr/>
          <p:nvPr/>
        </p:nvGrpSpPr>
        <p:grpSpPr>
          <a:xfrm>
            <a:off x="5765550" y="200500"/>
            <a:ext cx="3047798" cy="248400"/>
            <a:chOff x="669675" y="71125"/>
            <a:chExt cx="2876400" cy="248400"/>
          </a:xfrm>
        </p:grpSpPr>
        <p:pic>
          <p:nvPicPr>
            <p:cNvPr id="557" name="Google Shape;557;p26"/>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558" name="Google Shape;558;p26"/>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559" name="Google Shape;559;p26"/>
          <p:cNvSpPr/>
          <p:nvPr/>
        </p:nvSpPr>
        <p:spPr>
          <a:xfrm>
            <a:off x="3838000" y="1911250"/>
            <a:ext cx="4871100" cy="1881600"/>
          </a:xfrm>
          <a:prstGeom prst="wedgeRectCallout">
            <a:avLst>
              <a:gd name="adj1" fmla="val 21432"/>
              <a:gd name="adj2" fmla="val -65757"/>
            </a:avLst>
          </a:prstGeom>
          <a:solidFill>
            <a:schemeClr val="lt1"/>
          </a:solidFill>
          <a:ln w="9525" cap="flat" cmpd="sng">
            <a:solidFill>
              <a:srgbClr val="F2765D"/>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0" name="Google Shape;560;p26"/>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561" name="Google Shape;561;p26"/>
          <p:cNvSpPr/>
          <p:nvPr/>
        </p:nvSpPr>
        <p:spPr>
          <a:xfrm>
            <a:off x="287550" y="1488913"/>
            <a:ext cx="3757800" cy="27264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62" name="Google Shape;562;p26"/>
          <p:cNvPicPr preferRelativeResize="0"/>
          <p:nvPr/>
        </p:nvPicPr>
        <p:blipFill>
          <a:blip r:embed="rId4">
            <a:alphaModFix/>
          </a:blip>
          <a:stretch>
            <a:fillRect/>
          </a:stretch>
        </p:blipFill>
        <p:spPr>
          <a:xfrm>
            <a:off x="578710" y="1620075"/>
            <a:ext cx="291150" cy="291175"/>
          </a:xfrm>
          <a:prstGeom prst="rect">
            <a:avLst/>
          </a:prstGeom>
          <a:noFill/>
          <a:ln>
            <a:noFill/>
          </a:ln>
        </p:spPr>
      </p:pic>
      <p:sp>
        <p:nvSpPr>
          <p:cNvPr id="563" name="Google Shape;563;p26"/>
          <p:cNvSpPr txBox="1"/>
          <p:nvPr/>
        </p:nvSpPr>
        <p:spPr>
          <a:xfrm>
            <a:off x="546900" y="2062150"/>
            <a:ext cx="3239100" cy="1440600"/>
          </a:xfrm>
          <a:prstGeom prst="rect">
            <a:avLst/>
          </a:prstGeom>
          <a:noFill/>
          <a:ln>
            <a:noFill/>
          </a:ln>
        </p:spPr>
        <p:txBody>
          <a:bodyPr spcFirstLastPara="1" wrap="square" lIns="0" tIns="0" rIns="0" bIns="0" anchor="t" anchorCtr="0">
            <a:spAutoFit/>
          </a:bodyPr>
          <a:lstStyle/>
          <a:p>
            <a:pPr marL="0" lvl="0" indent="0" algn="just" rtl="0">
              <a:lnSpc>
                <a:spcPct val="90000"/>
              </a:lnSpc>
              <a:spcBef>
                <a:spcPts val="0"/>
              </a:spcBef>
              <a:spcAft>
                <a:spcPts val="0"/>
              </a:spcAft>
              <a:buClr>
                <a:schemeClr val="dk1"/>
              </a:buClr>
              <a:buSzPts val="1100"/>
              <a:buFont typeface="Arial"/>
              <a:buNone/>
            </a:pPr>
            <a:r>
              <a:rPr lang="es" sz="1300">
                <a:solidFill>
                  <a:schemeClr val="dk1"/>
                </a:solidFill>
                <a:latin typeface="Nunito"/>
                <a:ea typeface="Nunito"/>
                <a:cs typeface="Nunito"/>
                <a:sym typeface="Nunito"/>
              </a:rPr>
              <a:t>A partir de las habilidades reflexionadas en la diapositiva anterior y considerando la información del Anexo “</a:t>
            </a:r>
            <a:r>
              <a:rPr lang="es" sz="1300" i="1">
                <a:solidFill>
                  <a:schemeClr val="dk1"/>
                </a:solidFill>
                <a:latin typeface="Nunito"/>
                <a:ea typeface="Nunito"/>
                <a:cs typeface="Nunito"/>
                <a:sym typeface="Nunito"/>
              </a:rPr>
              <a:t>Habilidades de Amigo Crítico y del coordinador de red</a:t>
            </a:r>
            <a:r>
              <a:rPr lang="es" sz="1300">
                <a:solidFill>
                  <a:schemeClr val="dk1"/>
                </a:solidFill>
                <a:latin typeface="Nunito"/>
                <a:ea typeface="Nunito"/>
                <a:cs typeface="Nunito"/>
                <a:sym typeface="Nunito"/>
              </a:rPr>
              <a:t>”, </a:t>
            </a:r>
            <a:r>
              <a:rPr lang="es" sz="1300" b="1">
                <a:solidFill>
                  <a:schemeClr val="dk1"/>
                </a:solidFill>
                <a:latin typeface="Nunito"/>
                <a:ea typeface="Nunito"/>
                <a:cs typeface="Nunito"/>
                <a:sym typeface="Nunito"/>
              </a:rPr>
              <a:t>seleccionar individualmente una o dos habilidades prioritarias que intentará fortalecer en la implementación de su plan de acción.</a:t>
            </a:r>
            <a:endParaRPr sz="1300" b="1">
              <a:solidFill>
                <a:srgbClr val="434343"/>
              </a:solidFill>
              <a:latin typeface="Nunito"/>
              <a:ea typeface="Nunito"/>
              <a:cs typeface="Nunito"/>
              <a:sym typeface="Nunito"/>
            </a:endParaRPr>
          </a:p>
        </p:txBody>
      </p:sp>
      <p:sp>
        <p:nvSpPr>
          <p:cNvPr id="564" name="Google Shape;564;p26"/>
          <p:cNvSpPr/>
          <p:nvPr/>
        </p:nvSpPr>
        <p:spPr>
          <a:xfrm>
            <a:off x="5306050" y="958375"/>
            <a:ext cx="3507300" cy="443400"/>
          </a:xfrm>
          <a:prstGeom prst="roundRect">
            <a:avLst>
              <a:gd name="adj" fmla="val 16667"/>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s">
                <a:solidFill>
                  <a:srgbClr val="F2765D"/>
                </a:solidFill>
                <a:latin typeface="Nunito Black"/>
                <a:ea typeface="Nunito Black"/>
                <a:cs typeface="Nunito Black"/>
                <a:sym typeface="Nunito Black"/>
              </a:rPr>
              <a:t>Desarrollemos capacidades para acompañar a nuestras redes…</a:t>
            </a:r>
            <a:endParaRPr>
              <a:solidFill>
                <a:srgbClr val="F2765D"/>
              </a:solidFill>
              <a:latin typeface="Nunito Black"/>
              <a:ea typeface="Nunito Black"/>
              <a:cs typeface="Nunito Black"/>
              <a:sym typeface="Nunito Black"/>
            </a:endParaRPr>
          </a:p>
        </p:txBody>
      </p:sp>
      <p:pic>
        <p:nvPicPr>
          <p:cNvPr id="565" name="Google Shape;565;p26"/>
          <p:cNvPicPr preferRelativeResize="0"/>
          <p:nvPr/>
        </p:nvPicPr>
        <p:blipFill>
          <a:blip r:embed="rId4">
            <a:alphaModFix/>
          </a:blip>
          <a:stretch>
            <a:fillRect/>
          </a:stretch>
        </p:blipFill>
        <p:spPr>
          <a:xfrm>
            <a:off x="8393435" y="1034488"/>
            <a:ext cx="291150" cy="291175"/>
          </a:xfrm>
          <a:prstGeom prst="rect">
            <a:avLst/>
          </a:prstGeom>
          <a:noFill/>
          <a:ln>
            <a:noFill/>
          </a:ln>
        </p:spPr>
      </p:pic>
      <p:grpSp>
        <p:nvGrpSpPr>
          <p:cNvPr id="566" name="Google Shape;566;p26"/>
          <p:cNvGrpSpPr/>
          <p:nvPr/>
        </p:nvGrpSpPr>
        <p:grpSpPr>
          <a:xfrm>
            <a:off x="135150" y="76050"/>
            <a:ext cx="3434400" cy="523200"/>
            <a:chOff x="287550" y="152250"/>
            <a:chExt cx="3434400" cy="523200"/>
          </a:xfrm>
        </p:grpSpPr>
        <p:sp>
          <p:nvSpPr>
            <p:cNvPr id="567" name="Google Shape;567;p26"/>
            <p:cNvSpPr/>
            <p:nvPr/>
          </p:nvSpPr>
          <p:spPr>
            <a:xfrm>
              <a:off x="287550" y="152250"/>
              <a:ext cx="3434400" cy="5232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68" name="Google Shape;568;p26"/>
            <p:cNvGrpSpPr/>
            <p:nvPr/>
          </p:nvGrpSpPr>
          <p:grpSpPr>
            <a:xfrm>
              <a:off x="287560" y="152250"/>
              <a:ext cx="3434265" cy="501750"/>
              <a:chOff x="287560" y="152250"/>
              <a:chExt cx="3434265" cy="501750"/>
            </a:xfrm>
          </p:grpSpPr>
          <p:sp>
            <p:nvSpPr>
              <p:cNvPr id="569" name="Google Shape;569;p26"/>
              <p:cNvSpPr txBox="1"/>
              <p:nvPr/>
            </p:nvSpPr>
            <p:spPr>
              <a:xfrm>
                <a:off x="631225" y="173700"/>
                <a:ext cx="3090600" cy="480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para el </a:t>
                </a:r>
                <a:endParaRPr sz="13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acompañamiento en red: Ejercicio Individual</a:t>
                </a:r>
                <a:endParaRPr sz="1300">
                  <a:solidFill>
                    <a:schemeClr val="lt1"/>
                  </a:solidFill>
                  <a:latin typeface="Nunito Black"/>
                  <a:ea typeface="Nunito Black"/>
                  <a:cs typeface="Nunito Black"/>
                  <a:sym typeface="Nunito Black"/>
                </a:endParaRPr>
              </a:p>
            </p:txBody>
          </p:sp>
          <p:pic>
            <p:nvPicPr>
              <p:cNvPr id="570" name="Google Shape;570;p26"/>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pag 18">
  <p:cSld name="TITLE_1_1_1_2_1_1_1_1_1_2">
    <p:spTree>
      <p:nvGrpSpPr>
        <p:cNvPr id="1" name="Shape 571"/>
        <p:cNvGrpSpPr/>
        <p:nvPr/>
      </p:nvGrpSpPr>
      <p:grpSpPr>
        <a:xfrm>
          <a:off x="0" y="0"/>
          <a:ext cx="0" cy="0"/>
          <a:chOff x="0" y="0"/>
          <a:chExt cx="0" cy="0"/>
        </a:xfrm>
      </p:grpSpPr>
      <p:pic>
        <p:nvPicPr>
          <p:cNvPr id="572" name="Google Shape;572;p27"/>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573" name="Google Shape;573;p27"/>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574" name="Google Shape;574;p27"/>
          <p:cNvSpPr/>
          <p:nvPr/>
        </p:nvSpPr>
        <p:spPr>
          <a:xfrm>
            <a:off x="406558" y="1843025"/>
            <a:ext cx="2993700" cy="2859900"/>
          </a:xfrm>
          <a:prstGeom prst="flowChartAlternateProcess">
            <a:avLst/>
          </a:prstGeom>
          <a:solidFill>
            <a:srgbClr val="B8E8E8"/>
          </a:solidFill>
          <a:ln w="9525" cap="flat" cmpd="sng">
            <a:solidFill>
              <a:srgbClr val="6FB7B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75" name="Google Shape;575;p27"/>
          <p:cNvSpPr/>
          <p:nvPr/>
        </p:nvSpPr>
        <p:spPr>
          <a:xfrm>
            <a:off x="406475" y="1843025"/>
            <a:ext cx="2993700" cy="2859900"/>
          </a:xfrm>
          <a:prstGeom prst="flowChartOr">
            <a:avLst/>
          </a:prstGeom>
          <a:solidFill>
            <a:srgbClr val="FFFFFF"/>
          </a:solidFill>
          <a:ln w="9525" cap="flat" cmpd="sng">
            <a:solidFill>
              <a:srgbClr val="6FB7B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Nunito"/>
              <a:ea typeface="Nunito"/>
              <a:cs typeface="Nunito"/>
              <a:sym typeface="Nunito"/>
            </a:endParaRPr>
          </a:p>
        </p:txBody>
      </p:sp>
      <p:sp>
        <p:nvSpPr>
          <p:cNvPr id="576" name="Google Shape;576;p27"/>
          <p:cNvSpPr txBox="1"/>
          <p:nvPr/>
        </p:nvSpPr>
        <p:spPr>
          <a:xfrm>
            <a:off x="560750" y="2314025"/>
            <a:ext cx="1395300" cy="886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950">
                <a:latin typeface="Nunito"/>
                <a:ea typeface="Nunito"/>
                <a:cs typeface="Nunito"/>
                <a:sym typeface="Nunito"/>
              </a:rPr>
              <a:t>Las habilidades y/o actitudes </a:t>
            </a:r>
            <a:r>
              <a:rPr lang="es" sz="950" b="1">
                <a:latin typeface="Nunito"/>
                <a:ea typeface="Nunito"/>
                <a:cs typeface="Nunito"/>
                <a:sym typeface="Nunito"/>
              </a:rPr>
              <a:t>necesarias de desarrollar</a:t>
            </a:r>
            <a:r>
              <a:rPr lang="es" sz="950">
                <a:latin typeface="Nunito"/>
                <a:ea typeface="Nunito"/>
                <a:cs typeface="Nunito"/>
                <a:sym typeface="Nunito"/>
              </a:rPr>
              <a:t> en los integrantes de la red para el abordaje de la </a:t>
            </a:r>
            <a:r>
              <a:rPr lang="es" sz="950" b="1">
                <a:latin typeface="Nunito"/>
                <a:ea typeface="Nunito"/>
                <a:cs typeface="Nunito"/>
                <a:sym typeface="Nunito"/>
              </a:rPr>
              <a:t>dimensión escogida</a:t>
            </a:r>
            <a:r>
              <a:rPr lang="es" sz="950">
                <a:latin typeface="Nunito"/>
                <a:ea typeface="Nunito"/>
                <a:cs typeface="Nunito"/>
                <a:sym typeface="Nunito"/>
              </a:rPr>
              <a:t>.</a:t>
            </a:r>
            <a:endParaRPr sz="950">
              <a:latin typeface="Nunito"/>
              <a:ea typeface="Nunito"/>
              <a:cs typeface="Nunito"/>
              <a:sym typeface="Nunito"/>
            </a:endParaRPr>
          </a:p>
        </p:txBody>
      </p:sp>
      <p:sp>
        <p:nvSpPr>
          <p:cNvPr id="577" name="Google Shape;577;p27"/>
          <p:cNvSpPr txBox="1"/>
          <p:nvPr/>
        </p:nvSpPr>
        <p:spPr>
          <a:xfrm>
            <a:off x="1916667" y="2222374"/>
            <a:ext cx="1136700" cy="3141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endParaRPr sz="1050">
              <a:latin typeface="Nunito"/>
              <a:ea typeface="Nunito"/>
              <a:cs typeface="Nunito"/>
              <a:sym typeface="Nunito"/>
            </a:endParaRPr>
          </a:p>
        </p:txBody>
      </p:sp>
      <p:sp>
        <p:nvSpPr>
          <p:cNvPr id="578" name="Google Shape;578;p27"/>
          <p:cNvSpPr txBox="1"/>
          <p:nvPr/>
        </p:nvSpPr>
        <p:spPr>
          <a:xfrm>
            <a:off x="1863575" y="2298575"/>
            <a:ext cx="1395300" cy="8865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950">
                <a:latin typeface="Nunito"/>
                <a:ea typeface="Nunito"/>
                <a:cs typeface="Nunito"/>
                <a:sym typeface="Nunito"/>
              </a:rPr>
              <a:t>Las habilidades y/o actitudes que </a:t>
            </a:r>
            <a:r>
              <a:rPr lang="es" sz="950" b="1">
                <a:latin typeface="Nunito"/>
                <a:ea typeface="Nunito"/>
                <a:cs typeface="Nunito"/>
                <a:sym typeface="Nunito"/>
              </a:rPr>
              <a:t>ya han desarrollado </a:t>
            </a:r>
            <a:r>
              <a:rPr lang="es" sz="950">
                <a:latin typeface="Nunito"/>
                <a:ea typeface="Nunito"/>
                <a:cs typeface="Nunito"/>
                <a:sym typeface="Nunito"/>
              </a:rPr>
              <a:t>los integrantes de la red para el abordaje de la dimensión escogida.</a:t>
            </a:r>
            <a:endParaRPr sz="950">
              <a:latin typeface="Nunito"/>
              <a:ea typeface="Nunito"/>
              <a:cs typeface="Nunito"/>
              <a:sym typeface="Nunito"/>
            </a:endParaRPr>
          </a:p>
        </p:txBody>
      </p:sp>
      <p:sp>
        <p:nvSpPr>
          <p:cNvPr id="579" name="Google Shape;579;p27"/>
          <p:cNvSpPr txBox="1"/>
          <p:nvPr/>
        </p:nvSpPr>
        <p:spPr>
          <a:xfrm>
            <a:off x="1926192" y="3281989"/>
            <a:ext cx="1136700" cy="10899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050">
                <a:latin typeface="Nunito"/>
                <a:ea typeface="Nunito"/>
                <a:cs typeface="Nunito"/>
                <a:sym typeface="Nunito"/>
              </a:rPr>
              <a:t>Las habilidades y/o actitudes que propongo </a:t>
            </a:r>
            <a:r>
              <a:rPr lang="es" sz="1050" b="1">
                <a:latin typeface="Nunito"/>
                <a:ea typeface="Nunito"/>
                <a:cs typeface="Nunito"/>
                <a:sym typeface="Nunito"/>
              </a:rPr>
              <a:t>desarrollar en los participantes de mi red</a:t>
            </a:r>
            <a:r>
              <a:rPr lang="es" sz="1050">
                <a:latin typeface="Nunito"/>
                <a:ea typeface="Nunito"/>
                <a:cs typeface="Nunito"/>
                <a:sym typeface="Nunito"/>
              </a:rPr>
              <a:t>.</a:t>
            </a:r>
            <a:endParaRPr sz="1050">
              <a:latin typeface="Nunito"/>
              <a:ea typeface="Nunito"/>
              <a:cs typeface="Nunito"/>
              <a:sym typeface="Nunito"/>
            </a:endParaRPr>
          </a:p>
        </p:txBody>
      </p:sp>
      <p:grpSp>
        <p:nvGrpSpPr>
          <p:cNvPr id="580" name="Google Shape;580;p27"/>
          <p:cNvGrpSpPr/>
          <p:nvPr/>
        </p:nvGrpSpPr>
        <p:grpSpPr>
          <a:xfrm>
            <a:off x="5765550" y="200500"/>
            <a:ext cx="3047798" cy="248400"/>
            <a:chOff x="669675" y="71125"/>
            <a:chExt cx="2876400" cy="248400"/>
          </a:xfrm>
        </p:grpSpPr>
        <p:pic>
          <p:nvPicPr>
            <p:cNvPr id="581" name="Google Shape;581;p27"/>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582" name="Google Shape;582;p27"/>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583" name="Google Shape;583;p27"/>
          <p:cNvSpPr/>
          <p:nvPr/>
        </p:nvSpPr>
        <p:spPr>
          <a:xfrm>
            <a:off x="3562350" y="1720800"/>
            <a:ext cx="5210100" cy="312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27"/>
          <p:cNvSpPr/>
          <p:nvPr/>
        </p:nvSpPr>
        <p:spPr>
          <a:xfrm>
            <a:off x="457325" y="646000"/>
            <a:ext cx="7524600" cy="7611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85" name="Google Shape;585;p27"/>
          <p:cNvPicPr preferRelativeResize="0"/>
          <p:nvPr/>
        </p:nvPicPr>
        <p:blipFill>
          <a:blip r:embed="rId4">
            <a:alphaModFix/>
          </a:blip>
          <a:stretch>
            <a:fillRect/>
          </a:stretch>
        </p:blipFill>
        <p:spPr>
          <a:xfrm>
            <a:off x="7636060" y="713750"/>
            <a:ext cx="291150" cy="291175"/>
          </a:xfrm>
          <a:prstGeom prst="rect">
            <a:avLst/>
          </a:prstGeom>
          <a:noFill/>
          <a:ln>
            <a:noFill/>
          </a:ln>
        </p:spPr>
      </p:pic>
      <p:sp>
        <p:nvSpPr>
          <p:cNvPr id="586" name="Google Shape;586;p27"/>
          <p:cNvSpPr txBox="1"/>
          <p:nvPr/>
        </p:nvSpPr>
        <p:spPr>
          <a:xfrm>
            <a:off x="587450" y="784725"/>
            <a:ext cx="6899100" cy="5448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300">
                <a:latin typeface="Nunito"/>
                <a:ea typeface="Nunito"/>
                <a:cs typeface="Nunito"/>
                <a:sym typeface="Nunito"/>
              </a:rPr>
              <a:t>En base a tu experiencia durante el curso y considerando las características que expone la teoría del amigo crítico, reflexiona e identifica:</a:t>
            </a:r>
            <a:endParaRPr sz="1300">
              <a:latin typeface="Nunito"/>
              <a:ea typeface="Nunito"/>
              <a:cs typeface="Nunito"/>
              <a:sym typeface="Nunito"/>
            </a:endParaRPr>
          </a:p>
        </p:txBody>
      </p:sp>
      <p:sp>
        <p:nvSpPr>
          <p:cNvPr id="587" name="Google Shape;587;p27"/>
          <p:cNvSpPr/>
          <p:nvPr/>
        </p:nvSpPr>
        <p:spPr>
          <a:xfrm>
            <a:off x="107950" y="69350"/>
            <a:ext cx="3882900" cy="6444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27"/>
          <p:cNvSpPr txBox="1"/>
          <p:nvPr/>
        </p:nvSpPr>
        <p:spPr>
          <a:xfrm>
            <a:off x="656900" y="178125"/>
            <a:ext cx="3180900" cy="4680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Habilidades para el </a:t>
            </a:r>
            <a:endParaRPr sz="13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acompañamiento en red: </a:t>
            </a:r>
            <a:endParaRPr sz="13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Desafíos para la facilitación de mi red</a:t>
            </a:r>
            <a:endParaRPr sz="1200">
              <a:solidFill>
                <a:schemeClr val="lt1"/>
              </a:solidFill>
              <a:latin typeface="Nunito Black"/>
              <a:ea typeface="Nunito Black"/>
              <a:cs typeface="Nunito Black"/>
              <a:sym typeface="Nunito Black"/>
            </a:endParaRPr>
          </a:p>
        </p:txBody>
      </p:sp>
      <p:pic>
        <p:nvPicPr>
          <p:cNvPr id="589" name="Google Shape;589;p27"/>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590" name="Google Shape;590;p27"/>
          <p:cNvSpPr txBox="1"/>
          <p:nvPr/>
        </p:nvSpPr>
        <p:spPr>
          <a:xfrm>
            <a:off x="656900" y="3346650"/>
            <a:ext cx="1203000" cy="960600"/>
          </a:xfrm>
          <a:prstGeom prst="rect">
            <a:avLst/>
          </a:prstGeom>
          <a:noFill/>
          <a:ln>
            <a:noFill/>
          </a:ln>
        </p:spPr>
        <p:txBody>
          <a:bodyPr spcFirstLastPara="1" wrap="square" lIns="91425" tIns="91425" rIns="91425" bIns="91425" anchor="t" anchorCtr="0">
            <a:spAutoFit/>
          </a:bodyPr>
          <a:lstStyle/>
          <a:p>
            <a:pPr marL="0" lvl="0" indent="0" algn="ctr" rtl="0">
              <a:lnSpc>
                <a:spcPct val="80000"/>
              </a:lnSpc>
              <a:spcBef>
                <a:spcPts val="0"/>
              </a:spcBef>
              <a:spcAft>
                <a:spcPts val="0"/>
              </a:spcAft>
              <a:buNone/>
            </a:pPr>
            <a:r>
              <a:rPr lang="es" sz="1050">
                <a:latin typeface="Nunito"/>
                <a:ea typeface="Nunito"/>
                <a:cs typeface="Nunito"/>
                <a:sym typeface="Nunito"/>
              </a:rPr>
              <a:t>Las habilidades y/o actitudes más </a:t>
            </a:r>
            <a:r>
              <a:rPr lang="es" sz="1050" b="1">
                <a:latin typeface="Nunito"/>
                <a:ea typeface="Nunito"/>
                <a:cs typeface="Nunito"/>
                <a:sym typeface="Nunito"/>
              </a:rPr>
              <a:t>desafiantes</a:t>
            </a:r>
            <a:r>
              <a:rPr lang="es" sz="1050">
                <a:latin typeface="Nunito"/>
                <a:ea typeface="Nunito"/>
                <a:cs typeface="Nunito"/>
                <a:sym typeface="Nunito"/>
              </a:rPr>
              <a:t> para el abordaje de la </a:t>
            </a:r>
            <a:r>
              <a:rPr lang="es" sz="1050" b="1">
                <a:latin typeface="Nunito"/>
                <a:ea typeface="Nunito"/>
                <a:cs typeface="Nunito"/>
                <a:sym typeface="Nunito"/>
              </a:rPr>
              <a:t>dimensión escogida</a:t>
            </a:r>
            <a:r>
              <a:rPr lang="es" sz="1050">
                <a:latin typeface="Nunito"/>
                <a:ea typeface="Nunito"/>
                <a:cs typeface="Nunito"/>
                <a:sym typeface="Nunito"/>
              </a:rPr>
              <a:t>.</a:t>
            </a:r>
            <a:endParaRPr sz="1050">
              <a:latin typeface="Nunito"/>
              <a:ea typeface="Nunito"/>
              <a:cs typeface="Nunito"/>
              <a:sym typeface="Nunito"/>
            </a:endParaRPr>
          </a:p>
        </p:txBody>
      </p:sp>
      <p:grpSp>
        <p:nvGrpSpPr>
          <p:cNvPr id="591" name="Google Shape;591;p27"/>
          <p:cNvGrpSpPr/>
          <p:nvPr/>
        </p:nvGrpSpPr>
        <p:grpSpPr>
          <a:xfrm>
            <a:off x="4187675" y="1593375"/>
            <a:ext cx="4594500" cy="400200"/>
            <a:chOff x="4187675" y="1593375"/>
            <a:chExt cx="4594500" cy="400200"/>
          </a:xfrm>
        </p:grpSpPr>
        <p:sp>
          <p:nvSpPr>
            <p:cNvPr id="592" name="Google Shape;592;p27"/>
            <p:cNvSpPr/>
            <p:nvPr/>
          </p:nvSpPr>
          <p:spPr>
            <a:xfrm>
              <a:off x="4187675" y="1647825"/>
              <a:ext cx="4594500" cy="2913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593" name="Google Shape;593;p27"/>
            <p:cNvPicPr preferRelativeResize="0"/>
            <p:nvPr/>
          </p:nvPicPr>
          <p:blipFill>
            <a:blip r:embed="rId4">
              <a:alphaModFix/>
            </a:blip>
            <a:stretch>
              <a:fillRect/>
            </a:stretch>
          </p:blipFill>
          <p:spPr>
            <a:xfrm>
              <a:off x="8393435" y="1647888"/>
              <a:ext cx="291150" cy="291175"/>
            </a:xfrm>
            <a:prstGeom prst="rect">
              <a:avLst/>
            </a:prstGeom>
            <a:noFill/>
            <a:ln>
              <a:noFill/>
            </a:ln>
          </p:spPr>
        </p:pic>
        <p:sp>
          <p:nvSpPr>
            <p:cNvPr id="594" name="Google Shape;594;p27"/>
            <p:cNvSpPr txBox="1"/>
            <p:nvPr/>
          </p:nvSpPr>
          <p:spPr>
            <a:xfrm>
              <a:off x="4187675" y="1593375"/>
              <a:ext cx="22662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b="1">
                  <a:latin typeface="Nunito"/>
                  <a:ea typeface="Nunito"/>
                  <a:cs typeface="Nunito"/>
                  <a:sym typeface="Nunito"/>
                </a:rPr>
                <a:t>Nombre:</a:t>
              </a:r>
              <a:r>
                <a:rPr lang="es"/>
                <a:t>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pag 19">
  <p:cSld name="TITLE_1_1_1_2_1_1_1_1_1_1">
    <p:spTree>
      <p:nvGrpSpPr>
        <p:cNvPr id="1" name="Shape 595"/>
        <p:cNvGrpSpPr/>
        <p:nvPr/>
      </p:nvGrpSpPr>
      <p:grpSpPr>
        <a:xfrm>
          <a:off x="0" y="0"/>
          <a:ext cx="0" cy="0"/>
          <a:chOff x="0" y="0"/>
          <a:chExt cx="0" cy="0"/>
        </a:xfrm>
      </p:grpSpPr>
      <p:pic>
        <p:nvPicPr>
          <p:cNvPr id="596" name="Google Shape;596;p28"/>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597" name="Google Shape;597;p28"/>
          <p:cNvPicPr preferRelativeResize="0"/>
          <p:nvPr/>
        </p:nvPicPr>
        <p:blipFill>
          <a:blip r:embed="rId3">
            <a:alphaModFix/>
          </a:blip>
          <a:stretch>
            <a:fillRect/>
          </a:stretch>
        </p:blipFill>
        <p:spPr>
          <a:xfrm>
            <a:off x="2578825" y="689575"/>
            <a:ext cx="6063125" cy="4144150"/>
          </a:xfrm>
          <a:prstGeom prst="rect">
            <a:avLst/>
          </a:prstGeom>
          <a:noFill/>
          <a:ln>
            <a:noFill/>
          </a:ln>
          <a:effectLst>
            <a:outerShdw blurRad="57150" dist="19050" dir="5400000" algn="bl" rotWithShape="0">
              <a:srgbClr val="000000">
                <a:alpha val="50000"/>
              </a:srgbClr>
            </a:outerShdw>
          </a:effectLst>
        </p:spPr>
      </p:pic>
      <p:sp>
        <p:nvSpPr>
          <p:cNvPr id="598" name="Google Shape;598;p28"/>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599" name="Google Shape;599;p28"/>
          <p:cNvSpPr/>
          <p:nvPr/>
        </p:nvSpPr>
        <p:spPr>
          <a:xfrm>
            <a:off x="107950" y="69350"/>
            <a:ext cx="24351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28"/>
          <p:cNvSpPr txBox="1"/>
          <p:nvPr/>
        </p:nvSpPr>
        <p:spPr>
          <a:xfrm>
            <a:off x="1037796" y="207300"/>
            <a:ext cx="13626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Implementación de estrategias</a:t>
            </a:r>
            <a:endParaRPr sz="1200">
              <a:solidFill>
                <a:schemeClr val="lt1"/>
              </a:solidFill>
              <a:latin typeface="Nunito Black"/>
              <a:ea typeface="Nunito Black"/>
              <a:cs typeface="Nunito Black"/>
              <a:sym typeface="Nunito Black"/>
            </a:endParaRPr>
          </a:p>
        </p:txBody>
      </p:sp>
      <p:sp>
        <p:nvSpPr>
          <p:cNvPr id="601" name="Google Shape;601;p28"/>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602" name="Google Shape;602;p28"/>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603" name="Google Shape;603;p28"/>
          <p:cNvSpPr txBox="1"/>
          <p:nvPr/>
        </p:nvSpPr>
        <p:spPr>
          <a:xfrm>
            <a:off x="6058176" y="3605425"/>
            <a:ext cx="2354100" cy="11808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1200"/>
              </a:spcBef>
              <a:spcAft>
                <a:spcPts val="0"/>
              </a:spcAft>
              <a:buNone/>
            </a:pPr>
            <a:r>
              <a:rPr lang="es" sz="1140" b="1">
                <a:latin typeface="Nunito"/>
                <a:ea typeface="Nunito"/>
                <a:cs typeface="Nunito"/>
                <a:sym typeface="Nunito"/>
              </a:rPr>
              <a:t>Implementación del plan de acción</a:t>
            </a:r>
            <a:endParaRPr sz="1140" b="1">
              <a:solidFill>
                <a:srgbClr val="000000"/>
              </a:solidFill>
              <a:latin typeface="Nunito"/>
              <a:ea typeface="Nunito"/>
              <a:cs typeface="Nunito"/>
              <a:sym typeface="Nunito"/>
            </a:endParaRPr>
          </a:p>
          <a:p>
            <a:pPr marL="0" lvl="0" indent="0" algn="l" rtl="0">
              <a:lnSpc>
                <a:spcPct val="95000"/>
              </a:lnSpc>
              <a:spcBef>
                <a:spcPts val="1200"/>
              </a:spcBef>
              <a:spcAft>
                <a:spcPts val="1200"/>
              </a:spcAft>
              <a:buNone/>
            </a:pPr>
            <a:r>
              <a:rPr lang="es" sz="870">
                <a:solidFill>
                  <a:srgbClr val="000000"/>
                </a:solidFill>
                <a:latin typeface="Nunito"/>
                <a:ea typeface="Nunito"/>
                <a:cs typeface="Nunito"/>
                <a:sym typeface="Nunito"/>
              </a:rPr>
              <a:t>¿Cómo abordamos los resultados y retroalimentación? ¿Qué elemento de la dimensión queremos mejorar? ¿Cómo lo haremos? </a:t>
            </a:r>
            <a:endParaRPr sz="939">
              <a:solidFill>
                <a:srgbClr val="000000"/>
              </a:solidFill>
              <a:latin typeface="Nunito"/>
              <a:ea typeface="Nunito"/>
              <a:cs typeface="Nunito"/>
              <a:sym typeface="Nunito"/>
            </a:endParaRPr>
          </a:p>
        </p:txBody>
      </p:sp>
      <p:sp>
        <p:nvSpPr>
          <p:cNvPr id="604" name="Google Shape;604;p28"/>
          <p:cNvSpPr txBox="1"/>
          <p:nvPr/>
        </p:nvSpPr>
        <p:spPr>
          <a:xfrm>
            <a:off x="2945450" y="3660450"/>
            <a:ext cx="2264400" cy="10143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1200"/>
              </a:spcBef>
              <a:spcAft>
                <a:spcPts val="0"/>
              </a:spcAft>
              <a:buNone/>
            </a:pPr>
            <a:r>
              <a:rPr lang="es" sz="1140" b="1">
                <a:solidFill>
                  <a:srgbClr val="000000"/>
                </a:solidFill>
                <a:latin typeface="Nunito"/>
                <a:ea typeface="Nunito"/>
                <a:cs typeface="Nunito"/>
                <a:sym typeface="Nunito"/>
              </a:rPr>
              <a:t>Evaluación de la acción</a:t>
            </a:r>
            <a:endParaRPr sz="1140" b="1">
              <a:solidFill>
                <a:srgbClr val="000000"/>
              </a:solidFill>
              <a:latin typeface="Nunito"/>
              <a:ea typeface="Nunito"/>
              <a:cs typeface="Nunito"/>
              <a:sym typeface="Nunito"/>
            </a:endParaRPr>
          </a:p>
          <a:p>
            <a:pPr marL="0" lvl="0" indent="0" algn="just" rtl="0">
              <a:lnSpc>
                <a:spcPct val="95000"/>
              </a:lnSpc>
              <a:spcBef>
                <a:spcPts val="1200"/>
              </a:spcBef>
              <a:spcAft>
                <a:spcPts val="1200"/>
              </a:spcAft>
              <a:buNone/>
            </a:pPr>
            <a:r>
              <a:rPr lang="es" sz="870">
                <a:solidFill>
                  <a:srgbClr val="000000"/>
                </a:solidFill>
                <a:latin typeface="Nunito"/>
                <a:ea typeface="Nunito"/>
                <a:cs typeface="Nunito"/>
                <a:sym typeface="Nunito"/>
              </a:rPr>
              <a:t>¿Cómo vamos a evaluar la acción? ¿Cómo analizamos la información resultante para transformarla en reflexión? ¿Se lograron los objetivos propuestos?</a:t>
            </a:r>
            <a:endParaRPr sz="939">
              <a:solidFill>
                <a:srgbClr val="000000"/>
              </a:solidFill>
              <a:latin typeface="Nunito"/>
              <a:ea typeface="Nunito"/>
              <a:cs typeface="Nunito"/>
              <a:sym typeface="Nunito"/>
            </a:endParaRPr>
          </a:p>
        </p:txBody>
      </p:sp>
      <p:sp>
        <p:nvSpPr>
          <p:cNvPr id="605" name="Google Shape;605;p28"/>
          <p:cNvSpPr txBox="1"/>
          <p:nvPr/>
        </p:nvSpPr>
        <p:spPr>
          <a:xfrm>
            <a:off x="6559275" y="1981881"/>
            <a:ext cx="1853100" cy="11895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1200"/>
              </a:spcBef>
              <a:spcAft>
                <a:spcPts val="0"/>
              </a:spcAft>
              <a:buNone/>
            </a:pPr>
            <a:r>
              <a:rPr lang="es" sz="1070" b="1">
                <a:solidFill>
                  <a:srgbClr val="000000"/>
                </a:solidFill>
                <a:latin typeface="Nunito"/>
                <a:ea typeface="Nunito"/>
                <a:cs typeface="Nunito"/>
                <a:sym typeface="Nunito"/>
              </a:rPr>
              <a:t>Socialización de los resultados y retroalimentación</a:t>
            </a:r>
            <a:endParaRPr sz="1070" b="1">
              <a:solidFill>
                <a:srgbClr val="000000"/>
              </a:solidFill>
              <a:latin typeface="Nunito"/>
              <a:ea typeface="Nunito"/>
              <a:cs typeface="Nunito"/>
              <a:sym typeface="Nunito"/>
            </a:endParaRPr>
          </a:p>
          <a:p>
            <a:pPr marL="0" lvl="0" indent="0" algn="l" rtl="0">
              <a:lnSpc>
                <a:spcPct val="95000"/>
              </a:lnSpc>
              <a:spcBef>
                <a:spcPts val="1200"/>
              </a:spcBef>
              <a:spcAft>
                <a:spcPts val="1200"/>
              </a:spcAft>
              <a:buNone/>
            </a:pPr>
            <a:r>
              <a:rPr lang="es" sz="870">
                <a:solidFill>
                  <a:srgbClr val="000000"/>
                </a:solidFill>
                <a:latin typeface="Nunito"/>
                <a:ea typeface="Nunito"/>
                <a:cs typeface="Nunito"/>
                <a:sym typeface="Nunito"/>
              </a:rPr>
              <a:t>¿Cómo vamos a compartir los resultados en la red? ¿Qué surgió de la socialización?</a:t>
            </a:r>
            <a:endParaRPr sz="870">
              <a:solidFill>
                <a:srgbClr val="000000"/>
              </a:solidFill>
              <a:latin typeface="Nunito"/>
              <a:ea typeface="Nunito"/>
              <a:cs typeface="Nunito"/>
              <a:sym typeface="Nunito"/>
            </a:endParaRPr>
          </a:p>
        </p:txBody>
      </p:sp>
      <p:sp>
        <p:nvSpPr>
          <p:cNvPr id="606" name="Google Shape;606;p28"/>
          <p:cNvSpPr txBox="1"/>
          <p:nvPr/>
        </p:nvSpPr>
        <p:spPr>
          <a:xfrm>
            <a:off x="6167100" y="893350"/>
            <a:ext cx="1889100" cy="749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1200"/>
              </a:spcBef>
              <a:spcAft>
                <a:spcPts val="0"/>
              </a:spcAft>
              <a:buNone/>
            </a:pPr>
            <a:r>
              <a:rPr lang="es" sz="1070" b="1">
                <a:solidFill>
                  <a:srgbClr val="000000"/>
                </a:solidFill>
                <a:latin typeface="Nunito"/>
                <a:ea typeface="Nunito"/>
                <a:cs typeface="Nunito"/>
                <a:sym typeface="Nunito"/>
              </a:rPr>
              <a:t>Análisis de los resultados</a:t>
            </a:r>
            <a:endParaRPr sz="1070" b="1">
              <a:solidFill>
                <a:srgbClr val="000000"/>
              </a:solidFill>
              <a:latin typeface="Nunito"/>
              <a:ea typeface="Nunito"/>
              <a:cs typeface="Nunito"/>
              <a:sym typeface="Nunito"/>
            </a:endParaRPr>
          </a:p>
          <a:p>
            <a:pPr marL="0" lvl="0" indent="0" algn="just" rtl="0">
              <a:lnSpc>
                <a:spcPct val="95000"/>
              </a:lnSpc>
              <a:spcBef>
                <a:spcPts val="1200"/>
              </a:spcBef>
              <a:spcAft>
                <a:spcPts val="1200"/>
              </a:spcAft>
              <a:buNone/>
            </a:pPr>
            <a:r>
              <a:rPr lang="es" sz="870">
                <a:solidFill>
                  <a:srgbClr val="000000"/>
                </a:solidFill>
                <a:latin typeface="Nunito"/>
                <a:ea typeface="Nunito"/>
                <a:cs typeface="Nunito"/>
                <a:sym typeface="Nunito"/>
              </a:rPr>
              <a:t>¿Qué implican estos resultados? ¿Qué necesitamos mejorar? </a:t>
            </a:r>
            <a:endParaRPr sz="870">
              <a:solidFill>
                <a:srgbClr val="000000"/>
              </a:solidFill>
              <a:latin typeface="Nunito"/>
              <a:ea typeface="Nunito"/>
              <a:cs typeface="Nunito"/>
              <a:sym typeface="Nunito"/>
            </a:endParaRPr>
          </a:p>
        </p:txBody>
      </p:sp>
      <p:sp>
        <p:nvSpPr>
          <p:cNvPr id="607" name="Google Shape;607;p28"/>
          <p:cNvSpPr txBox="1"/>
          <p:nvPr/>
        </p:nvSpPr>
        <p:spPr>
          <a:xfrm>
            <a:off x="2742550" y="2404914"/>
            <a:ext cx="2175000" cy="989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1200"/>
              </a:spcBef>
              <a:spcAft>
                <a:spcPts val="0"/>
              </a:spcAft>
              <a:buNone/>
            </a:pPr>
            <a:r>
              <a:rPr lang="es" sz="1050" b="1">
                <a:solidFill>
                  <a:srgbClr val="000000"/>
                </a:solidFill>
                <a:latin typeface="Nunito"/>
                <a:ea typeface="Nunito"/>
                <a:cs typeface="Nunito"/>
                <a:sym typeface="Nunito"/>
              </a:rPr>
              <a:t>Aprendizajes y Proyección</a:t>
            </a:r>
            <a:endParaRPr sz="1050" b="1">
              <a:solidFill>
                <a:srgbClr val="000000"/>
              </a:solidFill>
              <a:latin typeface="Nunito"/>
              <a:ea typeface="Nunito"/>
              <a:cs typeface="Nunito"/>
              <a:sym typeface="Nunito"/>
            </a:endParaRPr>
          </a:p>
          <a:p>
            <a:pPr marL="0" lvl="0" indent="0" algn="l" rtl="0">
              <a:lnSpc>
                <a:spcPct val="95000"/>
              </a:lnSpc>
              <a:spcBef>
                <a:spcPts val="1200"/>
              </a:spcBef>
              <a:spcAft>
                <a:spcPts val="1200"/>
              </a:spcAft>
              <a:buNone/>
            </a:pPr>
            <a:r>
              <a:rPr lang="es" sz="850">
                <a:solidFill>
                  <a:srgbClr val="000000"/>
                </a:solidFill>
                <a:latin typeface="Nunito"/>
                <a:ea typeface="Nunito"/>
                <a:cs typeface="Nunito"/>
                <a:sym typeface="Nunito"/>
              </a:rPr>
              <a:t>¿Cómo abordamos los resultados  para continuar mejorando? ¿Cuales son los aprendizajes y cómo los aplicaremos en un nuevo ciclo?</a:t>
            </a:r>
            <a:endParaRPr sz="850">
              <a:solidFill>
                <a:srgbClr val="000000"/>
              </a:solidFill>
              <a:latin typeface="Nunito"/>
              <a:ea typeface="Nunito"/>
              <a:cs typeface="Nunito"/>
              <a:sym typeface="Nunito"/>
            </a:endParaRPr>
          </a:p>
        </p:txBody>
      </p:sp>
      <p:sp>
        <p:nvSpPr>
          <p:cNvPr id="608" name="Google Shape;608;p28"/>
          <p:cNvSpPr txBox="1"/>
          <p:nvPr/>
        </p:nvSpPr>
        <p:spPr>
          <a:xfrm>
            <a:off x="683541" y="814493"/>
            <a:ext cx="1568700" cy="1680900"/>
          </a:xfrm>
          <a:prstGeom prst="rect">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 sz="1200" b="1">
                <a:solidFill>
                  <a:srgbClr val="E36C09"/>
                </a:solidFill>
                <a:latin typeface="Nunito"/>
                <a:ea typeface="Nunito"/>
                <a:cs typeface="Nunito"/>
                <a:sym typeface="Nunito"/>
              </a:rPr>
              <a:t>En esta etapa indagaremos  y realizaremos acciones basadas en la planificación anterior con el fin de mejorar el funcionamiento de la red.</a:t>
            </a:r>
            <a:endParaRPr sz="1200" b="1">
              <a:solidFill>
                <a:srgbClr val="E36C09"/>
              </a:solidFill>
              <a:latin typeface="Nunito"/>
              <a:ea typeface="Nunito"/>
              <a:cs typeface="Nunito"/>
              <a:sym typeface="Nunito"/>
            </a:endParaRPr>
          </a:p>
        </p:txBody>
      </p:sp>
      <p:sp>
        <p:nvSpPr>
          <p:cNvPr id="609" name="Google Shape;609;p28"/>
          <p:cNvSpPr txBox="1"/>
          <p:nvPr/>
        </p:nvSpPr>
        <p:spPr>
          <a:xfrm>
            <a:off x="3171175" y="844625"/>
            <a:ext cx="2175000" cy="926400"/>
          </a:xfrm>
          <a:prstGeom prst="rect">
            <a:avLst/>
          </a:prstGeom>
          <a:noFill/>
          <a:ln>
            <a:noFill/>
          </a:ln>
        </p:spPr>
        <p:txBody>
          <a:bodyPr spcFirstLastPara="1" wrap="square" lIns="91425" tIns="91425" rIns="91425" bIns="91425" anchor="t" anchorCtr="0">
            <a:spAutoFit/>
          </a:bodyPr>
          <a:lstStyle/>
          <a:p>
            <a:pPr marL="0" lvl="0" indent="0" algn="l" rtl="0">
              <a:lnSpc>
                <a:spcPct val="95000"/>
              </a:lnSpc>
              <a:spcBef>
                <a:spcPts val="1200"/>
              </a:spcBef>
              <a:spcAft>
                <a:spcPts val="0"/>
              </a:spcAft>
              <a:buNone/>
            </a:pPr>
            <a:r>
              <a:rPr lang="es" sz="1140" b="1">
                <a:solidFill>
                  <a:srgbClr val="000000"/>
                </a:solidFill>
                <a:latin typeface="Nunito"/>
                <a:ea typeface="Nunito"/>
                <a:cs typeface="Nunito"/>
                <a:sym typeface="Nunito"/>
              </a:rPr>
              <a:t>Indagación sobre la dimensión seleccionada</a:t>
            </a:r>
            <a:endParaRPr sz="1140" b="1">
              <a:solidFill>
                <a:srgbClr val="000000"/>
              </a:solidFill>
              <a:latin typeface="Nunito"/>
              <a:ea typeface="Nunito"/>
              <a:cs typeface="Nunito"/>
              <a:sym typeface="Nunito"/>
            </a:endParaRPr>
          </a:p>
          <a:p>
            <a:pPr marL="0" lvl="0" indent="0" algn="just" rtl="0">
              <a:lnSpc>
                <a:spcPct val="95000"/>
              </a:lnSpc>
              <a:spcBef>
                <a:spcPts val="1200"/>
              </a:spcBef>
              <a:spcAft>
                <a:spcPts val="1200"/>
              </a:spcAft>
              <a:buNone/>
            </a:pPr>
            <a:r>
              <a:rPr lang="es" sz="870">
                <a:solidFill>
                  <a:srgbClr val="000000"/>
                </a:solidFill>
                <a:latin typeface="Nunito"/>
                <a:ea typeface="Nunito"/>
                <a:cs typeface="Nunito"/>
                <a:sym typeface="Nunito"/>
              </a:rPr>
              <a:t>¿Qué datos queremos saber? ¿</a:t>
            </a:r>
            <a:r>
              <a:rPr lang="es" sz="870">
                <a:latin typeface="Nunito"/>
                <a:ea typeface="Nunito"/>
                <a:cs typeface="Nunito"/>
                <a:sym typeface="Nunito"/>
              </a:rPr>
              <a:t>C</a:t>
            </a:r>
            <a:r>
              <a:rPr lang="es" sz="870">
                <a:solidFill>
                  <a:srgbClr val="000000"/>
                </a:solidFill>
                <a:latin typeface="Nunito"/>
                <a:ea typeface="Nunito"/>
                <a:cs typeface="Nunito"/>
                <a:sym typeface="Nunito"/>
              </a:rPr>
              <a:t>ómo los vamos a producir?</a:t>
            </a:r>
            <a:endParaRPr sz="939">
              <a:solidFill>
                <a:srgbClr val="000000"/>
              </a:solidFill>
              <a:latin typeface="Nunito"/>
              <a:ea typeface="Nunito"/>
              <a:cs typeface="Nunito"/>
              <a:sym typeface="Nunito"/>
            </a:endParaRPr>
          </a:p>
        </p:txBody>
      </p:sp>
      <p:grpSp>
        <p:nvGrpSpPr>
          <p:cNvPr id="610" name="Google Shape;610;p28"/>
          <p:cNvGrpSpPr/>
          <p:nvPr/>
        </p:nvGrpSpPr>
        <p:grpSpPr>
          <a:xfrm>
            <a:off x="4889172" y="1727836"/>
            <a:ext cx="1427820" cy="1389665"/>
            <a:chOff x="5029575" y="1805488"/>
            <a:chExt cx="1204200" cy="1134050"/>
          </a:xfrm>
        </p:grpSpPr>
        <p:sp>
          <p:nvSpPr>
            <p:cNvPr id="611" name="Google Shape;611;p28"/>
            <p:cNvSpPr/>
            <p:nvPr/>
          </p:nvSpPr>
          <p:spPr>
            <a:xfrm>
              <a:off x="5029575" y="1821438"/>
              <a:ext cx="1204200" cy="1118100"/>
            </a:xfrm>
            <a:prstGeom prst="ellipse">
              <a:avLst/>
            </a:prstGeom>
            <a:solidFill>
              <a:srgbClr val="6FB7B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28"/>
            <p:cNvSpPr/>
            <p:nvPr/>
          </p:nvSpPr>
          <p:spPr>
            <a:xfrm rot="10800000">
              <a:off x="5029575" y="1805488"/>
              <a:ext cx="1204200" cy="1131300"/>
            </a:xfrm>
            <a:prstGeom prst="pie">
              <a:avLst>
                <a:gd name="adj1" fmla="val 0"/>
                <a:gd name="adj2" fmla="val 16200000"/>
              </a:avLst>
            </a:prstGeom>
            <a:gradFill>
              <a:gsLst>
                <a:gs pos="0">
                  <a:srgbClr val="FFC982"/>
                </a:gs>
                <a:gs pos="100000">
                  <a:srgbClr val="F58F09"/>
                </a:gs>
              </a:gsLst>
              <a:path path="circle">
                <a:fillToRect l="50000" t="50000" r="50000" b="50000"/>
              </a:path>
              <a:tileRect/>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613" name="Google Shape;613;p28"/>
          <p:cNvCxnSpPr/>
          <p:nvPr/>
        </p:nvCxnSpPr>
        <p:spPr>
          <a:xfrm flipH="1">
            <a:off x="2742550" y="2376813"/>
            <a:ext cx="2036400" cy="22500"/>
          </a:xfrm>
          <a:prstGeom prst="straightConnector1">
            <a:avLst/>
          </a:prstGeom>
          <a:noFill/>
          <a:ln w="9525" cap="flat" cmpd="sng">
            <a:solidFill>
              <a:srgbClr val="595959"/>
            </a:solidFill>
            <a:prstDash val="lgDash"/>
            <a:round/>
            <a:headEnd type="none" w="med" len="med"/>
            <a:tailEnd type="none" w="med" len="med"/>
          </a:ln>
        </p:spPr>
      </p:cxnSp>
      <p:cxnSp>
        <p:nvCxnSpPr>
          <p:cNvPr id="614" name="Google Shape;614;p28"/>
          <p:cNvCxnSpPr/>
          <p:nvPr/>
        </p:nvCxnSpPr>
        <p:spPr>
          <a:xfrm>
            <a:off x="5596288" y="3091650"/>
            <a:ext cx="0" cy="1472100"/>
          </a:xfrm>
          <a:prstGeom prst="straightConnector1">
            <a:avLst/>
          </a:prstGeom>
          <a:noFill/>
          <a:ln w="9525" cap="flat" cmpd="sng">
            <a:solidFill>
              <a:srgbClr val="595959"/>
            </a:solidFill>
            <a:prstDash val="lgDash"/>
            <a:round/>
            <a:headEnd type="none" w="med" len="med"/>
            <a:tailEnd type="none" w="med" len="med"/>
          </a:ln>
        </p:spPr>
      </p:cxnSp>
      <p:pic>
        <p:nvPicPr>
          <p:cNvPr id="615" name="Google Shape;615;p28"/>
          <p:cNvPicPr preferRelativeResize="0"/>
          <p:nvPr/>
        </p:nvPicPr>
        <p:blipFill>
          <a:blip r:embed="rId5">
            <a:alphaModFix/>
          </a:blip>
          <a:stretch>
            <a:fillRect/>
          </a:stretch>
        </p:blipFill>
        <p:spPr>
          <a:xfrm>
            <a:off x="4947500" y="1746687"/>
            <a:ext cx="1334310" cy="1334287"/>
          </a:xfrm>
          <a:prstGeom prst="rect">
            <a:avLst/>
          </a:prstGeom>
          <a:noFill/>
          <a:ln>
            <a:noFill/>
          </a:ln>
        </p:spPr>
      </p:pic>
      <p:sp>
        <p:nvSpPr>
          <p:cNvPr id="616" name="Google Shape;616;p28"/>
          <p:cNvSpPr/>
          <p:nvPr/>
        </p:nvSpPr>
        <p:spPr>
          <a:xfrm>
            <a:off x="2342625" y="977175"/>
            <a:ext cx="634500" cy="291300"/>
          </a:xfrm>
          <a:prstGeom prst="rightArrow">
            <a:avLst>
              <a:gd name="adj1" fmla="val 50000"/>
              <a:gd name="adj2" fmla="val 50000"/>
            </a:avLst>
          </a:prstGeom>
          <a:solidFill>
            <a:srgbClr val="FFAB4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617" name="Google Shape;617;p28"/>
          <p:cNvCxnSpPr/>
          <p:nvPr/>
        </p:nvCxnSpPr>
        <p:spPr>
          <a:xfrm>
            <a:off x="5447300" y="1153225"/>
            <a:ext cx="542700" cy="69000"/>
          </a:xfrm>
          <a:prstGeom prst="straightConnector1">
            <a:avLst/>
          </a:prstGeom>
          <a:noFill/>
          <a:ln w="9525" cap="flat" cmpd="sng">
            <a:solidFill>
              <a:srgbClr val="595959"/>
            </a:solidFill>
            <a:prstDash val="solid"/>
            <a:round/>
            <a:headEnd type="none" w="med" len="med"/>
            <a:tailEnd type="triangle" w="med" len="med"/>
          </a:ln>
        </p:spPr>
      </p:cxnSp>
      <p:cxnSp>
        <p:nvCxnSpPr>
          <p:cNvPr id="618" name="Google Shape;618;p28"/>
          <p:cNvCxnSpPr>
            <a:stCxn id="606" idx="2"/>
          </p:cNvCxnSpPr>
          <p:nvPr/>
        </p:nvCxnSpPr>
        <p:spPr>
          <a:xfrm>
            <a:off x="7111650" y="1642750"/>
            <a:ext cx="4200" cy="378000"/>
          </a:xfrm>
          <a:prstGeom prst="straightConnector1">
            <a:avLst/>
          </a:prstGeom>
          <a:noFill/>
          <a:ln w="9525" cap="flat" cmpd="sng">
            <a:solidFill>
              <a:srgbClr val="595959"/>
            </a:solidFill>
            <a:prstDash val="solid"/>
            <a:round/>
            <a:headEnd type="none" w="med" len="med"/>
            <a:tailEnd type="triangle" w="med" len="med"/>
          </a:ln>
        </p:spPr>
      </p:cxnSp>
      <p:cxnSp>
        <p:nvCxnSpPr>
          <p:cNvPr id="619" name="Google Shape;619;p28"/>
          <p:cNvCxnSpPr/>
          <p:nvPr/>
        </p:nvCxnSpPr>
        <p:spPr>
          <a:xfrm flipH="1">
            <a:off x="7016187" y="3162371"/>
            <a:ext cx="111900" cy="413700"/>
          </a:xfrm>
          <a:prstGeom prst="straightConnector1">
            <a:avLst/>
          </a:prstGeom>
          <a:noFill/>
          <a:ln w="9525" cap="flat" cmpd="sng">
            <a:solidFill>
              <a:srgbClr val="595959"/>
            </a:solidFill>
            <a:prstDash val="solid"/>
            <a:round/>
            <a:headEnd type="none" w="med" len="med"/>
            <a:tailEnd type="triangle" w="med" len="med"/>
          </a:ln>
        </p:spPr>
      </p:cxnSp>
      <p:cxnSp>
        <p:nvCxnSpPr>
          <p:cNvPr id="620" name="Google Shape;620;p28"/>
          <p:cNvCxnSpPr/>
          <p:nvPr/>
        </p:nvCxnSpPr>
        <p:spPr>
          <a:xfrm rot="10800000">
            <a:off x="5259525" y="3974200"/>
            <a:ext cx="704700" cy="17100"/>
          </a:xfrm>
          <a:prstGeom prst="straightConnector1">
            <a:avLst/>
          </a:prstGeom>
          <a:noFill/>
          <a:ln w="9525" cap="flat" cmpd="sng">
            <a:solidFill>
              <a:srgbClr val="595959"/>
            </a:solidFill>
            <a:prstDash val="solid"/>
            <a:round/>
            <a:headEnd type="none" w="med" len="med"/>
            <a:tailEnd type="triangle" w="med" len="med"/>
          </a:ln>
        </p:spPr>
      </p:cxnSp>
      <p:cxnSp>
        <p:nvCxnSpPr>
          <p:cNvPr id="621" name="Google Shape;621;p28"/>
          <p:cNvCxnSpPr/>
          <p:nvPr/>
        </p:nvCxnSpPr>
        <p:spPr>
          <a:xfrm rot="10800000">
            <a:off x="3821746" y="3295823"/>
            <a:ext cx="83700" cy="335400"/>
          </a:xfrm>
          <a:prstGeom prst="straightConnector1">
            <a:avLst/>
          </a:prstGeom>
          <a:noFill/>
          <a:ln w="9525" cap="flat" cmpd="sng">
            <a:solidFill>
              <a:srgbClr val="595959"/>
            </a:solidFill>
            <a:prstDash val="solid"/>
            <a:round/>
            <a:headEnd type="none" w="med" len="med"/>
            <a:tailEnd type="triangle" w="med" len="med"/>
          </a:ln>
        </p:spPr>
      </p:cxnSp>
      <p:cxnSp>
        <p:nvCxnSpPr>
          <p:cNvPr id="622" name="Google Shape;622;p28"/>
          <p:cNvCxnSpPr/>
          <p:nvPr/>
        </p:nvCxnSpPr>
        <p:spPr>
          <a:xfrm rot="10800000" flipH="1">
            <a:off x="3887675" y="1762846"/>
            <a:ext cx="120600" cy="508200"/>
          </a:xfrm>
          <a:prstGeom prst="straightConnector1">
            <a:avLst/>
          </a:prstGeom>
          <a:noFill/>
          <a:ln w="9525" cap="flat" cmpd="sng">
            <a:solidFill>
              <a:srgbClr val="595959"/>
            </a:solidFill>
            <a:prstDash val="solid"/>
            <a:round/>
            <a:headEnd type="none" w="med" len="med"/>
            <a:tailEnd type="triangle" w="med" len="med"/>
          </a:ln>
        </p:spPr>
      </p:cxnSp>
      <p:sp>
        <p:nvSpPr>
          <p:cNvPr id="623" name="Google Shape;623;p28"/>
          <p:cNvSpPr/>
          <p:nvPr/>
        </p:nvSpPr>
        <p:spPr>
          <a:xfrm rot="-5400000">
            <a:off x="670625" y="3091700"/>
            <a:ext cx="1568700" cy="1421400"/>
          </a:xfrm>
          <a:prstGeom prst="wedgeRectCallout">
            <a:avLst>
              <a:gd name="adj1" fmla="val 21848"/>
              <a:gd name="adj2" fmla="val 67959"/>
            </a:avLst>
          </a:prstGeom>
          <a:noFill/>
          <a:ln w="19050" cap="flat" cmpd="sng">
            <a:solidFill>
              <a:srgbClr val="F79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28"/>
          <p:cNvSpPr txBox="1"/>
          <p:nvPr/>
        </p:nvSpPr>
        <p:spPr>
          <a:xfrm>
            <a:off x="696442" y="3117500"/>
            <a:ext cx="1496400" cy="13698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1100">
                <a:latin typeface="Nunito"/>
                <a:ea typeface="Nunito"/>
                <a:cs typeface="Nunito"/>
                <a:sym typeface="Nunito"/>
              </a:rPr>
              <a:t>Los últimos dos momentos corresponden al paso 3 del proceso de acompañamiento: Aprendizajes y Proyección.</a:t>
            </a:r>
            <a:endParaRPr sz="1100">
              <a:latin typeface="Nunito"/>
              <a:ea typeface="Nunito"/>
              <a:cs typeface="Nunito"/>
              <a:sym typeface="Nunito"/>
            </a:endParaRPr>
          </a:p>
        </p:txBody>
      </p:sp>
      <p:grpSp>
        <p:nvGrpSpPr>
          <p:cNvPr id="625" name="Google Shape;625;p28"/>
          <p:cNvGrpSpPr/>
          <p:nvPr/>
        </p:nvGrpSpPr>
        <p:grpSpPr>
          <a:xfrm>
            <a:off x="5765550" y="200500"/>
            <a:ext cx="3047798" cy="248400"/>
            <a:chOff x="669675" y="71125"/>
            <a:chExt cx="2876400" cy="248400"/>
          </a:xfrm>
        </p:grpSpPr>
        <p:pic>
          <p:nvPicPr>
            <p:cNvPr id="626" name="Google Shape;626;p28"/>
            <p:cNvPicPr preferRelativeResize="0"/>
            <p:nvPr/>
          </p:nvPicPr>
          <p:blipFill>
            <a:blip r:embed="rId6">
              <a:alphaModFix/>
            </a:blip>
            <a:stretch>
              <a:fillRect/>
            </a:stretch>
          </p:blipFill>
          <p:spPr>
            <a:xfrm>
              <a:off x="669675" y="71125"/>
              <a:ext cx="2876400" cy="248400"/>
            </a:xfrm>
            <a:prstGeom prst="rect">
              <a:avLst/>
            </a:prstGeom>
            <a:noFill/>
            <a:ln>
              <a:noFill/>
            </a:ln>
          </p:spPr>
        </p:pic>
        <p:sp>
          <p:nvSpPr>
            <p:cNvPr id="627" name="Google Shape;627;p28"/>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ag 20">
  <p:cSld name="TITLE_1_1_1_2_1_1_1_1_1_1_1">
    <p:spTree>
      <p:nvGrpSpPr>
        <p:cNvPr id="1" name="Shape 628"/>
        <p:cNvGrpSpPr/>
        <p:nvPr/>
      </p:nvGrpSpPr>
      <p:grpSpPr>
        <a:xfrm>
          <a:off x="0" y="0"/>
          <a:ext cx="0" cy="0"/>
          <a:chOff x="0" y="0"/>
          <a:chExt cx="0" cy="0"/>
        </a:xfrm>
      </p:grpSpPr>
      <p:pic>
        <p:nvPicPr>
          <p:cNvPr id="629" name="Google Shape;629;p29"/>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630" name="Google Shape;630;p29"/>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631" name="Google Shape;631;p29"/>
          <p:cNvGrpSpPr/>
          <p:nvPr/>
        </p:nvGrpSpPr>
        <p:grpSpPr>
          <a:xfrm>
            <a:off x="107950" y="69350"/>
            <a:ext cx="2959200" cy="540300"/>
            <a:chOff x="107950" y="69350"/>
            <a:chExt cx="2959200" cy="540300"/>
          </a:xfrm>
        </p:grpSpPr>
        <p:sp>
          <p:nvSpPr>
            <p:cNvPr id="632" name="Google Shape;632;p29"/>
            <p:cNvSpPr/>
            <p:nvPr/>
          </p:nvSpPr>
          <p:spPr>
            <a:xfrm>
              <a:off x="107950" y="69350"/>
              <a:ext cx="29592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29"/>
            <p:cNvSpPr txBox="1"/>
            <p:nvPr/>
          </p:nvSpPr>
          <p:spPr>
            <a:xfrm>
              <a:off x="1037802" y="207300"/>
              <a:ext cx="19530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Indagación sobre la dimensión seleccionada</a:t>
              </a:r>
              <a:endParaRPr sz="1200">
                <a:solidFill>
                  <a:schemeClr val="lt1"/>
                </a:solidFill>
                <a:latin typeface="Nunito Black"/>
                <a:ea typeface="Nunito Black"/>
                <a:cs typeface="Nunito Black"/>
                <a:sym typeface="Nunito Black"/>
              </a:endParaRPr>
            </a:p>
          </p:txBody>
        </p:sp>
        <p:sp>
          <p:nvSpPr>
            <p:cNvPr id="634" name="Google Shape;634;p29"/>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635" name="Google Shape;635;p29"/>
            <p:cNvPicPr preferRelativeResize="0"/>
            <p:nvPr/>
          </p:nvPicPr>
          <p:blipFill>
            <a:blip r:embed="rId3">
              <a:alphaModFix/>
            </a:blip>
            <a:stretch>
              <a:fillRect/>
            </a:stretch>
          </p:blipFill>
          <p:spPr>
            <a:xfrm>
              <a:off x="287560" y="152250"/>
              <a:ext cx="291150" cy="291175"/>
            </a:xfrm>
            <a:prstGeom prst="rect">
              <a:avLst/>
            </a:prstGeom>
            <a:noFill/>
            <a:ln>
              <a:noFill/>
            </a:ln>
          </p:spPr>
        </p:pic>
      </p:grpSp>
      <p:sp>
        <p:nvSpPr>
          <p:cNvPr id="636" name="Google Shape;636;p29"/>
          <p:cNvSpPr txBox="1"/>
          <p:nvPr/>
        </p:nvSpPr>
        <p:spPr>
          <a:xfrm>
            <a:off x="263525" y="655850"/>
            <a:ext cx="4353000" cy="1031400"/>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1200"/>
              </a:spcBef>
              <a:spcAft>
                <a:spcPts val="0"/>
              </a:spcAft>
              <a:buNone/>
            </a:pPr>
            <a:r>
              <a:rPr lang="es" sz="900" i="1">
                <a:latin typeface="Nunito"/>
                <a:ea typeface="Nunito"/>
                <a:cs typeface="Nunito"/>
                <a:sym typeface="Nunito"/>
              </a:rPr>
              <a:t>Es importante indagar sobre el funcionamiento de la red, recogiendo la percepción de los mismos participantes. Ésta puede ser muy distinta a la de quien coordina la red o entre los mismos, por lo que, un diagnóstico completo nos permitirá abordar con mayor precisión la red. </a:t>
            </a:r>
            <a:endParaRPr sz="900" i="1">
              <a:latin typeface="Nunito"/>
              <a:ea typeface="Nunito"/>
              <a:cs typeface="Nunito"/>
              <a:sym typeface="Nunito"/>
            </a:endParaRPr>
          </a:p>
          <a:p>
            <a:pPr marL="0" lvl="0" indent="0" algn="l" rtl="0">
              <a:lnSpc>
                <a:spcPct val="100000"/>
              </a:lnSpc>
              <a:spcBef>
                <a:spcPts val="1200"/>
              </a:spcBef>
              <a:spcAft>
                <a:spcPts val="1200"/>
              </a:spcAft>
              <a:buNone/>
            </a:pPr>
            <a:r>
              <a:rPr lang="es" sz="900" i="1">
                <a:latin typeface="Nunito"/>
                <a:ea typeface="Nunito"/>
                <a:cs typeface="Nunito"/>
                <a:sym typeface="Nunito"/>
              </a:rPr>
              <a:t>A continuación, se ofrecen algunas herramientas para indagar autónomamente.</a:t>
            </a:r>
            <a:endParaRPr sz="1100" i="1">
              <a:latin typeface="Nunito"/>
              <a:ea typeface="Nunito"/>
              <a:cs typeface="Nunito"/>
              <a:sym typeface="Nunito"/>
            </a:endParaRPr>
          </a:p>
        </p:txBody>
      </p:sp>
      <p:grpSp>
        <p:nvGrpSpPr>
          <p:cNvPr id="637" name="Google Shape;637;p29"/>
          <p:cNvGrpSpPr/>
          <p:nvPr/>
        </p:nvGrpSpPr>
        <p:grpSpPr>
          <a:xfrm>
            <a:off x="5765550" y="200500"/>
            <a:ext cx="3047798" cy="248400"/>
            <a:chOff x="669675" y="71125"/>
            <a:chExt cx="2876400" cy="248400"/>
          </a:xfrm>
        </p:grpSpPr>
        <p:pic>
          <p:nvPicPr>
            <p:cNvPr id="638" name="Google Shape;638;p29"/>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639" name="Google Shape;639;p29"/>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640" name="Google Shape;640;p29"/>
          <p:cNvPicPr preferRelativeResize="0"/>
          <p:nvPr/>
        </p:nvPicPr>
        <p:blipFill>
          <a:blip r:embed="rId5">
            <a:alphaModFix/>
          </a:blip>
          <a:stretch>
            <a:fillRect/>
          </a:stretch>
        </p:blipFill>
        <p:spPr>
          <a:xfrm>
            <a:off x="5495650" y="2287601"/>
            <a:ext cx="2571725" cy="2499749"/>
          </a:xfrm>
          <a:prstGeom prst="rect">
            <a:avLst/>
          </a:prstGeom>
          <a:noFill/>
          <a:ln>
            <a:noFill/>
          </a:ln>
        </p:spPr>
      </p:pic>
      <p:pic>
        <p:nvPicPr>
          <p:cNvPr id="641" name="Google Shape;641;p29"/>
          <p:cNvPicPr preferRelativeResize="0"/>
          <p:nvPr/>
        </p:nvPicPr>
        <p:blipFill>
          <a:blip r:embed="rId6">
            <a:alphaModFix/>
          </a:blip>
          <a:stretch>
            <a:fillRect/>
          </a:stretch>
        </p:blipFill>
        <p:spPr>
          <a:xfrm>
            <a:off x="5099864" y="819075"/>
            <a:ext cx="3545224" cy="1356500"/>
          </a:xfrm>
          <a:prstGeom prst="rect">
            <a:avLst/>
          </a:prstGeom>
          <a:noFill/>
          <a:ln>
            <a:noFill/>
          </a:ln>
          <a:effectLst>
            <a:outerShdw blurRad="57150" dist="19050" dir="5400000" algn="bl" rotWithShape="0">
              <a:srgbClr val="000000">
                <a:alpha val="50000"/>
              </a:srgbClr>
            </a:outerShdw>
          </a:effectLst>
        </p:spPr>
      </p:pic>
      <p:pic>
        <p:nvPicPr>
          <p:cNvPr id="642" name="Google Shape;642;p29"/>
          <p:cNvPicPr preferRelativeResize="0"/>
          <p:nvPr/>
        </p:nvPicPr>
        <p:blipFill>
          <a:blip r:embed="rId7">
            <a:alphaModFix/>
          </a:blip>
          <a:stretch>
            <a:fillRect/>
          </a:stretch>
        </p:blipFill>
        <p:spPr>
          <a:xfrm flipH="1">
            <a:off x="8310400" y="719925"/>
            <a:ext cx="457200" cy="457200"/>
          </a:xfrm>
          <a:prstGeom prst="rect">
            <a:avLst/>
          </a:prstGeom>
          <a:noFill/>
          <a:ln>
            <a:noFill/>
          </a:ln>
        </p:spPr>
      </p:pic>
      <p:sp>
        <p:nvSpPr>
          <p:cNvPr id="643" name="Google Shape;643;p29"/>
          <p:cNvSpPr txBox="1"/>
          <p:nvPr/>
        </p:nvSpPr>
        <p:spPr>
          <a:xfrm>
            <a:off x="5225638" y="769475"/>
            <a:ext cx="3293700" cy="1108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s" sz="1000" dirty="0">
                <a:latin typeface="Nunito"/>
                <a:ea typeface="Nunito"/>
                <a:cs typeface="Nunito"/>
                <a:sym typeface="Nunito"/>
              </a:rPr>
              <a:t>La </a:t>
            </a:r>
            <a:r>
              <a:rPr lang="es" sz="1000" b="1" dirty="0">
                <a:latin typeface="Nunito"/>
                <a:ea typeface="Nunito"/>
                <a:cs typeface="Nunito"/>
                <a:sym typeface="Nunito"/>
              </a:rPr>
              <a:t>indagación colaborativa</a:t>
            </a:r>
            <a:r>
              <a:rPr lang="es" sz="1000" dirty="0">
                <a:latin typeface="Nunito"/>
                <a:ea typeface="Nunito"/>
                <a:cs typeface="Nunito"/>
                <a:sym typeface="Nunito"/>
              </a:rPr>
              <a:t> es una modalidad de investigación colectiva y participativa que parte de una pregunta formulada por los propios participantes, en este caso, de la red. Pueden utilizar la guía paso a paso creada por Bustos, De Ferrari, Correa, Zúñiga y Pino-Yáncovic (2023) descargándola de: </a:t>
            </a:r>
            <a:endParaRPr sz="1100" dirty="0">
              <a:solidFill>
                <a:srgbClr val="E36C09"/>
              </a:solidFill>
              <a:latin typeface="Nunito"/>
              <a:ea typeface="Nunito"/>
              <a:cs typeface="Nunito"/>
              <a:sym typeface="Nunito"/>
            </a:endParaRPr>
          </a:p>
        </p:txBody>
      </p:sp>
      <p:sp>
        <p:nvSpPr>
          <p:cNvPr id="644" name="Google Shape;644;p29"/>
          <p:cNvSpPr txBox="1"/>
          <p:nvPr/>
        </p:nvSpPr>
        <p:spPr>
          <a:xfrm>
            <a:off x="5367700" y="1710525"/>
            <a:ext cx="3009600" cy="461635"/>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u="sng" dirty="0">
                <a:solidFill>
                  <a:schemeClr val="hlink"/>
                </a:solidFill>
                <a:hlinkClick r:id="rId8"/>
              </a:rPr>
              <a:t>https://www.mejoramientoescolar.cl/index.php?page=view_academicas&amp;case=ficha&amp;id=732</a:t>
            </a:r>
            <a:endParaRPr sz="800" dirty="0"/>
          </a:p>
        </p:txBody>
      </p:sp>
      <p:pic>
        <p:nvPicPr>
          <p:cNvPr id="645" name="Google Shape;645;p29"/>
          <p:cNvPicPr preferRelativeResize="0"/>
          <p:nvPr/>
        </p:nvPicPr>
        <p:blipFill>
          <a:blip r:embed="rId6">
            <a:alphaModFix/>
          </a:blip>
          <a:stretch>
            <a:fillRect/>
          </a:stretch>
        </p:blipFill>
        <p:spPr>
          <a:xfrm>
            <a:off x="527864" y="3333675"/>
            <a:ext cx="3545224" cy="1356500"/>
          </a:xfrm>
          <a:prstGeom prst="rect">
            <a:avLst/>
          </a:prstGeom>
          <a:noFill/>
          <a:ln>
            <a:noFill/>
          </a:ln>
          <a:effectLst>
            <a:outerShdw blurRad="57150" dist="19050" dir="5400000" algn="bl" rotWithShape="0">
              <a:srgbClr val="000000">
                <a:alpha val="50000"/>
              </a:srgbClr>
            </a:outerShdw>
          </a:effectLst>
        </p:spPr>
      </p:pic>
      <p:pic>
        <p:nvPicPr>
          <p:cNvPr id="646" name="Google Shape;646;p29"/>
          <p:cNvPicPr preferRelativeResize="0"/>
          <p:nvPr/>
        </p:nvPicPr>
        <p:blipFill>
          <a:blip r:embed="rId7">
            <a:alphaModFix/>
          </a:blip>
          <a:stretch>
            <a:fillRect/>
          </a:stretch>
        </p:blipFill>
        <p:spPr>
          <a:xfrm flipH="1">
            <a:off x="3738400" y="3234525"/>
            <a:ext cx="457200" cy="457200"/>
          </a:xfrm>
          <a:prstGeom prst="rect">
            <a:avLst/>
          </a:prstGeom>
          <a:noFill/>
          <a:ln>
            <a:noFill/>
          </a:ln>
        </p:spPr>
      </p:pic>
      <p:sp>
        <p:nvSpPr>
          <p:cNvPr id="647" name="Google Shape;647;p29"/>
          <p:cNvSpPr txBox="1"/>
          <p:nvPr/>
        </p:nvSpPr>
        <p:spPr>
          <a:xfrm>
            <a:off x="653638" y="3360275"/>
            <a:ext cx="3293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s" sz="1000">
                <a:latin typeface="Nunito"/>
                <a:ea typeface="Nunito"/>
                <a:cs typeface="Nunito"/>
                <a:sym typeface="Nunito"/>
              </a:rPr>
              <a:t>También pueden elaborar sus propias </a:t>
            </a:r>
            <a:r>
              <a:rPr lang="es" sz="1000" b="1">
                <a:latin typeface="Nunito"/>
                <a:ea typeface="Nunito"/>
                <a:cs typeface="Nunito"/>
                <a:sym typeface="Nunito"/>
              </a:rPr>
              <a:t>encuestas</a:t>
            </a:r>
            <a:r>
              <a:rPr lang="es" sz="1000">
                <a:latin typeface="Nunito"/>
                <a:ea typeface="Nunito"/>
                <a:cs typeface="Nunito"/>
                <a:sym typeface="Nunito"/>
              </a:rPr>
              <a:t>, para lo cual Zoro (2017) preparó un breve material, específicamente dirigido a equipos directivos. Éste se puede descargar del siguiente enlace:</a:t>
            </a:r>
            <a:endParaRPr sz="1100">
              <a:solidFill>
                <a:srgbClr val="E36C09"/>
              </a:solidFill>
              <a:latin typeface="Nunito"/>
              <a:ea typeface="Nunito"/>
              <a:cs typeface="Nunito"/>
              <a:sym typeface="Nunito"/>
            </a:endParaRPr>
          </a:p>
        </p:txBody>
      </p:sp>
      <p:sp>
        <p:nvSpPr>
          <p:cNvPr id="648" name="Google Shape;648;p29"/>
          <p:cNvSpPr txBox="1"/>
          <p:nvPr/>
        </p:nvSpPr>
        <p:spPr>
          <a:xfrm>
            <a:off x="728800" y="4084475"/>
            <a:ext cx="3009600" cy="4617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s" sz="900" u="sng">
                <a:solidFill>
                  <a:schemeClr val="hlink"/>
                </a:solidFill>
                <a:hlinkClick r:id="rId9"/>
              </a:rPr>
              <a:t>https://www.lidereseducativos.cl/recursos/como_hacer_buenas_preguntas/</a:t>
            </a:r>
            <a:endParaRPr sz="900"/>
          </a:p>
        </p:txBody>
      </p:sp>
      <p:pic>
        <p:nvPicPr>
          <p:cNvPr id="649" name="Google Shape;649;p29"/>
          <p:cNvPicPr preferRelativeResize="0"/>
          <p:nvPr/>
        </p:nvPicPr>
        <p:blipFill>
          <a:blip r:embed="rId6">
            <a:alphaModFix/>
          </a:blip>
          <a:stretch>
            <a:fillRect/>
          </a:stretch>
        </p:blipFill>
        <p:spPr>
          <a:xfrm>
            <a:off x="527864" y="1733475"/>
            <a:ext cx="3545224" cy="1356500"/>
          </a:xfrm>
          <a:prstGeom prst="rect">
            <a:avLst/>
          </a:prstGeom>
          <a:noFill/>
          <a:ln>
            <a:noFill/>
          </a:ln>
          <a:effectLst>
            <a:outerShdw blurRad="57150" dist="19050" dir="5400000" algn="bl" rotWithShape="0">
              <a:srgbClr val="000000">
                <a:alpha val="50000"/>
              </a:srgbClr>
            </a:outerShdw>
          </a:effectLst>
        </p:spPr>
      </p:pic>
      <p:pic>
        <p:nvPicPr>
          <p:cNvPr id="650" name="Google Shape;650;p29"/>
          <p:cNvPicPr preferRelativeResize="0"/>
          <p:nvPr/>
        </p:nvPicPr>
        <p:blipFill>
          <a:blip r:embed="rId7">
            <a:alphaModFix/>
          </a:blip>
          <a:stretch>
            <a:fillRect/>
          </a:stretch>
        </p:blipFill>
        <p:spPr>
          <a:xfrm flipH="1">
            <a:off x="3738400" y="1634325"/>
            <a:ext cx="457200" cy="457200"/>
          </a:xfrm>
          <a:prstGeom prst="rect">
            <a:avLst/>
          </a:prstGeom>
          <a:noFill/>
          <a:ln>
            <a:noFill/>
          </a:ln>
        </p:spPr>
      </p:pic>
      <p:sp>
        <p:nvSpPr>
          <p:cNvPr id="651" name="Google Shape;651;p29"/>
          <p:cNvSpPr txBox="1"/>
          <p:nvPr/>
        </p:nvSpPr>
        <p:spPr>
          <a:xfrm>
            <a:off x="653638" y="1760075"/>
            <a:ext cx="3293700" cy="800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rgbClr val="000000"/>
              </a:buClr>
              <a:buSzPts val="1100"/>
              <a:buFont typeface="Arial"/>
              <a:buNone/>
            </a:pPr>
            <a:r>
              <a:rPr lang="es" sz="1000" dirty="0">
                <a:latin typeface="Nunito"/>
                <a:ea typeface="Nunito"/>
                <a:cs typeface="Nunito"/>
                <a:sym typeface="Nunito"/>
              </a:rPr>
              <a:t>Pino Yancovic, Lagos, Alzamora, González y Ahumada (2019) diseñaron una encuesta específicamente para diagnosticar las </a:t>
            </a:r>
            <a:r>
              <a:rPr lang="es" sz="1000" b="1" dirty="0">
                <a:latin typeface="Nunito"/>
                <a:ea typeface="Nunito"/>
                <a:cs typeface="Nunito"/>
                <a:sym typeface="Nunito"/>
              </a:rPr>
              <a:t>dimensiones de una red</a:t>
            </a:r>
            <a:r>
              <a:rPr lang="es" sz="1000" dirty="0">
                <a:latin typeface="Nunito"/>
                <a:ea typeface="Nunito"/>
                <a:cs typeface="Nunito"/>
                <a:sym typeface="Nunito"/>
              </a:rPr>
              <a:t>. Pueden acceder en:</a:t>
            </a:r>
            <a:endParaRPr sz="1100" dirty="0">
              <a:solidFill>
                <a:srgbClr val="E36C09"/>
              </a:solidFill>
              <a:latin typeface="Nunito"/>
              <a:ea typeface="Nunito"/>
              <a:cs typeface="Nunito"/>
              <a:sym typeface="Nunito"/>
            </a:endParaRPr>
          </a:p>
        </p:txBody>
      </p:sp>
      <p:sp>
        <p:nvSpPr>
          <p:cNvPr id="652" name="Google Shape;652;p29"/>
          <p:cNvSpPr txBox="1"/>
          <p:nvPr/>
        </p:nvSpPr>
        <p:spPr>
          <a:xfrm>
            <a:off x="795700" y="2425750"/>
            <a:ext cx="30096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u="sng" dirty="0">
                <a:solidFill>
                  <a:schemeClr val="hlink"/>
                </a:solidFill>
                <a:hlinkClick r:id="rId10"/>
              </a:rPr>
              <a:t>https://www.celider.cl/recurso/cuestionario-evaluacion-del-funcionamiento-de-la-red/</a:t>
            </a:r>
            <a:endParaRPr sz="900"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pag 21">
  <p:cSld name="TITLE_1_1_1_2_1_1_1_1_1_1_1_1">
    <p:spTree>
      <p:nvGrpSpPr>
        <p:cNvPr id="1" name="Shape 653"/>
        <p:cNvGrpSpPr/>
        <p:nvPr/>
      </p:nvGrpSpPr>
      <p:grpSpPr>
        <a:xfrm>
          <a:off x="0" y="0"/>
          <a:ext cx="0" cy="0"/>
          <a:chOff x="0" y="0"/>
          <a:chExt cx="0" cy="0"/>
        </a:xfrm>
      </p:grpSpPr>
      <p:pic>
        <p:nvPicPr>
          <p:cNvPr id="654" name="Google Shape;654;p30"/>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655" name="Google Shape;655;p30"/>
          <p:cNvPicPr preferRelativeResize="0"/>
          <p:nvPr/>
        </p:nvPicPr>
        <p:blipFill>
          <a:blip r:embed="rId3">
            <a:alphaModFix/>
          </a:blip>
          <a:stretch>
            <a:fillRect/>
          </a:stretch>
        </p:blipFill>
        <p:spPr>
          <a:xfrm>
            <a:off x="403250" y="779550"/>
            <a:ext cx="4929375" cy="4062350"/>
          </a:xfrm>
          <a:prstGeom prst="rect">
            <a:avLst/>
          </a:prstGeom>
          <a:noFill/>
          <a:ln>
            <a:noFill/>
          </a:ln>
          <a:effectLst>
            <a:outerShdw blurRad="57150" dist="19050" dir="5400000" algn="bl" rotWithShape="0">
              <a:srgbClr val="000000">
                <a:alpha val="50000"/>
              </a:srgbClr>
            </a:outerShdw>
          </a:effectLst>
        </p:spPr>
      </p:pic>
      <p:sp>
        <p:nvSpPr>
          <p:cNvPr id="656" name="Google Shape;656;p30"/>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657" name="Google Shape;657;p30"/>
          <p:cNvGrpSpPr/>
          <p:nvPr/>
        </p:nvGrpSpPr>
        <p:grpSpPr>
          <a:xfrm>
            <a:off x="107950" y="69350"/>
            <a:ext cx="2959200" cy="540300"/>
            <a:chOff x="107950" y="69350"/>
            <a:chExt cx="2959200" cy="540300"/>
          </a:xfrm>
        </p:grpSpPr>
        <p:sp>
          <p:nvSpPr>
            <p:cNvPr id="658" name="Google Shape;658;p30"/>
            <p:cNvSpPr/>
            <p:nvPr/>
          </p:nvSpPr>
          <p:spPr>
            <a:xfrm>
              <a:off x="107950" y="69350"/>
              <a:ext cx="29592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0"/>
            <p:cNvSpPr txBox="1"/>
            <p:nvPr/>
          </p:nvSpPr>
          <p:spPr>
            <a:xfrm>
              <a:off x="1037802" y="207300"/>
              <a:ext cx="19530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Indagación sobre la dimensión seleccionada</a:t>
              </a:r>
              <a:endParaRPr sz="1200">
                <a:solidFill>
                  <a:schemeClr val="lt1"/>
                </a:solidFill>
                <a:latin typeface="Nunito Black"/>
                <a:ea typeface="Nunito Black"/>
                <a:cs typeface="Nunito Black"/>
                <a:sym typeface="Nunito Black"/>
              </a:endParaRPr>
            </a:p>
          </p:txBody>
        </p:sp>
        <p:sp>
          <p:nvSpPr>
            <p:cNvPr id="660" name="Google Shape;660;p30"/>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661" name="Google Shape;661;p30"/>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nvGrpSpPr>
          <p:cNvPr id="662" name="Google Shape;662;p30"/>
          <p:cNvGrpSpPr/>
          <p:nvPr/>
        </p:nvGrpSpPr>
        <p:grpSpPr>
          <a:xfrm>
            <a:off x="5765550" y="200500"/>
            <a:ext cx="3090890" cy="248400"/>
            <a:chOff x="669675" y="71125"/>
            <a:chExt cx="2876400" cy="248400"/>
          </a:xfrm>
        </p:grpSpPr>
        <p:pic>
          <p:nvPicPr>
            <p:cNvPr id="663" name="Google Shape;663;p30"/>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664" name="Google Shape;664;p30"/>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665" name="Google Shape;665;p30"/>
          <p:cNvGraphicFramePr/>
          <p:nvPr/>
        </p:nvGraphicFramePr>
        <p:xfrm>
          <a:off x="504350" y="908675"/>
          <a:ext cx="4698800" cy="3752920"/>
        </p:xfrm>
        <a:graphic>
          <a:graphicData uri="http://schemas.openxmlformats.org/drawingml/2006/table">
            <a:tbl>
              <a:tblPr>
                <a:noFill/>
                <a:tableStyleId>{8C29782D-E93B-4F56-B21B-7138EB06264A}</a:tableStyleId>
              </a:tblPr>
              <a:tblGrid>
                <a:gridCol w="1777625">
                  <a:extLst>
                    <a:ext uri="{9D8B030D-6E8A-4147-A177-3AD203B41FA5}">
                      <a16:colId xmlns:a16="http://schemas.microsoft.com/office/drawing/2014/main" val="20000"/>
                    </a:ext>
                  </a:extLst>
                </a:gridCol>
                <a:gridCol w="2921175">
                  <a:extLst>
                    <a:ext uri="{9D8B030D-6E8A-4147-A177-3AD203B41FA5}">
                      <a16:colId xmlns:a16="http://schemas.microsoft.com/office/drawing/2014/main" val="20001"/>
                    </a:ext>
                  </a:extLst>
                </a:gridCol>
              </a:tblGrid>
              <a:tr h="286400">
                <a:tc>
                  <a:txBody>
                    <a:bodyPr/>
                    <a:lstStyle/>
                    <a:p>
                      <a:pPr marL="0" lvl="0" indent="0" algn="l" rtl="0">
                        <a:spcBef>
                          <a:spcPts val="0"/>
                        </a:spcBef>
                        <a:spcAft>
                          <a:spcPts val="0"/>
                        </a:spcAft>
                        <a:buNone/>
                      </a:pPr>
                      <a:r>
                        <a:rPr lang="es" sz="1200" b="1">
                          <a:latin typeface="Nunito"/>
                          <a:ea typeface="Nunito"/>
                          <a:cs typeface="Nunito"/>
                          <a:sym typeface="Nunito"/>
                        </a:rPr>
                        <a:t>Dimensiones escogidas</a:t>
                      </a:r>
                      <a:endParaRPr sz="12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Clr>
                          <a:srgbClr val="000000"/>
                        </a:buClr>
                        <a:buSzPts val="1100"/>
                        <a:buFont typeface="Arial"/>
                        <a:buNone/>
                      </a:pP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0"/>
                  </a:ext>
                </a:extLst>
              </a:tr>
              <a:tr h="1269625">
                <a:tc>
                  <a:txBody>
                    <a:bodyPr/>
                    <a:lstStyle/>
                    <a:p>
                      <a:pPr marL="0" lvl="0" indent="0" algn="l" rtl="0">
                        <a:spcBef>
                          <a:spcPts val="0"/>
                        </a:spcBef>
                        <a:spcAft>
                          <a:spcPts val="0"/>
                        </a:spcAft>
                        <a:buNone/>
                      </a:pPr>
                      <a:r>
                        <a:rPr lang="es" sz="1100" u="sng">
                          <a:latin typeface="Nunito"/>
                          <a:ea typeface="Nunito"/>
                          <a:cs typeface="Nunito"/>
                          <a:sym typeface="Nunito"/>
                        </a:rPr>
                        <a:t>Objetivo de Indagación: </a:t>
                      </a:r>
                      <a:endParaRPr sz="1100" u="sng">
                        <a:latin typeface="Nunito"/>
                        <a:ea typeface="Nunito"/>
                        <a:cs typeface="Nunito"/>
                        <a:sym typeface="Nunito"/>
                      </a:endParaRPr>
                    </a:p>
                    <a:p>
                      <a:pPr marL="0" lvl="0" indent="0" algn="l" rtl="0">
                        <a:spcBef>
                          <a:spcPts val="0"/>
                        </a:spcBef>
                        <a:spcAft>
                          <a:spcPts val="0"/>
                        </a:spcAft>
                        <a:buNone/>
                      </a:pPr>
                      <a:r>
                        <a:rPr lang="es" sz="900">
                          <a:latin typeface="Nunito"/>
                          <a:ea typeface="Nunito"/>
                          <a:cs typeface="Nunito"/>
                          <a:sym typeface="Nunito"/>
                        </a:rPr>
                        <a:t>(¿Qué datos nos falta por conocer? ¿Qué datos queremos conocer? ¿Conocemos la percepción de los integrantes de la red sobre la dimensión?)</a:t>
                      </a:r>
                      <a:endParaRPr sz="9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1313925">
                <a:tc>
                  <a:txBody>
                    <a:bodyPr/>
                    <a:lstStyle/>
                    <a:p>
                      <a:pPr marL="0" lvl="0" indent="0" algn="l" rtl="0">
                        <a:lnSpc>
                          <a:spcPct val="107916"/>
                        </a:lnSpc>
                        <a:spcBef>
                          <a:spcPts val="0"/>
                        </a:spcBef>
                        <a:spcAft>
                          <a:spcPts val="0"/>
                        </a:spcAft>
                        <a:buClr>
                          <a:srgbClr val="000000"/>
                        </a:buClr>
                        <a:buSzPts val="1100"/>
                        <a:buFont typeface="Arial"/>
                        <a:buNone/>
                      </a:pPr>
                      <a:r>
                        <a:rPr lang="es" sz="1100" u="sng">
                          <a:latin typeface="Nunito"/>
                          <a:ea typeface="Nunito"/>
                          <a:cs typeface="Nunito"/>
                          <a:sym typeface="Nunito"/>
                        </a:rPr>
                        <a:t>Plan de Indagación: </a:t>
                      </a:r>
                      <a:endParaRPr sz="1100" u="sng">
                        <a:latin typeface="Nunito"/>
                        <a:ea typeface="Nunito"/>
                        <a:cs typeface="Nunito"/>
                        <a:sym typeface="Nunito"/>
                      </a:endParaRPr>
                    </a:p>
                    <a:p>
                      <a:pPr marL="0" lvl="0" indent="0" algn="l" rtl="0">
                        <a:lnSpc>
                          <a:spcPct val="107916"/>
                        </a:lnSpc>
                        <a:spcBef>
                          <a:spcPts val="800"/>
                        </a:spcBef>
                        <a:spcAft>
                          <a:spcPts val="0"/>
                        </a:spcAft>
                        <a:buClr>
                          <a:srgbClr val="000000"/>
                        </a:buClr>
                        <a:buSzPts val="1100"/>
                        <a:buFont typeface="Arial"/>
                        <a:buNone/>
                      </a:pPr>
                      <a:r>
                        <a:rPr lang="es" sz="1000">
                          <a:latin typeface="Nunito"/>
                          <a:ea typeface="Nunito"/>
                          <a:cs typeface="Nunito"/>
                          <a:sym typeface="Nunito"/>
                        </a:rPr>
                        <a:t>¿Cómo indagaremos? </a:t>
                      </a:r>
                      <a:endParaRPr sz="1000">
                        <a:latin typeface="Nunito"/>
                        <a:ea typeface="Nunito"/>
                        <a:cs typeface="Nunito"/>
                        <a:sym typeface="Nunito"/>
                      </a:endParaRPr>
                    </a:p>
                    <a:p>
                      <a:pPr marL="0" lvl="0" indent="0" algn="l" rtl="0">
                        <a:lnSpc>
                          <a:spcPct val="107916"/>
                        </a:lnSpc>
                        <a:spcBef>
                          <a:spcPts val="800"/>
                        </a:spcBef>
                        <a:spcAft>
                          <a:spcPts val="0"/>
                        </a:spcAft>
                        <a:buClr>
                          <a:srgbClr val="000000"/>
                        </a:buClr>
                        <a:buSzPts val="1100"/>
                        <a:buFont typeface="Arial"/>
                        <a:buNone/>
                      </a:pPr>
                      <a:r>
                        <a:rPr lang="es" sz="1000">
                          <a:latin typeface="Nunito"/>
                          <a:ea typeface="Nunito"/>
                          <a:cs typeface="Nunito"/>
                          <a:sym typeface="Nunito"/>
                        </a:rPr>
                        <a:t>¿Con qué instrumentos se recolectará la información? </a:t>
                      </a:r>
                      <a:endParaRPr sz="1000">
                        <a:latin typeface="Nunito"/>
                        <a:ea typeface="Nunito"/>
                        <a:cs typeface="Nunito"/>
                        <a:sym typeface="Nunito"/>
                      </a:endParaRPr>
                    </a:p>
                    <a:p>
                      <a:pPr marL="0" lvl="0" indent="0" algn="l" rtl="0">
                        <a:spcBef>
                          <a:spcPts val="800"/>
                        </a:spcBef>
                        <a:spcAft>
                          <a:spcPts val="0"/>
                        </a:spcAft>
                        <a:buClr>
                          <a:schemeClr val="dk1"/>
                        </a:buClr>
                        <a:buSzPts val="1100"/>
                        <a:buFont typeface="Arial"/>
                        <a:buNone/>
                      </a:pPr>
                      <a:r>
                        <a:rPr lang="es" sz="1000">
                          <a:solidFill>
                            <a:schemeClr val="dk1"/>
                          </a:solidFill>
                          <a:latin typeface="Nunito"/>
                          <a:ea typeface="Nunito"/>
                          <a:cs typeface="Nunito"/>
                          <a:sym typeface="Nunito"/>
                        </a:rPr>
                        <a:t>¿Cómo se distribuirán las responsabilidades?</a:t>
                      </a:r>
                      <a:endParaRPr sz="10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0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1000">
                          <a:solidFill>
                            <a:schemeClr val="dk1"/>
                          </a:solidFill>
                          <a:latin typeface="Nunito"/>
                          <a:ea typeface="Nunito"/>
                          <a:cs typeface="Nunito"/>
                          <a:sym typeface="Nunito"/>
                        </a:rPr>
                        <a:t>¿Cuándo lo haremos? </a:t>
                      </a:r>
                      <a:endParaRPr sz="10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0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1000">
                          <a:solidFill>
                            <a:schemeClr val="dk1"/>
                          </a:solidFill>
                          <a:latin typeface="Nunito"/>
                          <a:ea typeface="Nunito"/>
                          <a:cs typeface="Nunito"/>
                          <a:sym typeface="Nunito"/>
                        </a:rPr>
                        <a:t>¿Cuándo obtendremos los resultados? </a:t>
                      </a:r>
                      <a:endParaRPr sz="10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Clr>
                          <a:srgbClr val="000000"/>
                        </a:buClr>
                        <a:buSzPts val="1100"/>
                        <a:buFont typeface="Arial"/>
                        <a:buNone/>
                      </a:pP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bl>
          </a:graphicData>
        </a:graphic>
      </p:graphicFrame>
      <p:sp>
        <p:nvSpPr>
          <p:cNvPr id="666" name="Google Shape;666;p30"/>
          <p:cNvSpPr txBox="1"/>
          <p:nvPr/>
        </p:nvSpPr>
        <p:spPr>
          <a:xfrm>
            <a:off x="5492413" y="2208500"/>
            <a:ext cx="3243600" cy="25398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000">
                <a:latin typeface="Nunito"/>
                <a:ea typeface="Nunito"/>
                <a:cs typeface="Nunito"/>
                <a:sym typeface="Nunito"/>
              </a:rPr>
              <a:t>“La producción de datos y generación de información es una acción de indagación importante, donde docentes y directivos revisan sus propias prácticas. Incluso esta acción de indagación puede provocar reacciones significativas al interior de una organización. Por ejemplo, cuando un directivo pregunta a sus profesores si ellos se sienten valorados en su institución, esta pregunta no sólo genera un dato, también moviliza a la organización. </a:t>
            </a:r>
            <a:endParaRPr sz="1000">
              <a:latin typeface="Nunito"/>
              <a:ea typeface="Nunito"/>
              <a:cs typeface="Nunito"/>
              <a:sym typeface="Nunito"/>
            </a:endParaRPr>
          </a:p>
          <a:p>
            <a:pPr marL="0" lvl="0" indent="0" algn="just" rtl="0">
              <a:lnSpc>
                <a:spcPct val="90000"/>
              </a:lnSpc>
              <a:spcBef>
                <a:spcPts val="0"/>
              </a:spcBef>
              <a:spcAft>
                <a:spcPts val="0"/>
              </a:spcAft>
              <a:buNone/>
            </a:pPr>
            <a:endParaRPr sz="1000">
              <a:latin typeface="Nunito"/>
              <a:ea typeface="Nunito"/>
              <a:cs typeface="Nunito"/>
              <a:sym typeface="Nunito"/>
            </a:endParaRPr>
          </a:p>
          <a:p>
            <a:pPr marL="0" lvl="0" indent="0" algn="just" rtl="0">
              <a:lnSpc>
                <a:spcPct val="90000"/>
              </a:lnSpc>
              <a:spcBef>
                <a:spcPts val="0"/>
              </a:spcBef>
              <a:spcAft>
                <a:spcPts val="0"/>
              </a:spcAft>
              <a:buNone/>
            </a:pPr>
            <a:r>
              <a:rPr lang="es" sz="1000">
                <a:latin typeface="Nunito"/>
                <a:ea typeface="Nunito"/>
                <a:cs typeface="Nunito"/>
                <a:sym typeface="Nunito"/>
              </a:rPr>
              <a:t>Por ello, producir datos es una acción estratégica de los líderes escolares, que puede activar el inicio de cambios y mejoras en sus instituciones. En el caso de las redes escolares, esta fase conlleva que las instituciones que participan produzcan datos e información relevante para su trabajo colectivo como red”. (</a:t>
            </a:r>
            <a:r>
              <a:rPr lang="es" sz="1000">
                <a:solidFill>
                  <a:srgbClr val="000000"/>
                </a:solidFill>
                <a:latin typeface="Nunito"/>
                <a:ea typeface="Nunito"/>
                <a:cs typeface="Nunito"/>
                <a:sym typeface="Nunito"/>
              </a:rPr>
              <a:t>Líderes Educativos, 2019) </a:t>
            </a:r>
            <a:r>
              <a:rPr lang="es" sz="1000">
                <a:latin typeface="Nunito"/>
                <a:ea typeface="Nunito"/>
                <a:cs typeface="Nunito"/>
                <a:sym typeface="Nunito"/>
              </a:rPr>
              <a:t> </a:t>
            </a:r>
            <a:endParaRPr sz="1000">
              <a:latin typeface="Nunito"/>
              <a:ea typeface="Nunito"/>
              <a:cs typeface="Nunito"/>
              <a:sym typeface="Nunito"/>
            </a:endParaRPr>
          </a:p>
        </p:txBody>
      </p:sp>
      <p:pic>
        <p:nvPicPr>
          <p:cNvPr id="667" name="Google Shape;667;p30"/>
          <p:cNvPicPr preferRelativeResize="0"/>
          <p:nvPr/>
        </p:nvPicPr>
        <p:blipFill>
          <a:blip r:embed="rId6">
            <a:alphaModFix/>
          </a:blip>
          <a:stretch>
            <a:fillRect/>
          </a:stretch>
        </p:blipFill>
        <p:spPr>
          <a:xfrm>
            <a:off x="6075025" y="561975"/>
            <a:ext cx="1951351" cy="1665575"/>
          </a:xfrm>
          <a:prstGeom prst="rect">
            <a:avLst/>
          </a:prstGeom>
          <a:noFill/>
          <a:ln>
            <a:noFill/>
          </a:ln>
        </p:spPr>
      </p:pic>
      <p:sp>
        <p:nvSpPr>
          <p:cNvPr id="668" name="Google Shape;668;p30"/>
          <p:cNvSpPr/>
          <p:nvPr/>
        </p:nvSpPr>
        <p:spPr>
          <a:xfrm>
            <a:off x="2333625" y="1266200"/>
            <a:ext cx="2829000" cy="1174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0"/>
          <p:cNvSpPr/>
          <p:nvPr/>
        </p:nvSpPr>
        <p:spPr>
          <a:xfrm>
            <a:off x="2333625" y="2530775"/>
            <a:ext cx="2829000" cy="2064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0"/>
          <p:cNvSpPr/>
          <p:nvPr/>
        </p:nvSpPr>
        <p:spPr>
          <a:xfrm>
            <a:off x="2333625" y="946775"/>
            <a:ext cx="2829000" cy="248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pag 3">
  <p:cSld name="TITLE_1_1_2">
    <p:spTree>
      <p:nvGrpSpPr>
        <p:cNvPr id="1" name="Shape 56"/>
        <p:cNvGrpSpPr/>
        <p:nvPr/>
      </p:nvGrpSpPr>
      <p:grpSpPr>
        <a:xfrm>
          <a:off x="0" y="0"/>
          <a:ext cx="0" cy="0"/>
          <a:chOff x="0" y="0"/>
          <a:chExt cx="0" cy="0"/>
        </a:xfrm>
      </p:grpSpPr>
      <p:pic>
        <p:nvPicPr>
          <p:cNvPr id="57" name="Google Shape;57;p4"/>
          <p:cNvPicPr preferRelativeResize="0"/>
          <p:nvPr/>
        </p:nvPicPr>
        <p:blipFill>
          <a:blip r:embed="rId2">
            <a:alphaModFix/>
          </a:blip>
          <a:stretch>
            <a:fillRect/>
          </a:stretch>
        </p:blipFill>
        <p:spPr>
          <a:xfrm>
            <a:off x="0" y="27025"/>
            <a:ext cx="9144000" cy="5124450"/>
          </a:xfrm>
          <a:prstGeom prst="rect">
            <a:avLst/>
          </a:prstGeom>
          <a:noFill/>
          <a:ln>
            <a:noFill/>
          </a:ln>
        </p:spPr>
      </p:pic>
      <p:sp>
        <p:nvSpPr>
          <p:cNvPr id="58" name="Google Shape;58;p4"/>
          <p:cNvSpPr txBox="1">
            <a:spLocks noGrp="1"/>
          </p:cNvSpPr>
          <p:nvPr>
            <p:ph type="sldNum" idx="12"/>
          </p:nvPr>
        </p:nvSpPr>
        <p:spPr>
          <a:xfrm>
            <a:off x="8264648" y="45363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pic>
        <p:nvPicPr>
          <p:cNvPr id="59" name="Google Shape;59;p4"/>
          <p:cNvPicPr preferRelativeResize="0"/>
          <p:nvPr/>
        </p:nvPicPr>
        <p:blipFill>
          <a:blip r:embed="rId3">
            <a:alphaModFix/>
          </a:blip>
          <a:stretch>
            <a:fillRect/>
          </a:stretch>
        </p:blipFill>
        <p:spPr>
          <a:xfrm>
            <a:off x="429363" y="3532400"/>
            <a:ext cx="2478076" cy="1038163"/>
          </a:xfrm>
          <a:prstGeom prst="rect">
            <a:avLst/>
          </a:prstGeom>
          <a:noFill/>
          <a:ln>
            <a:noFill/>
          </a:ln>
          <a:effectLst>
            <a:outerShdw blurRad="57150" dist="19050" dir="5400000" algn="bl" rotWithShape="0">
              <a:srgbClr val="000000">
                <a:alpha val="50000"/>
              </a:srgbClr>
            </a:outerShdw>
          </a:effectLst>
        </p:spPr>
      </p:pic>
      <p:sp>
        <p:nvSpPr>
          <p:cNvPr id="60" name="Google Shape;60;p4"/>
          <p:cNvSpPr txBox="1"/>
          <p:nvPr/>
        </p:nvSpPr>
        <p:spPr>
          <a:xfrm>
            <a:off x="546113" y="3573013"/>
            <a:ext cx="2244600" cy="6225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100" b="1">
                <a:solidFill>
                  <a:schemeClr val="dk2"/>
                </a:solidFill>
                <a:latin typeface="Nunito"/>
                <a:ea typeface="Nunito"/>
                <a:cs typeface="Nunito"/>
                <a:sym typeface="Nunito"/>
              </a:rPr>
              <a:t>Para profundizar en el modelo descargar el texto haciendo clic aquí:</a:t>
            </a:r>
            <a:endParaRPr sz="1100" b="1">
              <a:solidFill>
                <a:schemeClr val="dk2"/>
              </a:solidFill>
              <a:latin typeface="Nunito"/>
              <a:ea typeface="Nunito"/>
              <a:cs typeface="Nunito"/>
              <a:sym typeface="Nunito"/>
            </a:endParaRPr>
          </a:p>
          <a:p>
            <a:pPr marL="0" lvl="0" indent="0" algn="l" rtl="0">
              <a:lnSpc>
                <a:spcPct val="90000"/>
              </a:lnSpc>
              <a:spcBef>
                <a:spcPts val="100"/>
              </a:spcBef>
              <a:spcAft>
                <a:spcPts val="100"/>
              </a:spcAft>
              <a:buNone/>
            </a:pPr>
            <a:endParaRPr sz="1100">
              <a:solidFill>
                <a:srgbClr val="E36C09"/>
              </a:solidFill>
              <a:latin typeface="Nunito SemiBold"/>
              <a:ea typeface="Nunito SemiBold"/>
              <a:cs typeface="Nunito SemiBold"/>
              <a:sym typeface="Nunito SemiBold"/>
            </a:endParaRPr>
          </a:p>
        </p:txBody>
      </p:sp>
      <p:sp>
        <p:nvSpPr>
          <p:cNvPr id="61" name="Google Shape;61;p4"/>
          <p:cNvSpPr txBox="1"/>
          <p:nvPr/>
        </p:nvSpPr>
        <p:spPr>
          <a:xfrm>
            <a:off x="861000" y="1005975"/>
            <a:ext cx="1724100" cy="16209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300" b="1">
                <a:solidFill>
                  <a:srgbClr val="C55D07"/>
                </a:solidFill>
                <a:latin typeface="Nunito"/>
                <a:ea typeface="Nunito"/>
                <a:cs typeface="Nunito"/>
                <a:sym typeface="Nunito"/>
              </a:rPr>
              <a:t>El Modelo de Acompañamiento de Líderes Educativos:</a:t>
            </a:r>
            <a:r>
              <a:rPr lang="es" sz="1300">
                <a:solidFill>
                  <a:srgbClr val="C55D07"/>
                </a:solidFill>
                <a:latin typeface="Nunito"/>
                <a:ea typeface="Nunito"/>
                <a:cs typeface="Nunito"/>
                <a:sym typeface="Nunito"/>
              </a:rPr>
              <a:t> propone 3 pasos y tiene como fin utilizar estrategias de acompañamiento según la etapa de desarrollo de la red.</a:t>
            </a:r>
            <a:endParaRPr sz="1300">
              <a:solidFill>
                <a:srgbClr val="C55D07"/>
              </a:solidFill>
              <a:latin typeface="Nunito"/>
              <a:ea typeface="Nunito"/>
              <a:cs typeface="Nunito"/>
              <a:sym typeface="Nunito"/>
            </a:endParaRPr>
          </a:p>
        </p:txBody>
      </p:sp>
      <p:sp>
        <p:nvSpPr>
          <p:cNvPr id="62" name="Google Shape;62;p4"/>
          <p:cNvSpPr/>
          <p:nvPr/>
        </p:nvSpPr>
        <p:spPr>
          <a:xfrm rot="-8100000">
            <a:off x="-388736" y="1035735"/>
            <a:ext cx="1165453" cy="1235881"/>
          </a:xfrm>
          <a:prstGeom prst="chord">
            <a:avLst>
              <a:gd name="adj1" fmla="val 2761805"/>
              <a:gd name="adj2" fmla="val 13579544"/>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4"/>
          <p:cNvSpPr txBox="1"/>
          <p:nvPr/>
        </p:nvSpPr>
        <p:spPr>
          <a:xfrm>
            <a:off x="340550" y="1364325"/>
            <a:ext cx="419700" cy="5787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4700">
                <a:solidFill>
                  <a:srgbClr val="E36C09"/>
                </a:solidFill>
                <a:latin typeface="Montserrat SemiBold"/>
                <a:ea typeface="Montserrat SemiBold"/>
                <a:cs typeface="Montserrat SemiBold"/>
                <a:sym typeface="Montserrat SemiBold"/>
              </a:rPr>
              <a:t>1</a:t>
            </a:r>
            <a:endParaRPr sz="4700">
              <a:solidFill>
                <a:srgbClr val="E36C09"/>
              </a:solidFill>
              <a:latin typeface="Montserrat SemiBold"/>
              <a:ea typeface="Montserrat SemiBold"/>
              <a:cs typeface="Montserrat SemiBold"/>
              <a:sym typeface="Montserrat SemiBold"/>
            </a:endParaRPr>
          </a:p>
        </p:txBody>
      </p:sp>
      <p:grpSp>
        <p:nvGrpSpPr>
          <p:cNvPr id="64" name="Google Shape;64;p4"/>
          <p:cNvGrpSpPr/>
          <p:nvPr/>
        </p:nvGrpSpPr>
        <p:grpSpPr>
          <a:xfrm>
            <a:off x="3240200" y="2185050"/>
            <a:ext cx="1536600" cy="1435800"/>
            <a:chOff x="3449750" y="2045250"/>
            <a:chExt cx="1536600" cy="1435800"/>
          </a:xfrm>
        </p:grpSpPr>
        <p:sp>
          <p:nvSpPr>
            <p:cNvPr id="65" name="Google Shape;65;p4"/>
            <p:cNvSpPr/>
            <p:nvPr/>
          </p:nvSpPr>
          <p:spPr>
            <a:xfrm>
              <a:off x="3449750" y="2045250"/>
              <a:ext cx="1536600" cy="14358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4"/>
            <p:cNvSpPr txBox="1"/>
            <p:nvPr/>
          </p:nvSpPr>
          <p:spPr>
            <a:xfrm>
              <a:off x="3592400" y="2191650"/>
              <a:ext cx="1241400" cy="10836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100" b="1">
                  <a:solidFill>
                    <a:schemeClr val="dk2"/>
                  </a:solidFill>
                  <a:latin typeface="Nunito"/>
                  <a:ea typeface="Nunito"/>
                  <a:cs typeface="Nunito"/>
                  <a:sym typeface="Nunito"/>
                </a:rPr>
                <a:t>Comprender las características de las Redes efectivas y seleccionar una dimensión a trabajar desde el conocimiento de su Red.</a:t>
              </a:r>
              <a:endParaRPr sz="1100" b="1">
                <a:solidFill>
                  <a:schemeClr val="dk2"/>
                </a:solidFill>
                <a:latin typeface="Nunito"/>
                <a:ea typeface="Nunito"/>
                <a:cs typeface="Nunito"/>
                <a:sym typeface="Nunito"/>
              </a:endParaRPr>
            </a:p>
          </p:txBody>
        </p:sp>
        <p:sp>
          <p:nvSpPr>
            <p:cNvPr id="67" name="Google Shape;67;p4"/>
            <p:cNvSpPr/>
            <p:nvPr/>
          </p:nvSpPr>
          <p:spPr>
            <a:xfrm>
              <a:off x="3449750" y="3403050"/>
              <a:ext cx="1536600" cy="78000"/>
            </a:xfrm>
            <a:prstGeom prst="rect">
              <a:avLst/>
            </a:prstGeom>
            <a:solidFill>
              <a:srgbClr val="A2C4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 name="Google Shape;68;p4"/>
          <p:cNvSpPr/>
          <p:nvPr/>
        </p:nvSpPr>
        <p:spPr>
          <a:xfrm>
            <a:off x="5076150" y="3684150"/>
            <a:ext cx="1536600" cy="906900"/>
          </a:xfrm>
          <a:prstGeom prst="rect">
            <a:avLst/>
          </a:prstGeom>
          <a:solidFill>
            <a:srgbClr val="3C78D8"/>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4"/>
          <p:cNvSpPr txBox="1"/>
          <p:nvPr/>
        </p:nvSpPr>
        <p:spPr>
          <a:xfrm>
            <a:off x="5202900" y="3800925"/>
            <a:ext cx="1305000" cy="677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100" b="1">
                <a:solidFill>
                  <a:schemeClr val="lt1"/>
                </a:solidFill>
                <a:latin typeface="Nunito"/>
                <a:ea typeface="Nunito"/>
                <a:cs typeface="Nunito"/>
                <a:sym typeface="Nunito"/>
              </a:rPr>
              <a:t>Se propone como recurso de indagación el cuestionario de Líderes Sistémicos.</a:t>
            </a:r>
            <a:endParaRPr sz="1100" b="1">
              <a:solidFill>
                <a:schemeClr val="lt1"/>
              </a:solidFill>
              <a:latin typeface="Nunito"/>
              <a:ea typeface="Nunito"/>
              <a:cs typeface="Nunito"/>
              <a:sym typeface="Nunito"/>
            </a:endParaRPr>
          </a:p>
        </p:txBody>
      </p:sp>
      <p:cxnSp>
        <p:nvCxnSpPr>
          <p:cNvPr id="70" name="Google Shape;70;p4"/>
          <p:cNvCxnSpPr/>
          <p:nvPr/>
        </p:nvCxnSpPr>
        <p:spPr>
          <a:xfrm rot="10800000" flipH="1">
            <a:off x="2257425" y="4781650"/>
            <a:ext cx="3781500" cy="18900"/>
          </a:xfrm>
          <a:prstGeom prst="straightConnector1">
            <a:avLst/>
          </a:prstGeom>
          <a:noFill/>
          <a:ln w="19050" cap="flat" cmpd="sng">
            <a:solidFill>
              <a:srgbClr val="0B5394"/>
            </a:solidFill>
            <a:prstDash val="solid"/>
            <a:round/>
            <a:headEnd type="none" w="med" len="med"/>
            <a:tailEnd type="none" w="med" len="med"/>
          </a:ln>
        </p:spPr>
      </p:cxnSp>
      <p:cxnSp>
        <p:nvCxnSpPr>
          <p:cNvPr id="71" name="Google Shape;71;p4"/>
          <p:cNvCxnSpPr/>
          <p:nvPr/>
        </p:nvCxnSpPr>
        <p:spPr>
          <a:xfrm rot="10800000">
            <a:off x="2257425" y="4581525"/>
            <a:ext cx="0" cy="228600"/>
          </a:xfrm>
          <a:prstGeom prst="straightConnector1">
            <a:avLst/>
          </a:prstGeom>
          <a:noFill/>
          <a:ln w="19050" cap="flat" cmpd="sng">
            <a:solidFill>
              <a:srgbClr val="0B5394"/>
            </a:solidFill>
            <a:prstDash val="solid"/>
            <a:round/>
            <a:headEnd type="none" w="med" len="med"/>
            <a:tailEnd type="none" w="med" len="med"/>
          </a:ln>
        </p:spPr>
      </p:cxnSp>
      <p:cxnSp>
        <p:nvCxnSpPr>
          <p:cNvPr id="72" name="Google Shape;72;p4"/>
          <p:cNvCxnSpPr/>
          <p:nvPr/>
        </p:nvCxnSpPr>
        <p:spPr>
          <a:xfrm rot="10800000">
            <a:off x="5829375" y="4590375"/>
            <a:ext cx="0" cy="200700"/>
          </a:xfrm>
          <a:prstGeom prst="straightConnector1">
            <a:avLst/>
          </a:prstGeom>
          <a:noFill/>
          <a:ln w="19050" cap="flat" cmpd="sng">
            <a:solidFill>
              <a:srgbClr val="0B5394"/>
            </a:solidFill>
            <a:prstDash val="solid"/>
            <a:round/>
            <a:headEnd type="none" w="med" len="med"/>
            <a:tailEnd type="none" w="med" len="med"/>
          </a:ln>
        </p:spPr>
      </p:cxnSp>
      <p:sp>
        <p:nvSpPr>
          <p:cNvPr id="73" name="Google Shape;73;p4"/>
          <p:cNvSpPr/>
          <p:nvPr/>
        </p:nvSpPr>
        <p:spPr>
          <a:xfrm>
            <a:off x="4980375" y="1362863"/>
            <a:ext cx="1698000" cy="644400"/>
          </a:xfrm>
          <a:prstGeom prst="flowChartAlternateProcess">
            <a:avLst/>
          </a:prstGeom>
          <a:solidFill>
            <a:srgbClr val="4472C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4"/>
          <p:cNvSpPr txBox="1"/>
          <p:nvPr/>
        </p:nvSpPr>
        <p:spPr>
          <a:xfrm>
            <a:off x="5088875" y="1448313"/>
            <a:ext cx="1493100" cy="4926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000">
                <a:solidFill>
                  <a:schemeClr val="lt1"/>
                </a:solidFill>
                <a:latin typeface="Nunito Black"/>
                <a:ea typeface="Nunito Black"/>
                <a:cs typeface="Nunito Black"/>
                <a:sym typeface="Nunito Black"/>
              </a:rPr>
              <a:t>PASO 2. </a:t>
            </a:r>
            <a:r>
              <a:rPr lang="es" sz="1000" b="1">
                <a:solidFill>
                  <a:schemeClr val="lt1"/>
                </a:solidFill>
                <a:latin typeface="Nunito"/>
                <a:ea typeface="Nunito"/>
                <a:cs typeface="Nunito"/>
                <a:sym typeface="Nunito"/>
              </a:rPr>
              <a:t>Identificar Etapa de Desarrollo en que se encuentra la Red sobre dicha dimensión.</a:t>
            </a:r>
            <a:endParaRPr sz="1000" b="1">
              <a:solidFill>
                <a:schemeClr val="lt1"/>
              </a:solidFill>
              <a:latin typeface="Nunito"/>
              <a:ea typeface="Nunito"/>
              <a:cs typeface="Nunito"/>
              <a:sym typeface="Nunito"/>
            </a:endParaRPr>
          </a:p>
        </p:txBody>
      </p:sp>
      <p:sp>
        <p:nvSpPr>
          <p:cNvPr id="75" name="Google Shape;75;p4"/>
          <p:cNvSpPr/>
          <p:nvPr/>
        </p:nvSpPr>
        <p:spPr>
          <a:xfrm>
            <a:off x="3092825" y="1534323"/>
            <a:ext cx="1698000" cy="532500"/>
          </a:xfrm>
          <a:prstGeom prst="flowChartAlternateProcess">
            <a:avLst/>
          </a:prstGeom>
          <a:solidFill>
            <a:srgbClr val="76A5AF"/>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4"/>
          <p:cNvSpPr txBox="1"/>
          <p:nvPr/>
        </p:nvSpPr>
        <p:spPr>
          <a:xfrm>
            <a:off x="3225750" y="1615913"/>
            <a:ext cx="1493100" cy="369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000">
                <a:solidFill>
                  <a:schemeClr val="lt1"/>
                </a:solidFill>
                <a:latin typeface="Nunito Black"/>
                <a:ea typeface="Nunito Black"/>
                <a:cs typeface="Nunito Black"/>
                <a:sym typeface="Nunito Black"/>
              </a:rPr>
              <a:t>PASO 1. </a:t>
            </a:r>
            <a:r>
              <a:rPr lang="es" sz="1000" b="1">
                <a:solidFill>
                  <a:schemeClr val="lt1"/>
                </a:solidFill>
                <a:latin typeface="Nunito"/>
                <a:ea typeface="Nunito"/>
                <a:cs typeface="Nunito"/>
                <a:sym typeface="Nunito"/>
              </a:rPr>
              <a:t>Seleccionar dimensión para focalizar trabajo.</a:t>
            </a:r>
            <a:endParaRPr sz="1000" b="1">
              <a:solidFill>
                <a:schemeClr val="lt1"/>
              </a:solidFill>
              <a:latin typeface="Nunito"/>
              <a:ea typeface="Nunito"/>
              <a:cs typeface="Nunito"/>
              <a:sym typeface="Nunito"/>
            </a:endParaRPr>
          </a:p>
        </p:txBody>
      </p:sp>
      <p:sp>
        <p:nvSpPr>
          <p:cNvPr id="77" name="Google Shape;77;p4"/>
          <p:cNvSpPr/>
          <p:nvPr/>
        </p:nvSpPr>
        <p:spPr>
          <a:xfrm>
            <a:off x="6831400" y="1286673"/>
            <a:ext cx="1698000" cy="532500"/>
          </a:xfrm>
          <a:prstGeom prst="flowChartAlternateProcess">
            <a:avLst/>
          </a:prstGeom>
          <a:solidFill>
            <a:srgbClr val="8225E2"/>
          </a:solidFill>
          <a:ln w="9525" cap="flat" cmpd="sng">
            <a:solidFill>
              <a:srgbClr val="9900FF"/>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4"/>
          <p:cNvSpPr txBox="1"/>
          <p:nvPr/>
        </p:nvSpPr>
        <p:spPr>
          <a:xfrm>
            <a:off x="6939900" y="1372113"/>
            <a:ext cx="1493100" cy="3693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000">
                <a:solidFill>
                  <a:schemeClr val="lt1"/>
                </a:solidFill>
                <a:latin typeface="Nunito Black"/>
                <a:ea typeface="Nunito Black"/>
                <a:cs typeface="Nunito Black"/>
                <a:sym typeface="Nunito Black"/>
              </a:rPr>
              <a:t>PASO 3. </a:t>
            </a:r>
            <a:r>
              <a:rPr lang="es" sz="1000" b="1">
                <a:solidFill>
                  <a:schemeClr val="lt1"/>
                </a:solidFill>
                <a:latin typeface="Nunito"/>
                <a:ea typeface="Nunito"/>
                <a:cs typeface="Nunito"/>
                <a:sym typeface="Nunito"/>
              </a:rPr>
              <a:t>Utilizar estrategias de acompañamiento.</a:t>
            </a:r>
            <a:endParaRPr sz="1000" b="1">
              <a:solidFill>
                <a:schemeClr val="lt1"/>
              </a:solidFill>
              <a:latin typeface="Nunito"/>
              <a:ea typeface="Nunito"/>
              <a:cs typeface="Nunito"/>
              <a:sym typeface="Nunito"/>
            </a:endParaRPr>
          </a:p>
        </p:txBody>
      </p:sp>
      <p:sp>
        <p:nvSpPr>
          <p:cNvPr id="79" name="Google Shape;79;p4"/>
          <p:cNvSpPr/>
          <p:nvPr/>
        </p:nvSpPr>
        <p:spPr>
          <a:xfrm>
            <a:off x="3000375" y="131700"/>
            <a:ext cx="5400600" cy="6444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0" name="Google Shape;80;p4"/>
          <p:cNvPicPr preferRelativeResize="0"/>
          <p:nvPr/>
        </p:nvPicPr>
        <p:blipFill>
          <a:blip r:embed="rId4">
            <a:alphaModFix/>
          </a:blip>
          <a:stretch>
            <a:fillRect/>
          </a:stretch>
        </p:blipFill>
        <p:spPr>
          <a:xfrm>
            <a:off x="3179985" y="223525"/>
            <a:ext cx="291150" cy="291175"/>
          </a:xfrm>
          <a:prstGeom prst="rect">
            <a:avLst/>
          </a:prstGeom>
          <a:noFill/>
          <a:ln>
            <a:noFill/>
          </a:ln>
        </p:spPr>
      </p:pic>
      <p:grpSp>
        <p:nvGrpSpPr>
          <p:cNvPr id="81" name="Google Shape;81;p4"/>
          <p:cNvGrpSpPr/>
          <p:nvPr/>
        </p:nvGrpSpPr>
        <p:grpSpPr>
          <a:xfrm>
            <a:off x="107950" y="69351"/>
            <a:ext cx="2968500" cy="644400"/>
            <a:chOff x="107950" y="69351"/>
            <a:chExt cx="2968500" cy="644400"/>
          </a:xfrm>
        </p:grpSpPr>
        <p:sp>
          <p:nvSpPr>
            <p:cNvPr id="82" name="Google Shape;82;p4"/>
            <p:cNvSpPr/>
            <p:nvPr/>
          </p:nvSpPr>
          <p:spPr>
            <a:xfrm>
              <a:off x="107950" y="69351"/>
              <a:ext cx="29685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4"/>
            <p:cNvSpPr txBox="1"/>
            <p:nvPr/>
          </p:nvSpPr>
          <p:spPr>
            <a:xfrm>
              <a:off x="961588" y="169200"/>
              <a:ext cx="20262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Conceptos que sustentan el proceso de acompañamiento</a:t>
              </a:r>
              <a:endParaRPr sz="1200">
                <a:solidFill>
                  <a:schemeClr val="lt1"/>
                </a:solidFill>
                <a:latin typeface="Nunito Black"/>
                <a:ea typeface="Nunito Black"/>
                <a:cs typeface="Nunito Black"/>
                <a:sym typeface="Nunito Black"/>
              </a:endParaRPr>
            </a:p>
          </p:txBody>
        </p:sp>
        <p:sp>
          <p:nvSpPr>
            <p:cNvPr id="84" name="Google Shape;84;p4"/>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85" name="Google Shape;85;p4"/>
            <p:cNvPicPr preferRelativeResize="0"/>
            <p:nvPr/>
          </p:nvPicPr>
          <p:blipFill>
            <a:blip r:embed="rId4">
              <a:alphaModFix/>
            </a:blip>
            <a:stretch>
              <a:fillRect/>
            </a:stretch>
          </p:blipFill>
          <p:spPr>
            <a:xfrm>
              <a:off x="287560" y="152250"/>
              <a:ext cx="291150" cy="291175"/>
            </a:xfrm>
            <a:prstGeom prst="rect">
              <a:avLst/>
            </a:prstGeom>
            <a:noFill/>
            <a:ln>
              <a:noFill/>
            </a:ln>
          </p:spPr>
        </p:pic>
      </p:grpSp>
      <p:sp>
        <p:nvSpPr>
          <p:cNvPr id="86" name="Google Shape;86;p4"/>
          <p:cNvSpPr txBox="1"/>
          <p:nvPr/>
        </p:nvSpPr>
        <p:spPr>
          <a:xfrm>
            <a:off x="3565525" y="223525"/>
            <a:ext cx="4768800" cy="4572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100">
                <a:solidFill>
                  <a:schemeClr val="dk2"/>
                </a:solidFill>
                <a:latin typeface="Nunito ExtraBold"/>
                <a:ea typeface="Nunito ExtraBold"/>
                <a:cs typeface="Nunito ExtraBold"/>
                <a:sym typeface="Nunito ExtraBold"/>
              </a:rPr>
              <a:t>Este proyecto se basa en la experiencia acumulada de LÍDERES EDUCATIVOS y CEDLE en el acompañamiento a redes educativas </a:t>
            </a:r>
            <a:endParaRPr sz="1100">
              <a:solidFill>
                <a:schemeClr val="dk2"/>
              </a:solidFill>
              <a:latin typeface="Nunito ExtraBold"/>
              <a:ea typeface="Nunito ExtraBold"/>
              <a:cs typeface="Nunito ExtraBold"/>
              <a:sym typeface="Nunito ExtraBold"/>
            </a:endParaRPr>
          </a:p>
          <a:p>
            <a:pPr marL="0" lvl="0" indent="0" algn="l" rtl="0">
              <a:lnSpc>
                <a:spcPct val="90000"/>
              </a:lnSpc>
              <a:spcBef>
                <a:spcPts val="0"/>
              </a:spcBef>
              <a:spcAft>
                <a:spcPts val="0"/>
              </a:spcAft>
              <a:buNone/>
            </a:pPr>
            <a:r>
              <a:rPr lang="es" sz="1100">
                <a:solidFill>
                  <a:schemeClr val="dk2"/>
                </a:solidFill>
                <a:latin typeface="Nunito ExtraBold"/>
                <a:ea typeface="Nunito ExtraBold"/>
                <a:cs typeface="Nunito ExtraBold"/>
                <a:sym typeface="Nunito ExtraBold"/>
              </a:rPr>
              <a:t>(Mellado y Aravena, 2018; Pino-Yancovic, González y Ahumada, 2018).</a:t>
            </a:r>
            <a:endParaRPr sz="1100">
              <a:solidFill>
                <a:schemeClr val="dk2"/>
              </a:solidFill>
              <a:latin typeface="Nunito ExtraBold"/>
              <a:ea typeface="Nunito ExtraBold"/>
              <a:cs typeface="Nunito ExtraBold"/>
              <a:sym typeface="Nunito ExtraBold"/>
            </a:endParaRPr>
          </a:p>
        </p:txBody>
      </p:sp>
      <p:sp>
        <p:nvSpPr>
          <p:cNvPr id="87" name="Google Shape;87;p4"/>
          <p:cNvSpPr/>
          <p:nvPr/>
        </p:nvSpPr>
        <p:spPr>
          <a:xfrm rot="245137">
            <a:off x="4219574" y="1121900"/>
            <a:ext cx="1006357" cy="677324"/>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4"/>
          <p:cNvSpPr/>
          <p:nvPr/>
        </p:nvSpPr>
        <p:spPr>
          <a:xfrm rot="470849">
            <a:off x="6282090" y="1009164"/>
            <a:ext cx="1006324" cy="677431"/>
          </a:xfrm>
          <a:prstGeom prst="arc">
            <a:avLst>
              <a:gd name="adj1" fmla="val 10780397"/>
              <a:gd name="adj2" fmla="val 19331255"/>
            </a:avLst>
          </a:prstGeom>
          <a:noFill/>
          <a:ln w="9525" cap="flat" cmpd="sng">
            <a:solidFill>
              <a:srgbClr val="000000"/>
            </a:solidFill>
            <a:prstDash val="dash"/>
            <a:round/>
            <a:headEnd type="oval" w="sm" len="sm"/>
            <a:tailEnd type="stealth"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89" name="Google Shape;89;p4"/>
          <p:cNvCxnSpPr/>
          <p:nvPr/>
        </p:nvCxnSpPr>
        <p:spPr>
          <a:xfrm rot="10800000">
            <a:off x="4008500" y="2066825"/>
            <a:ext cx="0" cy="118200"/>
          </a:xfrm>
          <a:prstGeom prst="straightConnector1">
            <a:avLst/>
          </a:prstGeom>
          <a:noFill/>
          <a:ln w="19050" cap="flat" cmpd="sng">
            <a:solidFill>
              <a:schemeClr val="accent3"/>
            </a:solidFill>
            <a:prstDash val="solid"/>
            <a:round/>
            <a:headEnd type="none" w="med" len="med"/>
            <a:tailEnd type="none" w="med" len="med"/>
          </a:ln>
        </p:spPr>
      </p:cxnSp>
      <p:cxnSp>
        <p:nvCxnSpPr>
          <p:cNvPr id="90" name="Google Shape;90;p4"/>
          <p:cNvCxnSpPr/>
          <p:nvPr/>
        </p:nvCxnSpPr>
        <p:spPr>
          <a:xfrm rot="10800000">
            <a:off x="5856350" y="2003600"/>
            <a:ext cx="3900" cy="296700"/>
          </a:xfrm>
          <a:prstGeom prst="straightConnector1">
            <a:avLst/>
          </a:prstGeom>
          <a:noFill/>
          <a:ln w="19050" cap="flat" cmpd="sng">
            <a:solidFill>
              <a:srgbClr val="4472C4"/>
            </a:solidFill>
            <a:prstDash val="solid"/>
            <a:round/>
            <a:headEnd type="none" w="med" len="med"/>
            <a:tailEnd type="none" w="med" len="med"/>
          </a:ln>
        </p:spPr>
      </p:cxnSp>
      <p:sp>
        <p:nvSpPr>
          <p:cNvPr id="91" name="Google Shape;91;p4"/>
          <p:cNvSpPr/>
          <p:nvPr/>
        </p:nvSpPr>
        <p:spPr>
          <a:xfrm>
            <a:off x="5076150" y="2185050"/>
            <a:ext cx="1536600" cy="14358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4"/>
          <p:cNvSpPr txBox="1"/>
          <p:nvPr/>
        </p:nvSpPr>
        <p:spPr>
          <a:xfrm>
            <a:off x="5214150" y="2497750"/>
            <a:ext cx="1260600" cy="8127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100" b="1">
                <a:solidFill>
                  <a:schemeClr val="dk2"/>
                </a:solidFill>
                <a:latin typeface="Nunito"/>
                <a:ea typeface="Nunito"/>
                <a:cs typeface="Nunito"/>
                <a:sym typeface="Nunito"/>
              </a:rPr>
              <a:t>Indagar activa y profundamente en  el funcionamiento de su Red, en torno a la dimensión escogida. </a:t>
            </a:r>
            <a:endParaRPr sz="1100" b="1">
              <a:solidFill>
                <a:schemeClr val="dk2"/>
              </a:solidFill>
              <a:latin typeface="Nunito"/>
              <a:ea typeface="Nunito"/>
              <a:cs typeface="Nunito"/>
              <a:sym typeface="Nunito"/>
            </a:endParaRPr>
          </a:p>
        </p:txBody>
      </p:sp>
      <p:cxnSp>
        <p:nvCxnSpPr>
          <p:cNvPr id="93" name="Google Shape;93;p4"/>
          <p:cNvCxnSpPr/>
          <p:nvPr/>
        </p:nvCxnSpPr>
        <p:spPr>
          <a:xfrm rot="10800000">
            <a:off x="7708100" y="1814900"/>
            <a:ext cx="0" cy="635400"/>
          </a:xfrm>
          <a:prstGeom prst="straightConnector1">
            <a:avLst/>
          </a:prstGeom>
          <a:noFill/>
          <a:ln w="19050" cap="flat" cmpd="sng">
            <a:solidFill>
              <a:srgbClr val="9900FF"/>
            </a:solidFill>
            <a:prstDash val="solid"/>
            <a:round/>
            <a:headEnd type="none" w="med" len="med"/>
            <a:tailEnd type="none" w="med" len="med"/>
          </a:ln>
        </p:spPr>
      </p:cxnSp>
      <p:grpSp>
        <p:nvGrpSpPr>
          <p:cNvPr id="94" name="Google Shape;94;p4"/>
          <p:cNvGrpSpPr/>
          <p:nvPr/>
        </p:nvGrpSpPr>
        <p:grpSpPr>
          <a:xfrm>
            <a:off x="6912100" y="2185038"/>
            <a:ext cx="1536600" cy="1435800"/>
            <a:chOff x="7121650" y="2045238"/>
            <a:chExt cx="1536600" cy="1435800"/>
          </a:xfrm>
        </p:grpSpPr>
        <p:sp>
          <p:nvSpPr>
            <p:cNvPr id="95" name="Google Shape;95;p4"/>
            <p:cNvSpPr/>
            <p:nvPr/>
          </p:nvSpPr>
          <p:spPr>
            <a:xfrm>
              <a:off x="7121650" y="2045238"/>
              <a:ext cx="1536600" cy="14358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4"/>
            <p:cNvSpPr txBox="1"/>
            <p:nvPr/>
          </p:nvSpPr>
          <p:spPr>
            <a:xfrm>
              <a:off x="7215250" y="2191638"/>
              <a:ext cx="1425600" cy="10836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100" b="1">
                  <a:solidFill>
                    <a:schemeClr val="dk2"/>
                  </a:solidFill>
                  <a:latin typeface="Nunito"/>
                  <a:ea typeface="Nunito"/>
                  <a:cs typeface="Nunito"/>
                  <a:sym typeface="Nunito"/>
                </a:rPr>
                <a:t>Implementar y evaluar estrategias de acompañamiento para mejorar los efectos de su Red al trabajar una de las dimensiones de las Redes Efectivas.</a:t>
              </a:r>
              <a:endParaRPr sz="1100" b="1">
                <a:solidFill>
                  <a:schemeClr val="dk2"/>
                </a:solidFill>
                <a:latin typeface="Nunito"/>
                <a:ea typeface="Nunito"/>
                <a:cs typeface="Nunito"/>
                <a:sym typeface="Nunito"/>
              </a:endParaRPr>
            </a:p>
          </p:txBody>
        </p:sp>
        <p:sp>
          <p:nvSpPr>
            <p:cNvPr id="97" name="Google Shape;97;p4"/>
            <p:cNvSpPr/>
            <p:nvPr/>
          </p:nvSpPr>
          <p:spPr>
            <a:xfrm>
              <a:off x="7121650" y="3402050"/>
              <a:ext cx="1536600" cy="78000"/>
            </a:xfrm>
            <a:prstGeom prst="rect">
              <a:avLst/>
            </a:prstGeom>
            <a:solidFill>
              <a:srgbClr val="8225E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98" name="Google Shape;98;p4"/>
          <p:cNvPicPr preferRelativeResize="0"/>
          <p:nvPr/>
        </p:nvPicPr>
        <p:blipFill>
          <a:blip r:embed="rId5">
            <a:alphaModFix/>
          </a:blip>
          <a:stretch>
            <a:fillRect/>
          </a:stretch>
        </p:blipFill>
        <p:spPr>
          <a:xfrm>
            <a:off x="211925" y="3360425"/>
            <a:ext cx="457200" cy="457200"/>
          </a:xfrm>
          <a:prstGeom prst="rect">
            <a:avLst/>
          </a:prstGeom>
          <a:noFill/>
          <a:ln>
            <a:noFill/>
          </a:ln>
        </p:spPr>
      </p:pic>
      <p:sp>
        <p:nvSpPr>
          <p:cNvPr id="99" name="Google Shape;99;p4"/>
          <p:cNvSpPr/>
          <p:nvPr/>
        </p:nvSpPr>
        <p:spPr>
          <a:xfrm>
            <a:off x="5076150" y="3550013"/>
            <a:ext cx="1536600" cy="78000"/>
          </a:xfrm>
          <a:prstGeom prst="rect">
            <a:avLst/>
          </a:prstGeom>
          <a:solidFill>
            <a:srgbClr val="3C78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Google Shape;100;p4"/>
          <p:cNvPicPr preferRelativeResize="0"/>
          <p:nvPr/>
        </p:nvPicPr>
        <p:blipFill>
          <a:blip r:embed="rId6">
            <a:alphaModFix/>
          </a:blip>
          <a:stretch>
            <a:fillRect/>
          </a:stretch>
        </p:blipFill>
        <p:spPr>
          <a:xfrm>
            <a:off x="7966670" y="780438"/>
            <a:ext cx="894004" cy="9483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pag 22">
  <p:cSld name="TITLE_1_1_1_2_1_1_1_1_1_1_1_1_1">
    <p:spTree>
      <p:nvGrpSpPr>
        <p:cNvPr id="1" name="Shape 671"/>
        <p:cNvGrpSpPr/>
        <p:nvPr/>
      </p:nvGrpSpPr>
      <p:grpSpPr>
        <a:xfrm>
          <a:off x="0" y="0"/>
          <a:ext cx="0" cy="0"/>
          <a:chOff x="0" y="0"/>
          <a:chExt cx="0" cy="0"/>
        </a:xfrm>
      </p:grpSpPr>
      <p:pic>
        <p:nvPicPr>
          <p:cNvPr id="672" name="Google Shape;672;p31"/>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673" name="Google Shape;673;p31"/>
          <p:cNvPicPr preferRelativeResize="0"/>
          <p:nvPr/>
        </p:nvPicPr>
        <p:blipFill>
          <a:blip r:embed="rId3">
            <a:alphaModFix/>
          </a:blip>
          <a:stretch>
            <a:fillRect/>
          </a:stretch>
        </p:blipFill>
        <p:spPr>
          <a:xfrm>
            <a:off x="447925" y="871350"/>
            <a:ext cx="8006950" cy="3906050"/>
          </a:xfrm>
          <a:prstGeom prst="rect">
            <a:avLst/>
          </a:prstGeom>
          <a:noFill/>
          <a:ln>
            <a:noFill/>
          </a:ln>
          <a:effectLst>
            <a:outerShdw blurRad="57150" dist="19050" dir="5400000" algn="bl" rotWithShape="0">
              <a:srgbClr val="000000">
                <a:alpha val="50000"/>
              </a:srgbClr>
            </a:outerShdw>
          </a:effectLst>
        </p:spPr>
      </p:pic>
      <p:sp>
        <p:nvSpPr>
          <p:cNvPr id="674" name="Google Shape;674;p31"/>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675" name="Google Shape;675;p31"/>
          <p:cNvGrpSpPr/>
          <p:nvPr/>
        </p:nvGrpSpPr>
        <p:grpSpPr>
          <a:xfrm>
            <a:off x="107950" y="69350"/>
            <a:ext cx="2406600" cy="540300"/>
            <a:chOff x="107950" y="69350"/>
            <a:chExt cx="2406600" cy="540300"/>
          </a:xfrm>
        </p:grpSpPr>
        <p:sp>
          <p:nvSpPr>
            <p:cNvPr id="676" name="Google Shape;676;p31"/>
            <p:cNvSpPr/>
            <p:nvPr/>
          </p:nvSpPr>
          <p:spPr>
            <a:xfrm>
              <a:off x="107950" y="69350"/>
              <a:ext cx="24066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1"/>
            <p:cNvSpPr txBox="1"/>
            <p:nvPr/>
          </p:nvSpPr>
          <p:spPr>
            <a:xfrm>
              <a:off x="1037800" y="207300"/>
              <a:ext cx="13815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Análisis de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los resultados</a:t>
              </a:r>
              <a:endParaRPr sz="1200">
                <a:solidFill>
                  <a:schemeClr val="lt1"/>
                </a:solidFill>
                <a:latin typeface="Nunito Black"/>
                <a:ea typeface="Nunito Black"/>
                <a:cs typeface="Nunito Black"/>
                <a:sym typeface="Nunito Black"/>
              </a:endParaRPr>
            </a:p>
          </p:txBody>
        </p:sp>
        <p:sp>
          <p:nvSpPr>
            <p:cNvPr id="678" name="Google Shape;678;p31"/>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679" name="Google Shape;679;p31"/>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nvGrpSpPr>
          <p:cNvPr id="680" name="Google Shape;680;p31"/>
          <p:cNvGrpSpPr/>
          <p:nvPr/>
        </p:nvGrpSpPr>
        <p:grpSpPr>
          <a:xfrm>
            <a:off x="5765550" y="200500"/>
            <a:ext cx="3090890" cy="248400"/>
            <a:chOff x="669675" y="71125"/>
            <a:chExt cx="2876400" cy="248400"/>
          </a:xfrm>
        </p:grpSpPr>
        <p:pic>
          <p:nvPicPr>
            <p:cNvPr id="681" name="Google Shape;681;p31"/>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682" name="Google Shape;682;p31"/>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683" name="Google Shape;683;p31"/>
          <p:cNvGraphicFramePr/>
          <p:nvPr/>
        </p:nvGraphicFramePr>
        <p:xfrm>
          <a:off x="504036" y="969463"/>
          <a:ext cx="7816725" cy="3675475"/>
        </p:xfrm>
        <a:graphic>
          <a:graphicData uri="http://schemas.openxmlformats.org/drawingml/2006/table">
            <a:tbl>
              <a:tblPr>
                <a:noFill/>
                <a:tableStyleId>{8C29782D-E93B-4F56-B21B-7138EB06264A}</a:tableStyleId>
              </a:tblPr>
              <a:tblGrid>
                <a:gridCol w="2539425">
                  <a:extLst>
                    <a:ext uri="{9D8B030D-6E8A-4147-A177-3AD203B41FA5}">
                      <a16:colId xmlns:a16="http://schemas.microsoft.com/office/drawing/2014/main" val="20000"/>
                    </a:ext>
                  </a:extLst>
                </a:gridCol>
                <a:gridCol w="5277300">
                  <a:extLst>
                    <a:ext uri="{9D8B030D-6E8A-4147-A177-3AD203B41FA5}">
                      <a16:colId xmlns:a16="http://schemas.microsoft.com/office/drawing/2014/main" val="20001"/>
                    </a:ext>
                  </a:extLst>
                </a:gridCol>
              </a:tblGrid>
              <a:tr h="1272000">
                <a:tc>
                  <a:txBody>
                    <a:bodyPr/>
                    <a:lstStyle/>
                    <a:p>
                      <a:pPr marL="0" lvl="0" indent="0" algn="just" rtl="0">
                        <a:lnSpc>
                          <a:spcPct val="95000"/>
                        </a:lnSpc>
                        <a:spcBef>
                          <a:spcPts val="1200"/>
                        </a:spcBef>
                        <a:spcAft>
                          <a:spcPts val="0"/>
                        </a:spcAft>
                        <a:buClr>
                          <a:srgbClr val="000000"/>
                        </a:buClr>
                        <a:buSzPts val="1100"/>
                        <a:buFont typeface="Arial"/>
                        <a:buNone/>
                      </a:pPr>
                      <a:r>
                        <a:rPr lang="es" sz="1100">
                          <a:solidFill>
                            <a:schemeClr val="dk1"/>
                          </a:solidFill>
                          <a:latin typeface="Nunito"/>
                          <a:ea typeface="Nunito"/>
                          <a:cs typeface="Nunito"/>
                          <a:sym typeface="Nunito"/>
                        </a:rPr>
                        <a:t>¿Qué resultados obtuvimos de la indagación realizada?</a:t>
                      </a:r>
                      <a:endParaRPr sz="1100">
                        <a:solidFill>
                          <a:schemeClr val="dk1"/>
                        </a:solidFill>
                        <a:latin typeface="Nunito"/>
                        <a:ea typeface="Nunito"/>
                        <a:cs typeface="Nunito"/>
                        <a:sym typeface="Nunito"/>
                      </a:endParaRPr>
                    </a:p>
                    <a:p>
                      <a:pPr marL="0" lvl="0" indent="0" algn="just" rtl="0">
                        <a:lnSpc>
                          <a:spcPct val="95000"/>
                        </a:lnSpc>
                        <a:spcBef>
                          <a:spcPts val="1200"/>
                        </a:spcBef>
                        <a:spcAft>
                          <a:spcPts val="0"/>
                        </a:spcAft>
                        <a:buClr>
                          <a:srgbClr val="000000"/>
                        </a:buClr>
                        <a:buSzPts val="1100"/>
                        <a:buFont typeface="Arial"/>
                        <a:buNone/>
                      </a:pPr>
                      <a:r>
                        <a:rPr lang="es" sz="1100">
                          <a:solidFill>
                            <a:schemeClr val="dk1"/>
                          </a:solidFill>
                          <a:latin typeface="Nunito"/>
                          <a:ea typeface="Nunito"/>
                          <a:cs typeface="Nunito"/>
                          <a:sym typeface="Nunito"/>
                        </a:rPr>
                        <a:t>(Describir cuantitativa y/o cualitativa de los principales resultados; interpretación de los mismos)</a:t>
                      </a:r>
                      <a:endParaRPr sz="1100">
                        <a:solidFill>
                          <a:schemeClr val="dk1"/>
                        </a:solidFill>
                        <a:latin typeface="Nunito"/>
                        <a:ea typeface="Nunito"/>
                        <a:cs typeface="Nunito"/>
                        <a:sym typeface="Nunito"/>
                      </a:endParaRPr>
                    </a:p>
                  </a:txBody>
                  <a:tcPr marL="63500" marR="63500" marT="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txBody>
                  <a:tcPr marL="63500" marR="63500" marT="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0"/>
                  </a:ext>
                </a:extLst>
              </a:tr>
              <a:tr h="1501775">
                <a:tc>
                  <a:txBody>
                    <a:bodyPr/>
                    <a:lstStyle/>
                    <a:p>
                      <a:pPr marL="0" lvl="0" indent="0" algn="just" rtl="0">
                        <a:lnSpc>
                          <a:spcPct val="95000"/>
                        </a:lnSpc>
                        <a:spcBef>
                          <a:spcPts val="1200"/>
                        </a:spcBef>
                        <a:spcAft>
                          <a:spcPts val="0"/>
                        </a:spcAft>
                        <a:buClr>
                          <a:srgbClr val="000000"/>
                        </a:buClr>
                        <a:buSzPts val="1100"/>
                        <a:buFont typeface="Arial"/>
                        <a:buNone/>
                      </a:pPr>
                      <a:r>
                        <a:rPr lang="es" sz="1100">
                          <a:solidFill>
                            <a:schemeClr val="dk1"/>
                          </a:solidFill>
                          <a:latin typeface="Nunito"/>
                          <a:ea typeface="Nunito"/>
                          <a:cs typeface="Nunito"/>
                          <a:sym typeface="Nunito"/>
                        </a:rPr>
                        <a:t>¿Qué implican estos resultados? ¿Cómo comprendemos estas conclusiones? </a:t>
                      </a:r>
                      <a:endParaRPr sz="1100">
                        <a:solidFill>
                          <a:schemeClr val="dk1"/>
                        </a:solidFill>
                        <a:latin typeface="Nunito"/>
                        <a:ea typeface="Nunito"/>
                        <a:cs typeface="Nunito"/>
                        <a:sym typeface="Nunito"/>
                      </a:endParaRPr>
                    </a:p>
                    <a:p>
                      <a:pPr marL="0" lvl="0" indent="0" algn="just" rtl="0">
                        <a:lnSpc>
                          <a:spcPct val="95000"/>
                        </a:lnSpc>
                        <a:spcBef>
                          <a:spcPts val="0"/>
                        </a:spcBef>
                        <a:spcAft>
                          <a:spcPts val="0"/>
                        </a:spcAft>
                        <a:buClr>
                          <a:srgbClr val="000000"/>
                        </a:buClr>
                        <a:buSzPts val="1100"/>
                        <a:buFont typeface="Arial"/>
                        <a:buNone/>
                      </a:pPr>
                      <a:r>
                        <a:rPr lang="es" sz="1100">
                          <a:solidFill>
                            <a:schemeClr val="dk1"/>
                          </a:solidFill>
                          <a:latin typeface="Nunito"/>
                          <a:ea typeface="Nunito"/>
                          <a:cs typeface="Nunito"/>
                          <a:sym typeface="Nunito"/>
                        </a:rPr>
                        <a:t>¿Cómo nos explicamos esto (pe: desde la historia de la Red, momento histórico que estamos viviendo, funcionamiento actual,aprendizajes.)?</a:t>
                      </a:r>
                      <a:endParaRPr sz="1100">
                        <a:solidFill>
                          <a:schemeClr val="dk1"/>
                        </a:solidFill>
                        <a:latin typeface="Nunito"/>
                        <a:ea typeface="Nunito"/>
                        <a:cs typeface="Nunito"/>
                        <a:sym typeface="Nunito"/>
                      </a:endParaRPr>
                    </a:p>
                  </a:txBody>
                  <a:tcPr marL="63500" marR="63500" marT="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txBody>
                  <a:tcPr marL="63500" marR="63500" marT="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880175">
                <a:tc>
                  <a:txBody>
                    <a:bodyPr/>
                    <a:lstStyle/>
                    <a:p>
                      <a:pPr marL="0" lvl="0" indent="0" algn="just" rtl="0">
                        <a:lnSpc>
                          <a:spcPct val="95000"/>
                        </a:lnSpc>
                        <a:spcBef>
                          <a:spcPts val="1200"/>
                        </a:spcBef>
                        <a:spcAft>
                          <a:spcPts val="0"/>
                        </a:spcAft>
                        <a:buClr>
                          <a:srgbClr val="000000"/>
                        </a:buClr>
                        <a:buSzPts val="1100"/>
                        <a:buFont typeface="Arial"/>
                        <a:buNone/>
                      </a:pPr>
                      <a:r>
                        <a:rPr lang="es" sz="1100">
                          <a:solidFill>
                            <a:schemeClr val="dk1"/>
                          </a:solidFill>
                          <a:latin typeface="Nunito"/>
                          <a:ea typeface="Nunito"/>
                          <a:cs typeface="Nunito"/>
                          <a:sym typeface="Nunito"/>
                        </a:rPr>
                        <a:t>En base a lo anterior ¿Qué necesitamos mejorar? </a:t>
                      </a:r>
                      <a:endParaRPr sz="1100">
                        <a:solidFill>
                          <a:schemeClr val="dk1"/>
                        </a:solidFill>
                        <a:latin typeface="Nunito"/>
                        <a:ea typeface="Nunito"/>
                        <a:cs typeface="Nunito"/>
                        <a:sym typeface="Nunito"/>
                      </a:endParaRPr>
                    </a:p>
                    <a:p>
                      <a:pPr marL="0" lvl="0" indent="0" algn="l" rtl="0">
                        <a:spcBef>
                          <a:spcPts val="1200"/>
                        </a:spcBef>
                        <a:spcAft>
                          <a:spcPts val="0"/>
                        </a:spcAft>
                        <a:buClr>
                          <a:srgbClr val="000000"/>
                        </a:buClr>
                        <a:buSzPts val="1100"/>
                        <a:buFont typeface="Arial"/>
                        <a:buNone/>
                      </a:pPr>
                      <a:endParaRPr sz="1100">
                        <a:solidFill>
                          <a:schemeClr val="dk1"/>
                        </a:solidFill>
                        <a:latin typeface="Nunito"/>
                        <a:ea typeface="Nunito"/>
                        <a:cs typeface="Nunito"/>
                        <a:sym typeface="Nunito"/>
                      </a:endParaRPr>
                    </a:p>
                  </a:txBody>
                  <a:tcPr marL="63500" marR="63500" marT="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p>
                      <a:pPr marL="0" lvl="0" indent="0" algn="l" rtl="0">
                        <a:spcBef>
                          <a:spcPts val="0"/>
                        </a:spcBef>
                        <a:spcAft>
                          <a:spcPts val="0"/>
                        </a:spcAft>
                        <a:buNone/>
                      </a:pPr>
                      <a:endParaRPr sz="1100">
                        <a:latin typeface="Nunito"/>
                        <a:ea typeface="Nunito"/>
                        <a:cs typeface="Nunito"/>
                        <a:sym typeface="Nunito"/>
                      </a:endParaRPr>
                    </a:p>
                  </a:txBody>
                  <a:tcPr marL="63500" marR="63500" marT="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bl>
          </a:graphicData>
        </a:graphic>
      </p:graphicFrame>
      <p:sp>
        <p:nvSpPr>
          <p:cNvPr id="684" name="Google Shape;684;p31"/>
          <p:cNvSpPr/>
          <p:nvPr/>
        </p:nvSpPr>
        <p:spPr>
          <a:xfrm>
            <a:off x="3089075" y="1023725"/>
            <a:ext cx="5175600" cy="1234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1"/>
          <p:cNvSpPr/>
          <p:nvPr/>
        </p:nvSpPr>
        <p:spPr>
          <a:xfrm>
            <a:off x="3089075" y="2386825"/>
            <a:ext cx="5175600" cy="137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1"/>
          <p:cNvSpPr/>
          <p:nvPr/>
        </p:nvSpPr>
        <p:spPr>
          <a:xfrm>
            <a:off x="3089075" y="3856700"/>
            <a:ext cx="5175600" cy="826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pag 23">
  <p:cSld name="TITLE_1_1_1_2_1_1_1_1_1_1_1_1_1_1">
    <p:spTree>
      <p:nvGrpSpPr>
        <p:cNvPr id="1" name="Shape 687"/>
        <p:cNvGrpSpPr/>
        <p:nvPr/>
      </p:nvGrpSpPr>
      <p:grpSpPr>
        <a:xfrm>
          <a:off x="0" y="0"/>
          <a:ext cx="0" cy="0"/>
          <a:chOff x="0" y="0"/>
          <a:chExt cx="0" cy="0"/>
        </a:xfrm>
      </p:grpSpPr>
      <p:pic>
        <p:nvPicPr>
          <p:cNvPr id="688" name="Google Shape;688;p32"/>
          <p:cNvPicPr preferRelativeResize="0"/>
          <p:nvPr/>
        </p:nvPicPr>
        <p:blipFill>
          <a:blip r:embed="rId2">
            <a:alphaModFix/>
          </a:blip>
          <a:stretch>
            <a:fillRect/>
          </a:stretch>
        </p:blipFill>
        <p:spPr>
          <a:xfrm>
            <a:off x="107950" y="9525"/>
            <a:ext cx="9144000" cy="5124450"/>
          </a:xfrm>
          <a:prstGeom prst="rect">
            <a:avLst/>
          </a:prstGeom>
          <a:noFill/>
          <a:ln>
            <a:noFill/>
          </a:ln>
        </p:spPr>
      </p:pic>
      <p:pic>
        <p:nvPicPr>
          <p:cNvPr id="689" name="Google Shape;689;p32"/>
          <p:cNvPicPr preferRelativeResize="0"/>
          <p:nvPr/>
        </p:nvPicPr>
        <p:blipFill>
          <a:blip r:embed="rId3">
            <a:alphaModFix/>
          </a:blip>
          <a:stretch>
            <a:fillRect/>
          </a:stretch>
        </p:blipFill>
        <p:spPr>
          <a:xfrm>
            <a:off x="353200" y="712725"/>
            <a:ext cx="5005475" cy="4184450"/>
          </a:xfrm>
          <a:prstGeom prst="rect">
            <a:avLst/>
          </a:prstGeom>
          <a:noFill/>
          <a:ln>
            <a:noFill/>
          </a:ln>
          <a:effectLst>
            <a:outerShdw blurRad="57150" dist="19050" dir="5400000" algn="bl" rotWithShape="0">
              <a:srgbClr val="000000">
                <a:alpha val="50000"/>
              </a:srgbClr>
            </a:outerShdw>
          </a:effectLst>
        </p:spPr>
      </p:pic>
      <p:sp>
        <p:nvSpPr>
          <p:cNvPr id="690" name="Google Shape;690;p32"/>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691" name="Google Shape;691;p32"/>
          <p:cNvGrpSpPr/>
          <p:nvPr/>
        </p:nvGrpSpPr>
        <p:grpSpPr>
          <a:xfrm>
            <a:off x="107950" y="69350"/>
            <a:ext cx="3549600" cy="540300"/>
            <a:chOff x="107950" y="69350"/>
            <a:chExt cx="3549600" cy="540300"/>
          </a:xfrm>
        </p:grpSpPr>
        <p:sp>
          <p:nvSpPr>
            <p:cNvPr id="692" name="Google Shape;692;p32"/>
            <p:cNvSpPr/>
            <p:nvPr/>
          </p:nvSpPr>
          <p:spPr>
            <a:xfrm>
              <a:off x="107950" y="69350"/>
              <a:ext cx="35496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2"/>
            <p:cNvSpPr txBox="1"/>
            <p:nvPr/>
          </p:nvSpPr>
          <p:spPr>
            <a:xfrm>
              <a:off x="1037800" y="207300"/>
              <a:ext cx="22959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Socialización de los resultados y retroalimentación</a:t>
              </a:r>
              <a:endParaRPr sz="1200">
                <a:solidFill>
                  <a:schemeClr val="lt1"/>
                </a:solidFill>
                <a:latin typeface="Nunito Black"/>
                <a:ea typeface="Nunito Black"/>
                <a:cs typeface="Nunito Black"/>
                <a:sym typeface="Nunito Black"/>
              </a:endParaRPr>
            </a:p>
          </p:txBody>
        </p:sp>
        <p:sp>
          <p:nvSpPr>
            <p:cNvPr id="694" name="Google Shape;694;p32"/>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695" name="Google Shape;695;p32"/>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nvGrpSpPr>
          <p:cNvPr id="696" name="Google Shape;696;p32"/>
          <p:cNvGrpSpPr/>
          <p:nvPr/>
        </p:nvGrpSpPr>
        <p:grpSpPr>
          <a:xfrm>
            <a:off x="5765550" y="200500"/>
            <a:ext cx="3090890" cy="248400"/>
            <a:chOff x="669675" y="71125"/>
            <a:chExt cx="2876400" cy="248400"/>
          </a:xfrm>
        </p:grpSpPr>
        <p:pic>
          <p:nvPicPr>
            <p:cNvPr id="697" name="Google Shape;697;p32"/>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698" name="Google Shape;698;p32"/>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699" name="Google Shape;699;p32"/>
          <p:cNvPicPr preferRelativeResize="0"/>
          <p:nvPr/>
        </p:nvPicPr>
        <p:blipFill>
          <a:blip r:embed="rId6">
            <a:alphaModFix/>
          </a:blip>
          <a:stretch>
            <a:fillRect/>
          </a:stretch>
        </p:blipFill>
        <p:spPr>
          <a:xfrm>
            <a:off x="5472151" y="2393125"/>
            <a:ext cx="3296399" cy="2201888"/>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graphicFrame>
        <p:nvGraphicFramePr>
          <p:cNvPr id="700" name="Google Shape;700;p32"/>
          <p:cNvGraphicFramePr/>
          <p:nvPr/>
        </p:nvGraphicFramePr>
        <p:xfrm>
          <a:off x="470000" y="792713"/>
          <a:ext cx="4771875" cy="3665670"/>
        </p:xfrm>
        <a:graphic>
          <a:graphicData uri="http://schemas.openxmlformats.org/drawingml/2006/table">
            <a:tbl>
              <a:tblPr>
                <a:noFill/>
                <a:tableStyleId>{8C29782D-E93B-4F56-B21B-7138EB06264A}</a:tableStyleId>
              </a:tblPr>
              <a:tblGrid>
                <a:gridCol w="1649000">
                  <a:extLst>
                    <a:ext uri="{9D8B030D-6E8A-4147-A177-3AD203B41FA5}">
                      <a16:colId xmlns:a16="http://schemas.microsoft.com/office/drawing/2014/main" val="20000"/>
                    </a:ext>
                  </a:extLst>
                </a:gridCol>
                <a:gridCol w="3122875">
                  <a:extLst>
                    <a:ext uri="{9D8B030D-6E8A-4147-A177-3AD203B41FA5}">
                      <a16:colId xmlns:a16="http://schemas.microsoft.com/office/drawing/2014/main" val="20001"/>
                    </a:ext>
                  </a:extLst>
                </a:gridCol>
              </a:tblGrid>
              <a:tr h="321700">
                <a:tc gridSpan="2">
                  <a:txBody>
                    <a:bodyPr/>
                    <a:lstStyle/>
                    <a:p>
                      <a:pPr marL="0" lvl="0" indent="0" algn="l" rtl="0">
                        <a:spcBef>
                          <a:spcPts val="0"/>
                        </a:spcBef>
                        <a:spcAft>
                          <a:spcPts val="0"/>
                        </a:spcAft>
                        <a:buNone/>
                      </a:pPr>
                      <a:r>
                        <a:rPr lang="es" sz="1300" b="1">
                          <a:solidFill>
                            <a:schemeClr val="dk1"/>
                          </a:solidFill>
                          <a:latin typeface="Nunito"/>
                          <a:ea typeface="Nunito"/>
                          <a:cs typeface="Nunito"/>
                          <a:sym typeface="Nunito"/>
                        </a:rPr>
                        <a:t>Plan de socialización</a:t>
                      </a:r>
                      <a:endParaRPr sz="13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hMerge="1">
                  <a:txBody>
                    <a:bodyPr/>
                    <a:lstStyle/>
                    <a:p>
                      <a:endParaRPr lang="es-CL"/>
                    </a:p>
                  </a:txBody>
                  <a:tcPr/>
                </a:tc>
                <a:extLst>
                  <a:ext uri="{0D108BD9-81ED-4DB2-BD59-A6C34878D82A}">
                    <a16:rowId xmlns:a16="http://schemas.microsoft.com/office/drawing/2014/main" val="10000"/>
                  </a:ext>
                </a:extLst>
              </a:tr>
              <a:tr h="1273375">
                <a:tc>
                  <a:txBody>
                    <a:bodyPr/>
                    <a:lstStyle/>
                    <a:p>
                      <a:pPr marL="0" lvl="0" indent="0" algn="l" rtl="0">
                        <a:spcBef>
                          <a:spcPts val="0"/>
                        </a:spcBef>
                        <a:spcAft>
                          <a:spcPts val="0"/>
                        </a:spcAft>
                        <a:buNone/>
                      </a:pPr>
                      <a:r>
                        <a:rPr lang="es" sz="1100">
                          <a:solidFill>
                            <a:schemeClr val="dk1"/>
                          </a:solidFill>
                          <a:latin typeface="Nunito"/>
                          <a:ea typeface="Nunito"/>
                          <a:cs typeface="Nunito"/>
                          <a:sym typeface="Nunito"/>
                        </a:rPr>
                        <a:t>¿Cómo se socializará lo reflexionado  sobre la dimensión escogida?</a:t>
                      </a:r>
                      <a:endParaRPr sz="1100">
                        <a:solidFill>
                          <a:schemeClr val="dk1"/>
                        </a:solidFill>
                        <a:latin typeface="Nunito"/>
                        <a:ea typeface="Nunito"/>
                        <a:cs typeface="Nunito"/>
                        <a:sym typeface="Nunito"/>
                      </a:endParaRPr>
                    </a:p>
                    <a:p>
                      <a:pPr marL="0" lvl="0" indent="0" algn="l" rtl="0">
                        <a:spcBef>
                          <a:spcPts val="0"/>
                        </a:spcBef>
                        <a:spcAft>
                          <a:spcPts val="0"/>
                        </a:spcAft>
                        <a:buNone/>
                      </a:pPr>
                      <a:r>
                        <a:rPr lang="es" sz="1100">
                          <a:solidFill>
                            <a:schemeClr val="dk1"/>
                          </a:solidFill>
                          <a:latin typeface="Nunito"/>
                          <a:ea typeface="Nunito"/>
                          <a:cs typeface="Nunito"/>
                          <a:sym typeface="Nunito"/>
                        </a:rPr>
                        <a:t>(describir metodología)</a:t>
                      </a:r>
                      <a:endParaRPr sz="11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540300">
                <a:tc>
                  <a:txBody>
                    <a:bodyPr/>
                    <a:lstStyle/>
                    <a:p>
                      <a:pPr marL="0" lvl="0" indent="0" algn="l" rtl="0">
                        <a:spcBef>
                          <a:spcPts val="0"/>
                        </a:spcBef>
                        <a:spcAft>
                          <a:spcPts val="0"/>
                        </a:spcAft>
                        <a:buNone/>
                      </a:pPr>
                      <a:r>
                        <a:rPr lang="es" sz="1100">
                          <a:solidFill>
                            <a:schemeClr val="dk1"/>
                          </a:solidFill>
                          <a:latin typeface="Nunito"/>
                          <a:ea typeface="Nunito"/>
                          <a:cs typeface="Nunito"/>
                          <a:sym typeface="Nunito"/>
                        </a:rPr>
                        <a:t>¿Cuándo se realizará? </a:t>
                      </a:r>
                      <a:endParaRPr sz="1100">
                        <a:solidFill>
                          <a:schemeClr val="dk1"/>
                        </a:solidFill>
                        <a:latin typeface="Nunito"/>
                        <a:ea typeface="Nunito"/>
                        <a:cs typeface="Nunito"/>
                        <a:sym typeface="Nunito"/>
                      </a:endParaRPr>
                    </a:p>
                    <a:p>
                      <a:pPr marL="0" lvl="0" indent="0" algn="l" rtl="0">
                        <a:spcBef>
                          <a:spcPts val="0"/>
                        </a:spcBef>
                        <a:spcAft>
                          <a:spcPts val="0"/>
                        </a:spcAft>
                        <a:buNone/>
                      </a:pPr>
                      <a:endParaRPr sz="11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1526875">
                <a:tc>
                  <a:txBody>
                    <a:bodyPr/>
                    <a:lstStyle/>
                    <a:p>
                      <a:pPr marL="0" lvl="0" indent="0" algn="l" rtl="0">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¿Qué se necesita para realizar esta socialización? (materiales, tiempo, coordinaciones y responsables)</a:t>
                      </a:r>
                      <a:endParaRPr sz="11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bl>
          </a:graphicData>
        </a:graphic>
      </p:graphicFrame>
      <p:sp>
        <p:nvSpPr>
          <p:cNvPr id="701" name="Google Shape;701;p32"/>
          <p:cNvSpPr txBox="1"/>
          <p:nvPr/>
        </p:nvSpPr>
        <p:spPr>
          <a:xfrm>
            <a:off x="5472150" y="937950"/>
            <a:ext cx="3296400" cy="1202700"/>
          </a:xfrm>
          <a:prstGeom prst="rect">
            <a:avLst/>
          </a:prstGeom>
          <a:noFill/>
          <a:ln w="9525" cap="flat" cmpd="sng">
            <a:solidFill>
              <a:srgbClr val="000000"/>
            </a:solidFill>
            <a:prstDash val="solid"/>
            <a:round/>
            <a:headEnd type="none" w="sm" len="sm"/>
            <a:tailEnd type="none" w="sm" len="sm"/>
          </a:ln>
        </p:spPr>
        <p:txBody>
          <a:bodyPr spcFirstLastPara="1" wrap="square" lIns="126000" tIns="126000" rIns="126000" bIns="126000" anchor="t" anchorCtr="0">
            <a:spAutoFit/>
          </a:bodyPr>
          <a:lstStyle/>
          <a:p>
            <a:pPr marL="0" lvl="0" indent="0" algn="just" rtl="0">
              <a:lnSpc>
                <a:spcPct val="115000"/>
              </a:lnSpc>
              <a:spcBef>
                <a:spcPts val="1200"/>
              </a:spcBef>
              <a:spcAft>
                <a:spcPts val="1200"/>
              </a:spcAft>
              <a:buNone/>
            </a:pPr>
            <a:r>
              <a:rPr lang="es" sz="1100">
                <a:solidFill>
                  <a:srgbClr val="000000"/>
                </a:solidFill>
                <a:latin typeface="Nunito"/>
                <a:ea typeface="Nunito"/>
                <a:cs typeface="Nunito"/>
                <a:sym typeface="Nunito"/>
              </a:rPr>
              <a:t>La </a:t>
            </a:r>
            <a:r>
              <a:rPr lang="es" sz="1100" b="1">
                <a:solidFill>
                  <a:srgbClr val="000000"/>
                </a:solidFill>
                <a:latin typeface="Nunito"/>
                <a:ea typeface="Nunito"/>
                <a:cs typeface="Nunito"/>
                <a:sym typeface="Nunito"/>
              </a:rPr>
              <a:t>socialización</a:t>
            </a:r>
            <a:r>
              <a:rPr lang="es" sz="1100">
                <a:solidFill>
                  <a:srgbClr val="000000"/>
                </a:solidFill>
                <a:latin typeface="Nunito"/>
                <a:ea typeface="Nunito"/>
                <a:cs typeface="Nunito"/>
                <a:sym typeface="Nunito"/>
              </a:rPr>
              <a:t> de los </a:t>
            </a:r>
            <a:r>
              <a:rPr lang="es" sz="1100" b="1">
                <a:solidFill>
                  <a:srgbClr val="000000"/>
                </a:solidFill>
                <a:latin typeface="Nunito"/>
                <a:ea typeface="Nunito"/>
                <a:cs typeface="Nunito"/>
                <a:sym typeface="Nunito"/>
              </a:rPr>
              <a:t>resultados</a:t>
            </a:r>
            <a:r>
              <a:rPr lang="es" sz="1100">
                <a:solidFill>
                  <a:srgbClr val="000000"/>
                </a:solidFill>
                <a:latin typeface="Nunito"/>
                <a:ea typeface="Nunito"/>
                <a:cs typeface="Nunito"/>
                <a:sym typeface="Nunito"/>
              </a:rPr>
              <a:t> permite generar un espacio de acercamiento entre quienes componen una red, permitiendo la revisión, reflexión y producción de conocimiento compartido.</a:t>
            </a:r>
            <a:endParaRPr sz="1300">
              <a:latin typeface="Nunito"/>
              <a:ea typeface="Nunito"/>
              <a:cs typeface="Nunito"/>
              <a:sym typeface="Nunito"/>
            </a:endParaRPr>
          </a:p>
        </p:txBody>
      </p:sp>
      <p:pic>
        <p:nvPicPr>
          <p:cNvPr id="702" name="Google Shape;702;p32"/>
          <p:cNvPicPr preferRelativeResize="0"/>
          <p:nvPr/>
        </p:nvPicPr>
        <p:blipFill>
          <a:blip r:embed="rId7">
            <a:alphaModFix/>
          </a:blip>
          <a:stretch>
            <a:fillRect/>
          </a:stretch>
        </p:blipFill>
        <p:spPr>
          <a:xfrm flipH="1">
            <a:off x="8677275" y="2293363"/>
            <a:ext cx="457200" cy="457200"/>
          </a:xfrm>
          <a:prstGeom prst="rect">
            <a:avLst/>
          </a:prstGeom>
          <a:noFill/>
          <a:ln>
            <a:noFill/>
          </a:ln>
        </p:spPr>
      </p:pic>
      <p:sp>
        <p:nvSpPr>
          <p:cNvPr id="703" name="Google Shape;703;p32"/>
          <p:cNvSpPr/>
          <p:nvPr/>
        </p:nvSpPr>
        <p:spPr>
          <a:xfrm>
            <a:off x="2195200" y="1156500"/>
            <a:ext cx="3028800" cy="120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2"/>
          <p:cNvSpPr/>
          <p:nvPr/>
        </p:nvSpPr>
        <p:spPr>
          <a:xfrm>
            <a:off x="2195200" y="2469325"/>
            <a:ext cx="3028800" cy="457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2"/>
          <p:cNvSpPr/>
          <p:nvPr/>
        </p:nvSpPr>
        <p:spPr>
          <a:xfrm>
            <a:off x="2195200" y="2988200"/>
            <a:ext cx="3028800" cy="1405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pag 23 1">
  <p:cSld name="TITLE_1_1_1_2_1_1_1_1_1_1_1_1_1_1_2">
    <p:spTree>
      <p:nvGrpSpPr>
        <p:cNvPr id="1" name="Shape 706"/>
        <p:cNvGrpSpPr/>
        <p:nvPr/>
      </p:nvGrpSpPr>
      <p:grpSpPr>
        <a:xfrm>
          <a:off x="0" y="0"/>
          <a:ext cx="0" cy="0"/>
          <a:chOff x="0" y="0"/>
          <a:chExt cx="0" cy="0"/>
        </a:xfrm>
      </p:grpSpPr>
      <p:pic>
        <p:nvPicPr>
          <p:cNvPr id="707" name="Google Shape;707;p33"/>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708" name="Google Shape;708;p33"/>
          <p:cNvPicPr preferRelativeResize="0"/>
          <p:nvPr/>
        </p:nvPicPr>
        <p:blipFill>
          <a:blip r:embed="rId3">
            <a:alphaModFix/>
          </a:blip>
          <a:stretch>
            <a:fillRect/>
          </a:stretch>
        </p:blipFill>
        <p:spPr>
          <a:xfrm>
            <a:off x="343525" y="710050"/>
            <a:ext cx="8416150" cy="4184450"/>
          </a:xfrm>
          <a:prstGeom prst="rect">
            <a:avLst/>
          </a:prstGeom>
          <a:noFill/>
          <a:ln>
            <a:noFill/>
          </a:ln>
          <a:effectLst>
            <a:outerShdw blurRad="57150" dist="19050" dir="5400000" algn="bl" rotWithShape="0">
              <a:srgbClr val="000000">
                <a:alpha val="50000"/>
              </a:srgbClr>
            </a:outerShdw>
          </a:effectLst>
        </p:spPr>
      </p:pic>
      <p:sp>
        <p:nvSpPr>
          <p:cNvPr id="709" name="Google Shape;709;p33"/>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710" name="Google Shape;710;p33"/>
          <p:cNvGrpSpPr/>
          <p:nvPr/>
        </p:nvGrpSpPr>
        <p:grpSpPr>
          <a:xfrm>
            <a:off x="107950" y="69350"/>
            <a:ext cx="3549600" cy="540300"/>
            <a:chOff x="107950" y="69350"/>
            <a:chExt cx="3549600" cy="540300"/>
          </a:xfrm>
        </p:grpSpPr>
        <p:sp>
          <p:nvSpPr>
            <p:cNvPr id="711" name="Google Shape;711;p33"/>
            <p:cNvSpPr/>
            <p:nvPr/>
          </p:nvSpPr>
          <p:spPr>
            <a:xfrm>
              <a:off x="107950" y="69350"/>
              <a:ext cx="35496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3"/>
            <p:cNvSpPr txBox="1"/>
            <p:nvPr/>
          </p:nvSpPr>
          <p:spPr>
            <a:xfrm>
              <a:off x="1037800" y="207300"/>
              <a:ext cx="22959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Socialización de los resultados y retroalimentación</a:t>
              </a:r>
              <a:endParaRPr sz="1200">
                <a:solidFill>
                  <a:schemeClr val="lt1"/>
                </a:solidFill>
                <a:latin typeface="Nunito Black"/>
                <a:ea typeface="Nunito Black"/>
                <a:cs typeface="Nunito Black"/>
                <a:sym typeface="Nunito Black"/>
              </a:endParaRPr>
            </a:p>
          </p:txBody>
        </p:sp>
        <p:sp>
          <p:nvSpPr>
            <p:cNvPr id="713" name="Google Shape;713;p33"/>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714" name="Google Shape;714;p33"/>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nvGrpSpPr>
          <p:cNvPr id="715" name="Google Shape;715;p33"/>
          <p:cNvGrpSpPr/>
          <p:nvPr/>
        </p:nvGrpSpPr>
        <p:grpSpPr>
          <a:xfrm>
            <a:off x="5765550" y="200500"/>
            <a:ext cx="3047798" cy="248400"/>
            <a:chOff x="669675" y="71125"/>
            <a:chExt cx="2876400" cy="248400"/>
          </a:xfrm>
        </p:grpSpPr>
        <p:pic>
          <p:nvPicPr>
            <p:cNvPr id="716" name="Google Shape;716;p33"/>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717" name="Google Shape;717;p33"/>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718" name="Google Shape;718;p33"/>
          <p:cNvGraphicFramePr/>
          <p:nvPr/>
        </p:nvGraphicFramePr>
        <p:xfrm>
          <a:off x="443500" y="823825"/>
          <a:ext cx="8198450" cy="3903670"/>
        </p:xfrm>
        <a:graphic>
          <a:graphicData uri="http://schemas.openxmlformats.org/drawingml/2006/table">
            <a:tbl>
              <a:tblPr>
                <a:noFill/>
                <a:tableStyleId>{8C29782D-E93B-4F56-B21B-7138EB06264A}</a:tableStyleId>
              </a:tblPr>
              <a:tblGrid>
                <a:gridCol w="2621050">
                  <a:extLst>
                    <a:ext uri="{9D8B030D-6E8A-4147-A177-3AD203B41FA5}">
                      <a16:colId xmlns:a16="http://schemas.microsoft.com/office/drawing/2014/main" val="20000"/>
                    </a:ext>
                  </a:extLst>
                </a:gridCol>
                <a:gridCol w="5577400">
                  <a:extLst>
                    <a:ext uri="{9D8B030D-6E8A-4147-A177-3AD203B41FA5}">
                      <a16:colId xmlns:a16="http://schemas.microsoft.com/office/drawing/2014/main" val="20001"/>
                    </a:ext>
                  </a:extLst>
                </a:gridCol>
              </a:tblGrid>
              <a:tr h="319950">
                <a:tc gridSpan="2">
                  <a:txBody>
                    <a:bodyPr/>
                    <a:lstStyle/>
                    <a:p>
                      <a:pPr marL="0" lvl="0" indent="0" algn="l" rtl="0">
                        <a:spcBef>
                          <a:spcPts val="0"/>
                        </a:spcBef>
                        <a:spcAft>
                          <a:spcPts val="0"/>
                        </a:spcAft>
                        <a:buNone/>
                      </a:pPr>
                      <a:r>
                        <a:rPr lang="es" sz="1300" b="1">
                          <a:solidFill>
                            <a:schemeClr val="dk1"/>
                          </a:solidFill>
                          <a:latin typeface="Nunito"/>
                          <a:ea typeface="Nunito"/>
                          <a:cs typeface="Nunito"/>
                          <a:sym typeface="Nunito"/>
                        </a:rPr>
                        <a:t>Retroalimentación de los miembros de la red</a:t>
                      </a:r>
                      <a:endParaRPr sz="13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hMerge="1">
                  <a:txBody>
                    <a:bodyPr/>
                    <a:lstStyle/>
                    <a:p>
                      <a:endParaRPr lang="es-CL"/>
                    </a:p>
                  </a:txBody>
                  <a:tcPr/>
                </a:tc>
                <a:extLst>
                  <a:ext uri="{0D108BD9-81ED-4DB2-BD59-A6C34878D82A}">
                    <a16:rowId xmlns:a16="http://schemas.microsoft.com/office/drawing/2014/main" val="10000"/>
                  </a:ext>
                </a:extLst>
              </a:tr>
              <a:tr h="1092450">
                <a:tc>
                  <a:txBody>
                    <a:bodyPr/>
                    <a:lstStyle/>
                    <a:p>
                      <a:pPr marL="0" lvl="0" indent="0" algn="l" rtl="0">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¿Cuál fue la retroalimentación y análisis de los miembros de la Red? ¿Cómo perciben y evalúan los participantes de la red los resultados? (describir las principales observaciones)</a:t>
                      </a:r>
                      <a:endParaRPr sz="11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926750">
                <a:tc>
                  <a:txBody>
                    <a:bodyPr/>
                    <a:lstStyle/>
                    <a:p>
                      <a:pPr marL="0" lvl="0" indent="0" algn="l" rtl="0">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¿Qué sugieren los miembros de la red para mejorar la dimensión? </a:t>
                      </a:r>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1559350">
                <a:tc>
                  <a:txBody>
                    <a:bodyPr/>
                    <a:lstStyle/>
                    <a:p>
                      <a:pPr marL="0" lvl="0" indent="0" algn="l" rtl="0">
                        <a:spcBef>
                          <a:spcPts val="0"/>
                        </a:spcBef>
                        <a:spcAft>
                          <a:spcPts val="0"/>
                        </a:spcAft>
                        <a:buNone/>
                      </a:pPr>
                      <a:r>
                        <a:rPr lang="es" sz="1100">
                          <a:solidFill>
                            <a:schemeClr val="dk1"/>
                          </a:solidFill>
                          <a:latin typeface="Nunito"/>
                          <a:ea typeface="Nunito"/>
                          <a:cs typeface="Nunito"/>
                          <a:sym typeface="Nunito"/>
                        </a:rPr>
                        <a:t>Como equipo coordinador de la red y considerando las características de una red efectiva, ¿cómo evalúan la participación y reflexión realizada por los miembros de la red? </a:t>
                      </a:r>
                      <a:endParaRPr sz="1100">
                        <a:solidFill>
                          <a:schemeClr val="dk1"/>
                        </a:solidFill>
                        <a:latin typeface="Nunito"/>
                        <a:ea typeface="Nunito"/>
                        <a:cs typeface="Nunito"/>
                        <a:sym typeface="Nunito"/>
                      </a:endParaRPr>
                    </a:p>
                    <a:p>
                      <a:pPr marL="0" lvl="0" indent="0" algn="l" rtl="0">
                        <a:spcBef>
                          <a:spcPts val="0"/>
                        </a:spcBef>
                        <a:spcAft>
                          <a:spcPts val="0"/>
                        </a:spcAft>
                        <a:buNone/>
                      </a:pPr>
                      <a:r>
                        <a:rPr lang="es" sz="1100">
                          <a:solidFill>
                            <a:schemeClr val="dk1"/>
                          </a:solidFill>
                          <a:latin typeface="Nunito"/>
                          <a:ea typeface="Nunito"/>
                          <a:cs typeface="Nunito"/>
                          <a:sym typeface="Nunito"/>
                        </a:rPr>
                        <a:t>¿Cómo evalúan su propia participación en esta instancia? </a:t>
                      </a:r>
                      <a:endParaRPr sz="11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bl>
          </a:graphicData>
        </a:graphic>
      </p:graphicFrame>
      <p:sp>
        <p:nvSpPr>
          <p:cNvPr id="719" name="Google Shape;719;p33"/>
          <p:cNvSpPr/>
          <p:nvPr/>
        </p:nvSpPr>
        <p:spPr>
          <a:xfrm>
            <a:off x="3127450" y="2340325"/>
            <a:ext cx="5460000" cy="787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3"/>
          <p:cNvSpPr/>
          <p:nvPr/>
        </p:nvSpPr>
        <p:spPr>
          <a:xfrm>
            <a:off x="3127525" y="1156750"/>
            <a:ext cx="5460000" cy="1065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3"/>
          <p:cNvSpPr/>
          <p:nvPr/>
        </p:nvSpPr>
        <p:spPr>
          <a:xfrm>
            <a:off x="3127450" y="3245200"/>
            <a:ext cx="5460000" cy="148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ag 23 1 1">
  <p:cSld name="TITLE_1_1_1_2_1_1_1_1_1_1_1_1_1_1_2_1">
    <p:spTree>
      <p:nvGrpSpPr>
        <p:cNvPr id="1" name="Shape 722"/>
        <p:cNvGrpSpPr/>
        <p:nvPr/>
      </p:nvGrpSpPr>
      <p:grpSpPr>
        <a:xfrm>
          <a:off x="0" y="0"/>
          <a:ext cx="0" cy="0"/>
          <a:chOff x="0" y="0"/>
          <a:chExt cx="0" cy="0"/>
        </a:xfrm>
      </p:grpSpPr>
      <p:pic>
        <p:nvPicPr>
          <p:cNvPr id="723" name="Google Shape;723;p34"/>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724" name="Google Shape;724;p34"/>
          <p:cNvPicPr preferRelativeResize="0"/>
          <p:nvPr/>
        </p:nvPicPr>
        <p:blipFill>
          <a:blip r:embed="rId3">
            <a:alphaModFix/>
          </a:blip>
          <a:stretch>
            <a:fillRect/>
          </a:stretch>
        </p:blipFill>
        <p:spPr>
          <a:xfrm>
            <a:off x="343525" y="710050"/>
            <a:ext cx="8416150" cy="4184450"/>
          </a:xfrm>
          <a:prstGeom prst="rect">
            <a:avLst/>
          </a:prstGeom>
          <a:noFill/>
          <a:ln>
            <a:noFill/>
          </a:ln>
          <a:effectLst>
            <a:outerShdw blurRad="57150" dist="19050" dir="5400000" algn="bl" rotWithShape="0">
              <a:srgbClr val="000000">
                <a:alpha val="50000"/>
              </a:srgbClr>
            </a:outerShdw>
          </a:effectLst>
        </p:spPr>
      </p:pic>
      <p:sp>
        <p:nvSpPr>
          <p:cNvPr id="725" name="Google Shape;725;p34"/>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726" name="Google Shape;726;p34"/>
          <p:cNvGrpSpPr/>
          <p:nvPr/>
        </p:nvGrpSpPr>
        <p:grpSpPr>
          <a:xfrm>
            <a:off x="107950" y="69350"/>
            <a:ext cx="3549600" cy="540300"/>
            <a:chOff x="107950" y="69350"/>
            <a:chExt cx="3549600" cy="540300"/>
          </a:xfrm>
        </p:grpSpPr>
        <p:sp>
          <p:nvSpPr>
            <p:cNvPr id="727" name="Google Shape;727;p34"/>
            <p:cNvSpPr/>
            <p:nvPr/>
          </p:nvSpPr>
          <p:spPr>
            <a:xfrm>
              <a:off x="107950" y="69350"/>
              <a:ext cx="35496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4"/>
            <p:cNvSpPr txBox="1"/>
            <p:nvPr/>
          </p:nvSpPr>
          <p:spPr>
            <a:xfrm>
              <a:off x="1037800" y="207300"/>
              <a:ext cx="22959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Integración de lo realizado y proyección</a:t>
              </a:r>
              <a:endParaRPr sz="1200">
                <a:solidFill>
                  <a:schemeClr val="lt1"/>
                </a:solidFill>
                <a:latin typeface="Nunito Black"/>
                <a:ea typeface="Nunito Black"/>
                <a:cs typeface="Nunito Black"/>
                <a:sym typeface="Nunito Black"/>
              </a:endParaRPr>
            </a:p>
          </p:txBody>
        </p:sp>
        <p:sp>
          <p:nvSpPr>
            <p:cNvPr id="729" name="Google Shape;729;p34"/>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730" name="Google Shape;730;p34"/>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nvGrpSpPr>
          <p:cNvPr id="731" name="Google Shape;731;p34"/>
          <p:cNvGrpSpPr/>
          <p:nvPr/>
        </p:nvGrpSpPr>
        <p:grpSpPr>
          <a:xfrm>
            <a:off x="5765550" y="200500"/>
            <a:ext cx="3047798" cy="248400"/>
            <a:chOff x="669675" y="71125"/>
            <a:chExt cx="2876400" cy="248400"/>
          </a:xfrm>
        </p:grpSpPr>
        <p:pic>
          <p:nvPicPr>
            <p:cNvPr id="732" name="Google Shape;732;p34"/>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733" name="Google Shape;733;p34"/>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734" name="Google Shape;734;p34"/>
          <p:cNvGraphicFramePr/>
          <p:nvPr/>
        </p:nvGraphicFramePr>
        <p:xfrm>
          <a:off x="443500" y="823825"/>
          <a:ext cx="8198450" cy="3984575"/>
        </p:xfrm>
        <a:graphic>
          <a:graphicData uri="http://schemas.openxmlformats.org/drawingml/2006/table">
            <a:tbl>
              <a:tblPr>
                <a:noFill/>
                <a:tableStyleId>{8C29782D-E93B-4F56-B21B-7138EB06264A}</a:tableStyleId>
              </a:tblPr>
              <a:tblGrid>
                <a:gridCol w="2621050">
                  <a:extLst>
                    <a:ext uri="{9D8B030D-6E8A-4147-A177-3AD203B41FA5}">
                      <a16:colId xmlns:a16="http://schemas.microsoft.com/office/drawing/2014/main" val="20000"/>
                    </a:ext>
                  </a:extLst>
                </a:gridCol>
                <a:gridCol w="5577400">
                  <a:extLst>
                    <a:ext uri="{9D8B030D-6E8A-4147-A177-3AD203B41FA5}">
                      <a16:colId xmlns:a16="http://schemas.microsoft.com/office/drawing/2014/main" val="20001"/>
                    </a:ext>
                  </a:extLst>
                </a:gridCol>
              </a:tblGrid>
              <a:tr h="815050">
                <a:tc gridSpan="2">
                  <a:txBody>
                    <a:bodyPr/>
                    <a:lstStyle/>
                    <a:p>
                      <a:pPr marL="0" lvl="0" indent="0" algn="l" rtl="0">
                        <a:lnSpc>
                          <a:spcPct val="107916"/>
                        </a:lnSpc>
                        <a:spcBef>
                          <a:spcPts val="0"/>
                        </a:spcBef>
                        <a:spcAft>
                          <a:spcPts val="0"/>
                        </a:spcAft>
                        <a:buNone/>
                      </a:pPr>
                      <a:r>
                        <a:rPr lang="es" sz="1100" b="1" i="1">
                          <a:solidFill>
                            <a:schemeClr val="dk1"/>
                          </a:solidFill>
                          <a:latin typeface="Nunito"/>
                          <a:ea typeface="Nunito"/>
                          <a:cs typeface="Nunito"/>
                          <a:sym typeface="Nunito"/>
                        </a:rPr>
                        <a:t>Con los resultados y retroalimentación recibida, nos acercamos al siguiente paso: implementar un plan de acción junto a los miembros de la red para mejorar la dimensión seleccionada. </a:t>
                      </a:r>
                      <a:endParaRPr sz="1100" b="1" i="1">
                        <a:solidFill>
                          <a:schemeClr val="dk1"/>
                        </a:solidFill>
                        <a:latin typeface="Nunito"/>
                        <a:ea typeface="Nunito"/>
                        <a:cs typeface="Nunito"/>
                        <a:sym typeface="Nunito"/>
                      </a:endParaRPr>
                    </a:p>
                    <a:p>
                      <a:pPr marL="0" lvl="0" indent="0" algn="l" rtl="0">
                        <a:lnSpc>
                          <a:spcPct val="107916"/>
                        </a:lnSpc>
                        <a:spcBef>
                          <a:spcPts val="1000"/>
                        </a:spcBef>
                        <a:spcAft>
                          <a:spcPts val="0"/>
                        </a:spcAft>
                        <a:buClr>
                          <a:schemeClr val="dk1"/>
                        </a:buClr>
                        <a:buSzPts val="1100"/>
                        <a:buFont typeface="Arial"/>
                        <a:buNone/>
                      </a:pPr>
                      <a:r>
                        <a:rPr lang="es" sz="1100" b="1" i="1">
                          <a:solidFill>
                            <a:schemeClr val="dk1"/>
                          </a:solidFill>
                          <a:latin typeface="Nunito"/>
                          <a:ea typeface="Nunito"/>
                          <a:cs typeface="Nunito"/>
                          <a:sym typeface="Nunito"/>
                        </a:rPr>
                        <a:t>Pero antes, hagamos una pausa para integrar todo lo aprendido…</a:t>
                      </a:r>
                      <a:endParaRPr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hMerge="1">
                  <a:txBody>
                    <a:bodyPr/>
                    <a:lstStyle/>
                    <a:p>
                      <a:endParaRPr lang="es-CL"/>
                    </a:p>
                  </a:txBody>
                  <a:tcPr/>
                </a:tc>
                <a:extLst>
                  <a:ext uri="{0D108BD9-81ED-4DB2-BD59-A6C34878D82A}">
                    <a16:rowId xmlns:a16="http://schemas.microsoft.com/office/drawing/2014/main" val="10000"/>
                  </a:ext>
                </a:extLst>
              </a:tr>
              <a:tr h="967600">
                <a:tc>
                  <a:txBody>
                    <a:bodyPr/>
                    <a:lstStyle/>
                    <a:p>
                      <a:pPr marL="0" lvl="0" indent="0" algn="l" rtl="0">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Como equipo coordinador de la red, ¿cuales son los aprendizajes que surgen de la indagación realizada y actividad de socialización? </a:t>
                      </a: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820825">
                <a:tc>
                  <a:txBody>
                    <a:bodyPr/>
                    <a:lstStyle/>
                    <a:p>
                      <a:pPr marL="0" lvl="0" indent="0" algn="l" rtl="0">
                        <a:spcBef>
                          <a:spcPts val="0"/>
                        </a:spcBef>
                        <a:spcAft>
                          <a:spcPts val="0"/>
                        </a:spcAft>
                        <a:buClr>
                          <a:schemeClr val="dk1"/>
                        </a:buClr>
                        <a:buSzPts val="1100"/>
                        <a:buFont typeface="Arial"/>
                        <a:buNone/>
                      </a:pPr>
                      <a:endParaRPr sz="11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¿Cómo proyectan la mejora de la dimensión evaluada? </a:t>
                      </a:r>
                      <a:endParaRPr sz="11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1381100">
                <a:tc>
                  <a:txBody>
                    <a:bodyPr/>
                    <a:lstStyle/>
                    <a:p>
                      <a:pPr marL="0" lvl="0" indent="0" algn="l" rtl="0">
                        <a:spcBef>
                          <a:spcPts val="0"/>
                        </a:spcBef>
                        <a:spcAft>
                          <a:spcPts val="0"/>
                        </a:spcAft>
                        <a:buNone/>
                      </a:pPr>
                      <a:r>
                        <a:rPr lang="es" sz="1100">
                          <a:solidFill>
                            <a:schemeClr val="dk1"/>
                          </a:solidFill>
                          <a:latin typeface="Nunito"/>
                          <a:ea typeface="Nunito"/>
                          <a:cs typeface="Nunito"/>
                          <a:sym typeface="Nunito"/>
                        </a:rPr>
                        <a:t>¿Cómo evalúa cada uno su propio rol como coordinador en la red? ¿se ha transformado? ¿ha mejorado o se ha mantenido igual? ¿por qué?</a:t>
                      </a:r>
                      <a:endParaRPr sz="11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p>
                      <a:pPr marL="0" lvl="0" indent="0" algn="l" rtl="0">
                        <a:spcBef>
                          <a:spcPts val="0"/>
                        </a:spcBef>
                        <a:spcAft>
                          <a:spcPts val="0"/>
                        </a:spcAft>
                        <a:buNone/>
                      </a:pPr>
                      <a:endParaRPr sz="1100" u="sng">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bl>
          </a:graphicData>
        </a:graphic>
      </p:graphicFrame>
      <p:sp>
        <p:nvSpPr>
          <p:cNvPr id="735" name="Google Shape;735;p34"/>
          <p:cNvSpPr/>
          <p:nvPr/>
        </p:nvSpPr>
        <p:spPr>
          <a:xfrm>
            <a:off x="3127450" y="2622363"/>
            <a:ext cx="5460000" cy="787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4"/>
          <p:cNvSpPr/>
          <p:nvPr/>
        </p:nvSpPr>
        <p:spPr>
          <a:xfrm>
            <a:off x="3127450" y="1645825"/>
            <a:ext cx="5460000" cy="900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4"/>
          <p:cNvSpPr/>
          <p:nvPr/>
        </p:nvSpPr>
        <p:spPr>
          <a:xfrm>
            <a:off x="3127450" y="3511825"/>
            <a:ext cx="5460000" cy="1296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pag 24">
  <p:cSld name="TITLE_1_1_1_2_1_1_1_1_1_1_1_1_1_1_1">
    <p:spTree>
      <p:nvGrpSpPr>
        <p:cNvPr id="1" name="Shape 738"/>
        <p:cNvGrpSpPr/>
        <p:nvPr/>
      </p:nvGrpSpPr>
      <p:grpSpPr>
        <a:xfrm>
          <a:off x="0" y="0"/>
          <a:ext cx="0" cy="0"/>
          <a:chOff x="0" y="0"/>
          <a:chExt cx="0" cy="0"/>
        </a:xfrm>
      </p:grpSpPr>
      <p:pic>
        <p:nvPicPr>
          <p:cNvPr id="739" name="Google Shape;739;p35"/>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740" name="Google Shape;740;p35"/>
          <p:cNvPicPr preferRelativeResize="0"/>
          <p:nvPr/>
        </p:nvPicPr>
        <p:blipFill>
          <a:blip r:embed="rId3">
            <a:alphaModFix/>
          </a:blip>
          <a:stretch>
            <a:fillRect/>
          </a:stretch>
        </p:blipFill>
        <p:spPr>
          <a:xfrm>
            <a:off x="274175" y="661975"/>
            <a:ext cx="8501775" cy="4241750"/>
          </a:xfrm>
          <a:prstGeom prst="rect">
            <a:avLst/>
          </a:prstGeom>
          <a:noFill/>
          <a:ln>
            <a:noFill/>
          </a:ln>
          <a:effectLst>
            <a:outerShdw blurRad="57150" dist="19050" dir="5400000" algn="bl" rotWithShape="0">
              <a:srgbClr val="000000">
                <a:alpha val="50000"/>
              </a:srgbClr>
            </a:outerShdw>
          </a:effectLst>
        </p:spPr>
      </p:pic>
      <p:sp>
        <p:nvSpPr>
          <p:cNvPr id="741" name="Google Shape;741;p35"/>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742" name="Google Shape;742;p35"/>
          <p:cNvGrpSpPr/>
          <p:nvPr/>
        </p:nvGrpSpPr>
        <p:grpSpPr>
          <a:xfrm>
            <a:off x="107950" y="69350"/>
            <a:ext cx="2876400" cy="540300"/>
            <a:chOff x="107950" y="69350"/>
            <a:chExt cx="2876400" cy="540300"/>
          </a:xfrm>
        </p:grpSpPr>
        <p:sp>
          <p:nvSpPr>
            <p:cNvPr id="743" name="Google Shape;743;p35"/>
            <p:cNvSpPr/>
            <p:nvPr/>
          </p:nvSpPr>
          <p:spPr>
            <a:xfrm>
              <a:off x="107950" y="69350"/>
              <a:ext cx="28764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5"/>
            <p:cNvSpPr txBox="1"/>
            <p:nvPr/>
          </p:nvSpPr>
          <p:spPr>
            <a:xfrm>
              <a:off x="1037800" y="207300"/>
              <a:ext cx="18738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Re-visión de las dimensiones de la red</a:t>
              </a:r>
              <a:endParaRPr sz="1200">
                <a:solidFill>
                  <a:schemeClr val="lt1"/>
                </a:solidFill>
                <a:latin typeface="Nunito Black"/>
                <a:ea typeface="Nunito Black"/>
                <a:cs typeface="Nunito Black"/>
                <a:sym typeface="Nunito Black"/>
              </a:endParaRPr>
            </a:p>
          </p:txBody>
        </p:sp>
        <p:sp>
          <p:nvSpPr>
            <p:cNvPr id="745" name="Google Shape;745;p35"/>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746" name="Google Shape;746;p35"/>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nvGrpSpPr>
          <p:cNvPr id="747" name="Google Shape;747;p35"/>
          <p:cNvGrpSpPr/>
          <p:nvPr/>
        </p:nvGrpSpPr>
        <p:grpSpPr>
          <a:xfrm>
            <a:off x="3098549" y="200500"/>
            <a:ext cx="3112597" cy="248400"/>
            <a:chOff x="669675" y="71125"/>
            <a:chExt cx="2876400" cy="248400"/>
          </a:xfrm>
        </p:grpSpPr>
        <p:pic>
          <p:nvPicPr>
            <p:cNvPr id="748" name="Google Shape;748;p35"/>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749" name="Google Shape;749;p35"/>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750" name="Google Shape;750;p35"/>
          <p:cNvGraphicFramePr/>
          <p:nvPr/>
        </p:nvGraphicFramePr>
        <p:xfrm>
          <a:off x="335525" y="795738"/>
          <a:ext cx="8379075" cy="4093530"/>
        </p:xfrm>
        <a:graphic>
          <a:graphicData uri="http://schemas.openxmlformats.org/drawingml/2006/table">
            <a:tbl>
              <a:tblPr>
                <a:noFill/>
                <a:tableStyleId>{8C29782D-E93B-4F56-B21B-7138EB06264A}</a:tableStyleId>
              </a:tblPr>
              <a:tblGrid>
                <a:gridCol w="1887050">
                  <a:extLst>
                    <a:ext uri="{9D8B030D-6E8A-4147-A177-3AD203B41FA5}">
                      <a16:colId xmlns:a16="http://schemas.microsoft.com/office/drawing/2014/main" val="20000"/>
                    </a:ext>
                  </a:extLst>
                </a:gridCol>
                <a:gridCol w="6492025">
                  <a:extLst>
                    <a:ext uri="{9D8B030D-6E8A-4147-A177-3AD203B41FA5}">
                      <a16:colId xmlns:a16="http://schemas.microsoft.com/office/drawing/2014/main" val="20001"/>
                    </a:ext>
                  </a:extLst>
                </a:gridCol>
              </a:tblGrid>
              <a:tr h="802200">
                <a:tc gridSpan="2">
                  <a:txBody>
                    <a:bodyPr/>
                    <a:lstStyle/>
                    <a:p>
                      <a:pPr marL="0" lvl="0" indent="0" algn="l" rtl="0">
                        <a:spcBef>
                          <a:spcPts val="0"/>
                        </a:spcBef>
                        <a:spcAft>
                          <a:spcPts val="0"/>
                        </a:spcAft>
                        <a:buNone/>
                      </a:pPr>
                      <a:r>
                        <a:rPr lang="es" sz="1100">
                          <a:latin typeface="Nunito"/>
                          <a:ea typeface="Nunito"/>
                          <a:cs typeface="Nunito"/>
                          <a:sym typeface="Nunito"/>
                        </a:rPr>
                        <a:t>Considerando el análisis de la dimensión escogida realizado el primer año de trabajo y los aprendizajes de la red a partir de las acciones realizadas, describir cómo se encuentra esta dimensión actualmente. Asimismo, describir brevemente las características del propósito nuclear revisado para este año (para llevar a cabo este ejercicio sugerimos revisar lo registrado en esta bitácora en el año 1).</a:t>
                      </a:r>
                      <a:endParaRPr sz="11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1808100">
                <a:tc>
                  <a:txBody>
                    <a:bodyPr/>
                    <a:lstStyle/>
                    <a:p>
                      <a:pPr marL="0" lvl="0" indent="0" algn="l" rtl="0">
                        <a:spcBef>
                          <a:spcPts val="0"/>
                        </a:spcBef>
                        <a:spcAft>
                          <a:spcPts val="0"/>
                        </a:spcAft>
                        <a:buNone/>
                      </a:pPr>
                      <a:r>
                        <a:rPr lang="es" sz="1200" b="1">
                          <a:solidFill>
                            <a:schemeClr val="dk1"/>
                          </a:solidFill>
                          <a:latin typeface="Nunito"/>
                          <a:ea typeface="Nunito"/>
                          <a:cs typeface="Nunito"/>
                          <a:sym typeface="Nunito"/>
                        </a:rPr>
                        <a:t>Dimensión Escogida</a:t>
                      </a:r>
                      <a:endParaRPr sz="1200" b="1">
                        <a:solidFill>
                          <a:schemeClr val="dk1"/>
                        </a:solidFill>
                        <a:latin typeface="Nunito"/>
                        <a:ea typeface="Nunito"/>
                        <a:cs typeface="Nunito"/>
                        <a:sym typeface="Nunito"/>
                      </a:endParaRPr>
                    </a:p>
                    <a:p>
                      <a:pPr marL="0" lvl="0" indent="0" algn="just" rtl="0">
                        <a:spcBef>
                          <a:spcPts val="0"/>
                        </a:spcBef>
                        <a:spcAft>
                          <a:spcPts val="0"/>
                        </a:spcAft>
                        <a:buNone/>
                      </a:pPr>
                      <a:r>
                        <a:rPr lang="es" sz="1000">
                          <a:solidFill>
                            <a:schemeClr val="dk1"/>
                          </a:solidFill>
                          <a:latin typeface="Nunito"/>
                          <a:ea typeface="Nunito"/>
                          <a:cs typeface="Nunito"/>
                          <a:sym typeface="Nunito"/>
                        </a:rPr>
                        <a:t>¿Se visualizan cambios o mejoras en esta dimensión? Si es así, especificarlo. </a:t>
                      </a:r>
                      <a:endParaRPr sz="1000">
                        <a:solidFill>
                          <a:schemeClr val="dk1"/>
                        </a:solidFill>
                        <a:latin typeface="Nunito"/>
                        <a:ea typeface="Nunito"/>
                        <a:cs typeface="Nunito"/>
                        <a:sym typeface="Nunito"/>
                      </a:endParaRPr>
                    </a:p>
                    <a:p>
                      <a:pPr marL="0" marR="0" lvl="0" indent="0" algn="just" rtl="0">
                        <a:lnSpc>
                          <a:spcPct val="100000"/>
                        </a:lnSpc>
                        <a:spcBef>
                          <a:spcPts val="0"/>
                        </a:spcBef>
                        <a:spcAft>
                          <a:spcPts val="0"/>
                        </a:spcAft>
                        <a:buNone/>
                      </a:pPr>
                      <a:r>
                        <a:rPr lang="es" sz="1000">
                          <a:solidFill>
                            <a:schemeClr val="dk1"/>
                          </a:solidFill>
                          <a:latin typeface="Nunito"/>
                          <a:ea typeface="Nunito"/>
                          <a:cs typeface="Nunito"/>
                          <a:sym typeface="Nunito"/>
                        </a:rPr>
                        <a:t>¿Han habido cambios en las otras dimensiones a raíz de lo indagado y reflexionado? ¿cuales? </a:t>
                      </a:r>
                      <a:endParaRPr sz="1000">
                        <a:solidFill>
                          <a:schemeClr val="dk1"/>
                        </a:solidFill>
                        <a:latin typeface="Nunito"/>
                        <a:ea typeface="Nunito"/>
                        <a:cs typeface="Nunito"/>
                        <a:sym typeface="Nunito"/>
                      </a:endParaRPr>
                    </a:p>
                    <a:p>
                      <a:pPr marL="0" marR="0" lvl="0" indent="0" algn="just" rtl="0">
                        <a:lnSpc>
                          <a:spcPct val="100000"/>
                        </a:lnSpc>
                        <a:spcBef>
                          <a:spcPts val="0"/>
                        </a:spcBef>
                        <a:spcAft>
                          <a:spcPts val="0"/>
                        </a:spcAft>
                        <a:buNone/>
                      </a:pPr>
                      <a:r>
                        <a:rPr lang="es" sz="1000">
                          <a:solidFill>
                            <a:schemeClr val="dk1"/>
                          </a:solidFill>
                          <a:latin typeface="Nunito"/>
                          <a:ea typeface="Nunito"/>
                          <a:cs typeface="Nunito"/>
                          <a:sym typeface="Nunito"/>
                        </a:rPr>
                        <a:t>¿Ha habido cambios en los facilitadores y obstaculizadores sistémicos?</a:t>
                      </a: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1457450">
                <a:tc>
                  <a:txBody>
                    <a:bodyPr/>
                    <a:lstStyle/>
                    <a:p>
                      <a:pPr marL="0" lvl="0" indent="0" algn="l" rtl="0">
                        <a:spcBef>
                          <a:spcPts val="0"/>
                        </a:spcBef>
                        <a:spcAft>
                          <a:spcPts val="0"/>
                        </a:spcAft>
                        <a:buClr>
                          <a:schemeClr val="dk1"/>
                        </a:buClr>
                        <a:buSzPts val="1100"/>
                        <a:buFont typeface="Arial"/>
                        <a:buNone/>
                      </a:pPr>
                      <a:r>
                        <a:rPr lang="es" sz="1200" b="1">
                          <a:solidFill>
                            <a:schemeClr val="dk1"/>
                          </a:solidFill>
                          <a:latin typeface="Nunito"/>
                          <a:ea typeface="Nunito"/>
                          <a:cs typeface="Nunito"/>
                          <a:sym typeface="Nunito"/>
                        </a:rPr>
                        <a:t>Propósito nuclear</a:t>
                      </a:r>
                      <a:endParaRPr sz="1200" b="1">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endParaRPr sz="1200" b="1">
                        <a:solidFill>
                          <a:schemeClr val="dk1"/>
                        </a:solidFill>
                        <a:latin typeface="Nunito"/>
                        <a:ea typeface="Nunito"/>
                        <a:cs typeface="Nunito"/>
                        <a:sym typeface="Nunito"/>
                      </a:endParaRPr>
                    </a:p>
                    <a:p>
                      <a:pPr marL="0" marR="0" lvl="0" indent="0" algn="l" rtl="0">
                        <a:lnSpc>
                          <a:spcPct val="100000"/>
                        </a:lnSpc>
                        <a:spcBef>
                          <a:spcPts val="0"/>
                        </a:spcBef>
                        <a:spcAft>
                          <a:spcPts val="0"/>
                        </a:spcAft>
                        <a:buNone/>
                      </a:pPr>
                      <a:r>
                        <a:rPr lang="es" sz="1000">
                          <a:solidFill>
                            <a:schemeClr val="dk1"/>
                          </a:solidFill>
                          <a:latin typeface="Nunito"/>
                          <a:ea typeface="Nunito"/>
                          <a:cs typeface="Nunito"/>
                          <a:sym typeface="Nunito"/>
                        </a:rPr>
                        <a:t>¿Ha cambiado el propósito? ¿Por qué?</a:t>
                      </a:r>
                      <a:endParaRPr sz="1000">
                        <a:solidFill>
                          <a:schemeClr val="dk1"/>
                        </a:solidFill>
                        <a:latin typeface="Nunito"/>
                        <a:ea typeface="Nunito"/>
                        <a:cs typeface="Nunito"/>
                        <a:sym typeface="Nunito"/>
                      </a:endParaRPr>
                    </a:p>
                    <a:p>
                      <a:pPr marL="0" marR="0" lvl="0" indent="0" algn="l" rtl="0">
                        <a:lnSpc>
                          <a:spcPct val="100000"/>
                        </a:lnSpc>
                        <a:spcBef>
                          <a:spcPts val="0"/>
                        </a:spcBef>
                        <a:spcAft>
                          <a:spcPts val="0"/>
                        </a:spcAft>
                        <a:buNone/>
                      </a:pPr>
                      <a:r>
                        <a:rPr lang="es" sz="1000">
                          <a:solidFill>
                            <a:schemeClr val="dk1"/>
                          </a:solidFill>
                          <a:latin typeface="Nunito"/>
                          <a:ea typeface="Nunito"/>
                          <a:cs typeface="Nunito"/>
                          <a:sym typeface="Nunito"/>
                        </a:rPr>
                        <a:t>¿Se ha hecho una revisión de él? ¿Quiénes participaron?</a:t>
                      </a:r>
                      <a:endParaRPr sz="1000">
                        <a:solidFill>
                          <a:schemeClr val="dk1"/>
                        </a:solidFill>
                        <a:latin typeface="Nunito"/>
                        <a:ea typeface="Nunito"/>
                        <a:cs typeface="Nunito"/>
                        <a:sym typeface="Nunito"/>
                      </a:endParaRPr>
                    </a:p>
                    <a:p>
                      <a:pPr marL="0" marR="0" lvl="0" indent="0" algn="l" rtl="0">
                        <a:lnSpc>
                          <a:spcPct val="100000"/>
                        </a:lnSpc>
                        <a:spcBef>
                          <a:spcPts val="0"/>
                        </a:spcBef>
                        <a:spcAft>
                          <a:spcPts val="0"/>
                        </a:spcAft>
                        <a:buNone/>
                      </a:pPr>
                      <a:r>
                        <a:rPr lang="es" sz="1000">
                          <a:solidFill>
                            <a:schemeClr val="dk1"/>
                          </a:solidFill>
                          <a:latin typeface="Nunito"/>
                          <a:ea typeface="Nunito"/>
                          <a:cs typeface="Nunito"/>
                          <a:sym typeface="Nunito"/>
                        </a:rPr>
                        <a:t>¿Cuál es el propósito actual (si lo hubiera)?</a:t>
                      </a:r>
                      <a:endParaRPr sz="10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bl>
          </a:graphicData>
        </a:graphic>
      </p:graphicFrame>
      <p:pic>
        <p:nvPicPr>
          <p:cNvPr id="751" name="Google Shape;751;p35"/>
          <p:cNvPicPr preferRelativeResize="0"/>
          <p:nvPr/>
        </p:nvPicPr>
        <p:blipFill>
          <a:blip r:embed="rId6">
            <a:alphaModFix/>
          </a:blip>
          <a:stretch>
            <a:fillRect/>
          </a:stretch>
        </p:blipFill>
        <p:spPr>
          <a:xfrm>
            <a:off x="6060713" y="187238"/>
            <a:ext cx="588975" cy="588975"/>
          </a:xfrm>
          <a:prstGeom prst="rect">
            <a:avLst/>
          </a:prstGeom>
          <a:noFill/>
          <a:ln>
            <a:noFill/>
          </a:ln>
          <a:effectLst>
            <a:outerShdw blurRad="57150" dist="19050" dir="5400000" algn="bl" rotWithShape="0">
              <a:srgbClr val="000000">
                <a:alpha val="50000"/>
              </a:srgbClr>
            </a:outerShdw>
          </a:effectLst>
        </p:spPr>
      </p:pic>
      <p:pic>
        <p:nvPicPr>
          <p:cNvPr id="752" name="Google Shape;752;p35"/>
          <p:cNvPicPr preferRelativeResize="0"/>
          <p:nvPr/>
        </p:nvPicPr>
        <p:blipFill>
          <a:blip r:embed="rId7">
            <a:alphaModFix/>
          </a:blip>
          <a:stretch>
            <a:fillRect/>
          </a:stretch>
        </p:blipFill>
        <p:spPr>
          <a:xfrm>
            <a:off x="6759337" y="187250"/>
            <a:ext cx="588975" cy="588975"/>
          </a:xfrm>
          <a:prstGeom prst="rect">
            <a:avLst/>
          </a:prstGeom>
          <a:noFill/>
          <a:ln>
            <a:noFill/>
          </a:ln>
          <a:effectLst>
            <a:outerShdw blurRad="57150" dist="19050" dir="5400000" algn="bl" rotWithShape="0">
              <a:srgbClr val="000000">
                <a:alpha val="50000"/>
              </a:srgbClr>
            </a:outerShdw>
          </a:effectLst>
        </p:spPr>
      </p:pic>
      <p:pic>
        <p:nvPicPr>
          <p:cNvPr id="753" name="Google Shape;753;p35"/>
          <p:cNvPicPr preferRelativeResize="0"/>
          <p:nvPr/>
        </p:nvPicPr>
        <p:blipFill>
          <a:blip r:embed="rId8">
            <a:alphaModFix/>
          </a:blip>
          <a:stretch>
            <a:fillRect/>
          </a:stretch>
        </p:blipFill>
        <p:spPr>
          <a:xfrm>
            <a:off x="7469888" y="187225"/>
            <a:ext cx="589000" cy="589000"/>
          </a:xfrm>
          <a:prstGeom prst="rect">
            <a:avLst/>
          </a:prstGeom>
          <a:noFill/>
          <a:ln>
            <a:noFill/>
          </a:ln>
          <a:effectLst>
            <a:outerShdw blurRad="57150" dist="19050" dir="5400000" algn="bl" rotWithShape="0">
              <a:srgbClr val="000000">
                <a:alpha val="50000"/>
              </a:srgbClr>
            </a:outerShdw>
          </a:effectLst>
        </p:spPr>
      </p:pic>
      <p:pic>
        <p:nvPicPr>
          <p:cNvPr id="754" name="Google Shape;754;p35"/>
          <p:cNvPicPr preferRelativeResize="0"/>
          <p:nvPr/>
        </p:nvPicPr>
        <p:blipFill>
          <a:blip r:embed="rId9">
            <a:alphaModFix/>
          </a:blip>
          <a:stretch>
            <a:fillRect/>
          </a:stretch>
        </p:blipFill>
        <p:spPr>
          <a:xfrm>
            <a:off x="8180450" y="187225"/>
            <a:ext cx="589000" cy="589000"/>
          </a:xfrm>
          <a:prstGeom prst="rect">
            <a:avLst/>
          </a:prstGeom>
          <a:noFill/>
          <a:ln>
            <a:noFill/>
          </a:ln>
          <a:effectLst>
            <a:outerShdw blurRad="57150" dist="19050" dir="5400000" algn="bl" rotWithShape="0">
              <a:srgbClr val="000000">
                <a:alpha val="50000"/>
              </a:srgbClr>
            </a:outerShdw>
          </a:effectLst>
        </p:spPr>
      </p:pic>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ag 24 2">
  <p:cSld name="TITLE_1_1_1_2_1_1_1_1_1_1_1_1_1_1_1_3">
    <p:spTree>
      <p:nvGrpSpPr>
        <p:cNvPr id="1" name="Shape 755"/>
        <p:cNvGrpSpPr/>
        <p:nvPr/>
      </p:nvGrpSpPr>
      <p:grpSpPr>
        <a:xfrm>
          <a:off x="0" y="0"/>
          <a:ext cx="0" cy="0"/>
          <a:chOff x="0" y="0"/>
          <a:chExt cx="0" cy="0"/>
        </a:xfrm>
      </p:grpSpPr>
      <p:pic>
        <p:nvPicPr>
          <p:cNvPr id="756" name="Google Shape;756;p36"/>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757" name="Google Shape;757;p36"/>
          <p:cNvPicPr preferRelativeResize="0"/>
          <p:nvPr/>
        </p:nvPicPr>
        <p:blipFill>
          <a:blip r:embed="rId3">
            <a:alphaModFix/>
          </a:blip>
          <a:stretch>
            <a:fillRect/>
          </a:stretch>
        </p:blipFill>
        <p:spPr>
          <a:xfrm>
            <a:off x="274175" y="661975"/>
            <a:ext cx="8501775" cy="4241750"/>
          </a:xfrm>
          <a:prstGeom prst="rect">
            <a:avLst/>
          </a:prstGeom>
          <a:noFill/>
          <a:ln>
            <a:noFill/>
          </a:ln>
          <a:effectLst>
            <a:outerShdw blurRad="57150" dist="19050" dir="5400000" algn="bl" rotWithShape="0">
              <a:srgbClr val="000000">
                <a:alpha val="50000"/>
              </a:srgbClr>
            </a:outerShdw>
          </a:effectLst>
        </p:spPr>
      </p:pic>
      <p:sp>
        <p:nvSpPr>
          <p:cNvPr id="758" name="Google Shape;758;p36"/>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pic>
        <p:nvPicPr>
          <p:cNvPr id="759" name="Google Shape;759;p36"/>
          <p:cNvPicPr preferRelativeResize="0"/>
          <p:nvPr/>
        </p:nvPicPr>
        <p:blipFill>
          <a:blip r:embed="rId4">
            <a:alphaModFix/>
          </a:blip>
          <a:stretch>
            <a:fillRect/>
          </a:stretch>
        </p:blipFill>
        <p:spPr>
          <a:xfrm>
            <a:off x="287560" y="152250"/>
            <a:ext cx="291150" cy="291175"/>
          </a:xfrm>
          <a:prstGeom prst="rect">
            <a:avLst/>
          </a:prstGeom>
          <a:noFill/>
          <a:ln>
            <a:noFill/>
          </a:ln>
        </p:spPr>
      </p:pic>
      <p:grpSp>
        <p:nvGrpSpPr>
          <p:cNvPr id="760" name="Google Shape;760;p36"/>
          <p:cNvGrpSpPr/>
          <p:nvPr/>
        </p:nvGrpSpPr>
        <p:grpSpPr>
          <a:xfrm>
            <a:off x="3098550" y="200500"/>
            <a:ext cx="3078730" cy="248400"/>
            <a:chOff x="669675" y="71125"/>
            <a:chExt cx="2876400" cy="248400"/>
          </a:xfrm>
        </p:grpSpPr>
        <p:pic>
          <p:nvPicPr>
            <p:cNvPr id="761" name="Google Shape;761;p36"/>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762" name="Google Shape;762;p36"/>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763" name="Google Shape;763;p36"/>
          <p:cNvGraphicFramePr/>
          <p:nvPr/>
        </p:nvGraphicFramePr>
        <p:xfrm>
          <a:off x="335525" y="795738"/>
          <a:ext cx="8379075" cy="4107975"/>
        </p:xfrm>
        <a:graphic>
          <a:graphicData uri="http://schemas.openxmlformats.org/drawingml/2006/table">
            <a:tbl>
              <a:tblPr>
                <a:noFill/>
                <a:tableStyleId>{8C29782D-E93B-4F56-B21B-7138EB06264A}</a:tableStyleId>
              </a:tblPr>
              <a:tblGrid>
                <a:gridCol w="1180025">
                  <a:extLst>
                    <a:ext uri="{9D8B030D-6E8A-4147-A177-3AD203B41FA5}">
                      <a16:colId xmlns:a16="http://schemas.microsoft.com/office/drawing/2014/main" val="20000"/>
                    </a:ext>
                  </a:extLst>
                </a:gridCol>
                <a:gridCol w="7199050">
                  <a:extLst>
                    <a:ext uri="{9D8B030D-6E8A-4147-A177-3AD203B41FA5}">
                      <a16:colId xmlns:a16="http://schemas.microsoft.com/office/drawing/2014/main" val="20001"/>
                    </a:ext>
                  </a:extLst>
                </a:gridCol>
              </a:tblGrid>
              <a:tr h="926975">
                <a:tc gridSpan="2">
                  <a:txBody>
                    <a:bodyPr/>
                    <a:lstStyle/>
                    <a:p>
                      <a:pPr marL="0" lvl="0" indent="0" algn="l" rtl="0">
                        <a:spcBef>
                          <a:spcPts val="0"/>
                        </a:spcBef>
                        <a:spcAft>
                          <a:spcPts val="0"/>
                        </a:spcAft>
                        <a:buNone/>
                      </a:pPr>
                      <a:r>
                        <a:rPr lang="es" sz="1100" b="1">
                          <a:latin typeface="Nunito"/>
                          <a:ea typeface="Nunito"/>
                          <a:cs typeface="Nunito"/>
                          <a:sym typeface="Nunito"/>
                        </a:rPr>
                        <a:t>Considerando las reflexiones realizadas durante estos dos años de trabajo y los aprendizajes de la red a partir de las acciones realizadas, describir brevemente cómo se encuentra la red actualmente en las 4 dimensiones de redes efectivas.</a:t>
                      </a:r>
                      <a:r>
                        <a:rPr lang="es" sz="1100">
                          <a:latin typeface="Nunito"/>
                          <a:ea typeface="Nunito"/>
                          <a:cs typeface="Nunito"/>
                          <a:sym typeface="Nunito"/>
                        </a:rPr>
                        <a:t> </a:t>
                      </a:r>
                      <a:endParaRPr sz="1100">
                        <a:latin typeface="Nunito"/>
                        <a:ea typeface="Nunito"/>
                        <a:cs typeface="Nunito"/>
                        <a:sym typeface="Nunito"/>
                      </a:endParaRPr>
                    </a:p>
                    <a:p>
                      <a:pPr marL="0" lvl="0" indent="0" algn="l" rtl="0">
                        <a:spcBef>
                          <a:spcPts val="0"/>
                        </a:spcBef>
                        <a:spcAft>
                          <a:spcPts val="0"/>
                        </a:spcAft>
                        <a:buNone/>
                      </a:pPr>
                      <a:r>
                        <a:rPr lang="es" sz="1000">
                          <a:latin typeface="Nunito"/>
                          <a:ea typeface="Nunito"/>
                          <a:cs typeface="Nunito"/>
                          <a:sym typeface="Nunito"/>
                        </a:rPr>
                        <a:t>Guíarse por las siguientes preguntas: </a:t>
                      </a:r>
                      <a:r>
                        <a:rPr lang="es" sz="1000" i="1">
                          <a:solidFill>
                            <a:schemeClr val="dk1"/>
                          </a:solidFill>
                          <a:latin typeface="Nunito"/>
                          <a:ea typeface="Nunito"/>
                          <a:cs typeface="Nunito"/>
                          <a:sym typeface="Nunito"/>
                        </a:rPr>
                        <a:t>¿Se visualizan cambios o mejoras en esta dimensión? Si es así, especificarlo; ¿Ha habido cambios en los facilitadores y obstaculizadores sistémicos que permitan la mejora o desarrollo de esta dimensión?; ¿Cómo se proyecta el desarrollo de esta dimensión y cómo se logrará?</a:t>
                      </a:r>
                      <a:endParaRPr sz="1100" b="1" i="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806600">
                <a:tc>
                  <a:txBody>
                    <a:bodyPr/>
                    <a:lstStyle/>
                    <a:p>
                      <a:pPr marL="0" marR="0" lvl="0" indent="0" algn="l" rtl="0">
                        <a:lnSpc>
                          <a:spcPct val="100000"/>
                        </a:lnSpc>
                        <a:spcBef>
                          <a:spcPts val="0"/>
                        </a:spcBef>
                        <a:spcAft>
                          <a:spcPts val="0"/>
                        </a:spcAft>
                        <a:buNone/>
                      </a:pPr>
                      <a:endParaRPr sz="1000">
                        <a:solidFill>
                          <a:schemeClr val="dk1"/>
                        </a:solidFill>
                        <a:latin typeface="Nunito"/>
                        <a:ea typeface="Nunito"/>
                        <a:cs typeface="Nunito"/>
                        <a:sym typeface="Nunito"/>
                      </a:endParaRPr>
                    </a:p>
                    <a:p>
                      <a:pPr marL="0" marR="0" lvl="0" indent="0" algn="l" rtl="0">
                        <a:lnSpc>
                          <a:spcPct val="100000"/>
                        </a:lnSpc>
                        <a:spcBef>
                          <a:spcPts val="0"/>
                        </a:spcBef>
                        <a:spcAft>
                          <a:spcPts val="0"/>
                        </a:spcAft>
                        <a:buNone/>
                      </a:pP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763725">
                <a:tc>
                  <a:txBody>
                    <a:bodyPr/>
                    <a:lstStyle/>
                    <a:p>
                      <a:pPr marL="0" marR="0" lvl="0" indent="0" algn="l" rtl="0">
                        <a:lnSpc>
                          <a:spcPct val="100000"/>
                        </a:lnSpc>
                        <a:spcBef>
                          <a:spcPts val="0"/>
                        </a:spcBef>
                        <a:spcAft>
                          <a:spcPts val="0"/>
                        </a:spcAft>
                        <a:buNone/>
                      </a:pPr>
                      <a:endParaRPr sz="10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825875">
                <a:tc>
                  <a:txBody>
                    <a:bodyPr/>
                    <a:lstStyle/>
                    <a:p>
                      <a:pPr marL="0" marR="0" lvl="0" indent="0" algn="l" rtl="0">
                        <a:lnSpc>
                          <a:spcPct val="100000"/>
                        </a:lnSpc>
                        <a:spcBef>
                          <a:spcPts val="0"/>
                        </a:spcBef>
                        <a:spcAft>
                          <a:spcPts val="0"/>
                        </a:spcAft>
                        <a:buNone/>
                      </a:pPr>
                      <a:endParaRPr sz="10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r h="784800">
                <a:tc>
                  <a:txBody>
                    <a:bodyPr/>
                    <a:lstStyle/>
                    <a:p>
                      <a:pPr marL="0" marR="0" lvl="0" indent="0" algn="l" rtl="0">
                        <a:lnSpc>
                          <a:spcPct val="100000"/>
                        </a:lnSpc>
                        <a:spcBef>
                          <a:spcPts val="0"/>
                        </a:spcBef>
                        <a:spcAft>
                          <a:spcPts val="0"/>
                        </a:spcAft>
                        <a:buNone/>
                      </a:pPr>
                      <a:endParaRPr sz="10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2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4"/>
                  </a:ext>
                </a:extLst>
              </a:tr>
            </a:tbl>
          </a:graphicData>
        </a:graphic>
      </p:graphicFrame>
      <p:pic>
        <p:nvPicPr>
          <p:cNvPr id="764" name="Google Shape;764;p36"/>
          <p:cNvPicPr preferRelativeResize="0"/>
          <p:nvPr/>
        </p:nvPicPr>
        <p:blipFill>
          <a:blip r:embed="rId6">
            <a:alphaModFix/>
          </a:blip>
          <a:stretch>
            <a:fillRect/>
          </a:stretch>
        </p:blipFill>
        <p:spPr>
          <a:xfrm>
            <a:off x="578700" y="1762325"/>
            <a:ext cx="707400" cy="707400"/>
          </a:xfrm>
          <a:prstGeom prst="rect">
            <a:avLst/>
          </a:prstGeom>
          <a:noFill/>
          <a:ln>
            <a:noFill/>
          </a:ln>
          <a:effectLst>
            <a:outerShdw blurRad="57150" dist="19050" dir="5400000" algn="bl" rotWithShape="0">
              <a:srgbClr val="000000">
                <a:alpha val="50000"/>
              </a:srgbClr>
            </a:outerShdw>
          </a:effectLst>
        </p:spPr>
      </p:pic>
      <p:pic>
        <p:nvPicPr>
          <p:cNvPr id="765" name="Google Shape;765;p36"/>
          <p:cNvPicPr preferRelativeResize="0"/>
          <p:nvPr/>
        </p:nvPicPr>
        <p:blipFill>
          <a:blip r:embed="rId7">
            <a:alphaModFix/>
          </a:blip>
          <a:stretch>
            <a:fillRect/>
          </a:stretch>
        </p:blipFill>
        <p:spPr>
          <a:xfrm>
            <a:off x="578700" y="2563125"/>
            <a:ext cx="707400" cy="707400"/>
          </a:xfrm>
          <a:prstGeom prst="rect">
            <a:avLst/>
          </a:prstGeom>
          <a:noFill/>
          <a:ln>
            <a:noFill/>
          </a:ln>
          <a:effectLst>
            <a:outerShdw blurRad="57150" dist="19050" dir="5400000" algn="bl" rotWithShape="0">
              <a:srgbClr val="000000">
                <a:alpha val="50000"/>
              </a:srgbClr>
            </a:outerShdw>
          </a:effectLst>
        </p:spPr>
      </p:pic>
      <p:pic>
        <p:nvPicPr>
          <p:cNvPr id="766" name="Google Shape;766;p36"/>
          <p:cNvPicPr preferRelativeResize="0"/>
          <p:nvPr/>
        </p:nvPicPr>
        <p:blipFill>
          <a:blip r:embed="rId8">
            <a:alphaModFix/>
          </a:blip>
          <a:stretch>
            <a:fillRect/>
          </a:stretch>
        </p:blipFill>
        <p:spPr>
          <a:xfrm>
            <a:off x="578689" y="3363913"/>
            <a:ext cx="707400" cy="707430"/>
          </a:xfrm>
          <a:prstGeom prst="rect">
            <a:avLst/>
          </a:prstGeom>
          <a:noFill/>
          <a:ln>
            <a:noFill/>
          </a:ln>
          <a:effectLst>
            <a:outerShdw blurRad="57150" dist="19050" dir="5400000" algn="bl" rotWithShape="0">
              <a:srgbClr val="000000">
                <a:alpha val="50000"/>
              </a:srgbClr>
            </a:outerShdw>
          </a:effectLst>
        </p:spPr>
      </p:pic>
      <p:pic>
        <p:nvPicPr>
          <p:cNvPr id="767" name="Google Shape;767;p36"/>
          <p:cNvPicPr preferRelativeResize="0"/>
          <p:nvPr/>
        </p:nvPicPr>
        <p:blipFill>
          <a:blip r:embed="rId9">
            <a:alphaModFix/>
          </a:blip>
          <a:stretch>
            <a:fillRect/>
          </a:stretch>
        </p:blipFill>
        <p:spPr>
          <a:xfrm>
            <a:off x="589161" y="4164750"/>
            <a:ext cx="686475" cy="686475"/>
          </a:xfrm>
          <a:prstGeom prst="rect">
            <a:avLst/>
          </a:prstGeom>
          <a:noFill/>
          <a:ln>
            <a:noFill/>
          </a:ln>
          <a:effectLst>
            <a:outerShdw blurRad="57150" dist="19050" dir="5400000" algn="bl" rotWithShape="0">
              <a:srgbClr val="000000">
                <a:alpha val="50000"/>
              </a:srgbClr>
            </a:outerShdw>
          </a:effectLst>
        </p:spPr>
      </p:pic>
      <p:sp>
        <p:nvSpPr>
          <p:cNvPr id="768" name="Google Shape;768;p36"/>
          <p:cNvSpPr/>
          <p:nvPr/>
        </p:nvSpPr>
        <p:spPr>
          <a:xfrm>
            <a:off x="107950" y="69350"/>
            <a:ext cx="2244900" cy="5403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6"/>
          <p:cNvSpPr txBox="1"/>
          <p:nvPr/>
        </p:nvSpPr>
        <p:spPr>
          <a:xfrm>
            <a:off x="751401" y="182763"/>
            <a:ext cx="14814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Aprendizajes y Proyección</a:t>
            </a:r>
            <a:endParaRPr sz="1200">
              <a:solidFill>
                <a:schemeClr val="lt1"/>
              </a:solidFill>
              <a:latin typeface="Nunito Black"/>
              <a:ea typeface="Nunito Black"/>
              <a:cs typeface="Nunito Black"/>
              <a:sym typeface="Nunito Black"/>
            </a:endParaRPr>
          </a:p>
        </p:txBody>
      </p:sp>
      <p:sp>
        <p:nvSpPr>
          <p:cNvPr id="770" name="Google Shape;770;p36"/>
          <p:cNvSpPr txBox="1"/>
          <p:nvPr/>
        </p:nvSpPr>
        <p:spPr>
          <a:xfrm>
            <a:off x="335524" y="180000"/>
            <a:ext cx="5238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3</a:t>
            </a:r>
            <a:endParaRPr sz="2700">
              <a:solidFill>
                <a:schemeClr val="lt1"/>
              </a:solidFill>
              <a:latin typeface="Montserrat SemiBold"/>
              <a:ea typeface="Montserrat SemiBold"/>
              <a:cs typeface="Montserrat SemiBold"/>
              <a:sym typeface="Montserrat SemiBo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ag 24 1">
  <p:cSld name="TITLE_1_1_1_2_1_1_1_1_1_1_1_1_1_1_1_2">
    <p:spTree>
      <p:nvGrpSpPr>
        <p:cNvPr id="1" name="Shape 771"/>
        <p:cNvGrpSpPr/>
        <p:nvPr/>
      </p:nvGrpSpPr>
      <p:grpSpPr>
        <a:xfrm>
          <a:off x="0" y="0"/>
          <a:ext cx="0" cy="0"/>
          <a:chOff x="0" y="0"/>
          <a:chExt cx="0" cy="0"/>
        </a:xfrm>
      </p:grpSpPr>
      <p:pic>
        <p:nvPicPr>
          <p:cNvPr id="772" name="Google Shape;772;p37"/>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773" name="Google Shape;773;p37"/>
          <p:cNvPicPr preferRelativeResize="0"/>
          <p:nvPr/>
        </p:nvPicPr>
        <p:blipFill>
          <a:blip r:embed="rId3">
            <a:alphaModFix/>
          </a:blip>
          <a:stretch>
            <a:fillRect/>
          </a:stretch>
        </p:blipFill>
        <p:spPr>
          <a:xfrm>
            <a:off x="2147100" y="661975"/>
            <a:ext cx="6628850" cy="4241750"/>
          </a:xfrm>
          <a:prstGeom prst="rect">
            <a:avLst/>
          </a:prstGeom>
          <a:noFill/>
          <a:ln>
            <a:noFill/>
          </a:ln>
          <a:effectLst>
            <a:outerShdw blurRad="57150" dist="19050" dir="5400000" algn="bl" rotWithShape="0">
              <a:srgbClr val="000000">
                <a:alpha val="50000"/>
              </a:srgbClr>
            </a:outerShdw>
          </a:effectLst>
        </p:spPr>
      </p:pic>
      <p:sp>
        <p:nvSpPr>
          <p:cNvPr id="774" name="Google Shape;774;p37"/>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775" name="Google Shape;775;p37"/>
          <p:cNvGrpSpPr/>
          <p:nvPr/>
        </p:nvGrpSpPr>
        <p:grpSpPr>
          <a:xfrm>
            <a:off x="107950" y="69350"/>
            <a:ext cx="2876400" cy="540300"/>
            <a:chOff x="107950" y="69350"/>
            <a:chExt cx="2876400" cy="540300"/>
          </a:xfrm>
        </p:grpSpPr>
        <p:sp>
          <p:nvSpPr>
            <p:cNvPr id="776" name="Google Shape;776;p37"/>
            <p:cNvSpPr/>
            <p:nvPr/>
          </p:nvSpPr>
          <p:spPr>
            <a:xfrm>
              <a:off x="107950" y="69350"/>
              <a:ext cx="28764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7"/>
            <p:cNvSpPr txBox="1"/>
            <p:nvPr/>
          </p:nvSpPr>
          <p:spPr>
            <a:xfrm>
              <a:off x="1037800" y="207300"/>
              <a:ext cx="18738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Aplicación de acción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de acompañamiento</a:t>
              </a:r>
              <a:endParaRPr sz="1200">
                <a:solidFill>
                  <a:schemeClr val="lt1"/>
                </a:solidFill>
                <a:latin typeface="Nunito Black"/>
                <a:ea typeface="Nunito Black"/>
                <a:cs typeface="Nunito Black"/>
                <a:sym typeface="Nunito Black"/>
              </a:endParaRPr>
            </a:p>
          </p:txBody>
        </p:sp>
        <p:sp>
          <p:nvSpPr>
            <p:cNvPr id="778" name="Google Shape;778;p37"/>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779" name="Google Shape;779;p37"/>
            <p:cNvPicPr preferRelativeResize="0"/>
            <p:nvPr/>
          </p:nvPicPr>
          <p:blipFill>
            <a:blip r:embed="rId4">
              <a:alphaModFix/>
            </a:blip>
            <a:stretch>
              <a:fillRect/>
            </a:stretch>
          </p:blipFill>
          <p:spPr>
            <a:xfrm>
              <a:off x="287560" y="152250"/>
              <a:ext cx="291150" cy="291175"/>
            </a:xfrm>
            <a:prstGeom prst="rect">
              <a:avLst/>
            </a:prstGeom>
            <a:noFill/>
            <a:ln>
              <a:noFill/>
            </a:ln>
          </p:spPr>
        </p:pic>
      </p:grpSp>
      <p:grpSp>
        <p:nvGrpSpPr>
          <p:cNvPr id="780" name="Google Shape;780;p37"/>
          <p:cNvGrpSpPr/>
          <p:nvPr/>
        </p:nvGrpSpPr>
        <p:grpSpPr>
          <a:xfrm>
            <a:off x="5765550" y="200500"/>
            <a:ext cx="3090890" cy="248400"/>
            <a:chOff x="669675" y="71125"/>
            <a:chExt cx="2876400" cy="248400"/>
          </a:xfrm>
        </p:grpSpPr>
        <p:pic>
          <p:nvPicPr>
            <p:cNvPr id="781" name="Google Shape;781;p37"/>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782" name="Google Shape;782;p37"/>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783" name="Google Shape;783;p37"/>
          <p:cNvGraphicFramePr/>
          <p:nvPr/>
        </p:nvGraphicFramePr>
        <p:xfrm>
          <a:off x="2255525" y="753390"/>
          <a:ext cx="6386425" cy="4106101"/>
        </p:xfrm>
        <a:graphic>
          <a:graphicData uri="http://schemas.openxmlformats.org/drawingml/2006/table">
            <a:tbl>
              <a:tblPr>
                <a:noFill/>
                <a:tableStyleId>{E7D0C41F-C386-45D2-8345-A5BA82AC953A}</a:tableStyleId>
              </a:tblPr>
              <a:tblGrid>
                <a:gridCol w="2351575">
                  <a:extLst>
                    <a:ext uri="{9D8B030D-6E8A-4147-A177-3AD203B41FA5}">
                      <a16:colId xmlns:a16="http://schemas.microsoft.com/office/drawing/2014/main" val="20000"/>
                    </a:ext>
                  </a:extLst>
                </a:gridCol>
                <a:gridCol w="4034850">
                  <a:extLst>
                    <a:ext uri="{9D8B030D-6E8A-4147-A177-3AD203B41FA5}">
                      <a16:colId xmlns:a16="http://schemas.microsoft.com/office/drawing/2014/main" val="20001"/>
                    </a:ext>
                  </a:extLst>
                </a:gridCol>
              </a:tblGrid>
              <a:tr h="488275">
                <a:tc gridSpan="2">
                  <a:txBody>
                    <a:bodyPr/>
                    <a:lstStyle/>
                    <a:p>
                      <a:pPr marL="0" lvl="0" indent="0" algn="l" rtl="0">
                        <a:lnSpc>
                          <a:spcPct val="107916"/>
                        </a:lnSpc>
                        <a:spcBef>
                          <a:spcPts val="600"/>
                        </a:spcBef>
                        <a:spcAft>
                          <a:spcPts val="600"/>
                        </a:spcAft>
                        <a:buNone/>
                      </a:pPr>
                      <a:r>
                        <a:rPr lang="es" sz="1000" b="1" i="1">
                          <a:solidFill>
                            <a:schemeClr val="dk1"/>
                          </a:solidFill>
                          <a:latin typeface="Nunito"/>
                          <a:ea typeface="Nunito"/>
                          <a:cs typeface="Nunito"/>
                          <a:sym typeface="Nunito"/>
                        </a:rPr>
                        <a:t>Ya estamos listos para pensar en un plan de acción que busque la mejora de la dimensión seleccionada...</a:t>
                      </a:r>
                      <a:endParaRPr sz="1300" b="1" i="1">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488275">
                <a:tc>
                  <a:txBody>
                    <a:bodyPr/>
                    <a:lstStyle/>
                    <a:p>
                      <a:pPr marL="0" lvl="0" indent="0" algn="l" rtl="0">
                        <a:lnSpc>
                          <a:spcPct val="107916"/>
                        </a:lnSpc>
                        <a:spcBef>
                          <a:spcPts val="0"/>
                        </a:spcBef>
                        <a:spcAft>
                          <a:spcPts val="0"/>
                        </a:spcAft>
                        <a:buNone/>
                      </a:pPr>
                      <a:r>
                        <a:rPr lang="es" sz="1000">
                          <a:solidFill>
                            <a:schemeClr val="dk1"/>
                          </a:solidFill>
                          <a:latin typeface="Nunito"/>
                          <a:ea typeface="Nunito"/>
                          <a:cs typeface="Nunito"/>
                          <a:sym typeface="Nunito"/>
                        </a:rPr>
                        <a:t>¿Qué acción o estrategia de acompañamiento realizaremos? </a:t>
                      </a: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759425">
                <a:tc>
                  <a:txBody>
                    <a:bodyPr/>
                    <a:lstStyle/>
                    <a:p>
                      <a:pPr marL="0" lvl="0" indent="0" algn="l" rtl="0">
                        <a:spcBef>
                          <a:spcPts val="0"/>
                        </a:spcBef>
                        <a:spcAft>
                          <a:spcPts val="0"/>
                        </a:spcAft>
                        <a:buNone/>
                      </a:pPr>
                      <a:r>
                        <a:rPr lang="es" sz="1000">
                          <a:solidFill>
                            <a:schemeClr val="dk1"/>
                          </a:solidFill>
                          <a:latin typeface="Nunito"/>
                          <a:ea typeface="Nunito"/>
                          <a:cs typeface="Nunito"/>
                          <a:sym typeface="Nunito"/>
                        </a:rPr>
                        <a:t>¿Cual es su objetivo? </a:t>
                      </a:r>
                      <a:endParaRPr sz="1000">
                        <a:solidFill>
                          <a:schemeClr val="dk1"/>
                        </a:solidFill>
                        <a:latin typeface="Nunito"/>
                        <a:ea typeface="Nunito"/>
                        <a:cs typeface="Nunito"/>
                        <a:sym typeface="Nunito"/>
                      </a:endParaRPr>
                    </a:p>
                    <a:p>
                      <a:pPr marL="0" lvl="0" indent="0" algn="l" rtl="0">
                        <a:spcBef>
                          <a:spcPts val="0"/>
                        </a:spcBef>
                        <a:spcAft>
                          <a:spcPts val="0"/>
                        </a:spcAft>
                        <a:buNone/>
                      </a:pPr>
                      <a:r>
                        <a:rPr lang="es" sz="1000">
                          <a:solidFill>
                            <a:schemeClr val="dk1"/>
                          </a:solidFill>
                          <a:latin typeface="Nunito"/>
                          <a:ea typeface="Nunito"/>
                          <a:cs typeface="Nunito"/>
                          <a:sym typeface="Nunito"/>
                        </a:rPr>
                        <a:t>¿Qué esperamos que ocurra en la red?</a:t>
                      </a:r>
                      <a:endParaRPr sz="10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759425">
                <a:tc>
                  <a:txBody>
                    <a:bodyPr/>
                    <a:lstStyle/>
                    <a:p>
                      <a:pPr marL="0" lvl="0" indent="0" algn="l" rtl="0">
                        <a:lnSpc>
                          <a:spcPct val="107916"/>
                        </a:lnSpc>
                        <a:spcBef>
                          <a:spcPts val="0"/>
                        </a:spcBef>
                        <a:spcAft>
                          <a:spcPts val="800"/>
                        </a:spcAft>
                        <a:buNone/>
                      </a:pPr>
                      <a:r>
                        <a:rPr lang="es" sz="1000">
                          <a:solidFill>
                            <a:schemeClr val="dk1"/>
                          </a:solidFill>
                          <a:latin typeface="Nunito"/>
                          <a:ea typeface="Nunito"/>
                          <a:cs typeface="Nunito"/>
                          <a:sym typeface="Nunito"/>
                        </a:rPr>
                        <a:t>¿Qué necesitamos para realizar la acción (protocolos, materiales, programación)?</a:t>
                      </a: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r h="759425">
                <a:tc>
                  <a:txBody>
                    <a:bodyPr/>
                    <a:lstStyle/>
                    <a:p>
                      <a:pPr marL="0" lvl="0" indent="0" algn="l" rtl="0">
                        <a:lnSpc>
                          <a:spcPct val="107916"/>
                        </a:lnSpc>
                        <a:spcBef>
                          <a:spcPts val="0"/>
                        </a:spcBef>
                        <a:spcAft>
                          <a:spcPts val="800"/>
                        </a:spcAft>
                        <a:buNone/>
                      </a:pPr>
                      <a:r>
                        <a:rPr lang="es" sz="1000">
                          <a:solidFill>
                            <a:schemeClr val="dk1"/>
                          </a:solidFill>
                          <a:latin typeface="Nunito"/>
                          <a:ea typeface="Nunito"/>
                          <a:cs typeface="Nunito"/>
                          <a:sym typeface="Nunito"/>
                        </a:rPr>
                        <a:t>¿Quiénes participarán?</a:t>
                      </a: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4"/>
                  </a:ext>
                </a:extLst>
              </a:tr>
              <a:tr h="759425">
                <a:tc>
                  <a:txBody>
                    <a:bodyPr/>
                    <a:lstStyle/>
                    <a:p>
                      <a:pPr marL="0" lvl="0" indent="0" algn="l" rtl="0">
                        <a:lnSpc>
                          <a:spcPct val="107916"/>
                        </a:lnSpc>
                        <a:spcBef>
                          <a:spcPts val="0"/>
                        </a:spcBef>
                        <a:spcAft>
                          <a:spcPts val="0"/>
                        </a:spcAft>
                        <a:buNone/>
                      </a:pPr>
                      <a:r>
                        <a:rPr lang="es" sz="1000">
                          <a:solidFill>
                            <a:schemeClr val="dk1"/>
                          </a:solidFill>
                          <a:latin typeface="Nunito"/>
                          <a:ea typeface="Nunito"/>
                          <a:cs typeface="Nunito"/>
                          <a:sym typeface="Nunito"/>
                        </a:rPr>
                        <a:t>¿Cómo se realizará? </a:t>
                      </a:r>
                      <a:endParaRPr sz="1000">
                        <a:solidFill>
                          <a:schemeClr val="dk1"/>
                        </a:solidFill>
                        <a:latin typeface="Nunito"/>
                        <a:ea typeface="Nunito"/>
                        <a:cs typeface="Nunito"/>
                        <a:sym typeface="Nunito"/>
                      </a:endParaRPr>
                    </a:p>
                    <a:p>
                      <a:pPr marL="0" lvl="0" indent="0" algn="l" rtl="0">
                        <a:lnSpc>
                          <a:spcPct val="107916"/>
                        </a:lnSpc>
                        <a:spcBef>
                          <a:spcPts val="0"/>
                        </a:spcBef>
                        <a:spcAft>
                          <a:spcPts val="0"/>
                        </a:spcAft>
                        <a:buNone/>
                      </a:pPr>
                      <a:r>
                        <a:rPr lang="es" sz="1000">
                          <a:solidFill>
                            <a:schemeClr val="dk1"/>
                          </a:solidFill>
                          <a:latin typeface="Nunito"/>
                          <a:ea typeface="Nunito"/>
                          <a:cs typeface="Nunito"/>
                          <a:sym typeface="Nunito"/>
                        </a:rPr>
                        <a:t>¿Cuándo se realizará? </a:t>
                      </a: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p>
                      <a:pPr marL="0" lvl="0" indent="0" algn="l" rtl="0">
                        <a:spcBef>
                          <a:spcPts val="0"/>
                        </a:spcBef>
                        <a:spcAft>
                          <a:spcPts val="0"/>
                        </a:spcAft>
                        <a:buNone/>
                      </a:pPr>
                      <a:endParaRPr sz="1300">
                        <a:solidFill>
                          <a:schemeClr val="dk1"/>
                        </a:solidFill>
                        <a:latin typeface="Nunito"/>
                        <a:ea typeface="Nunito"/>
                        <a:cs typeface="Nunito"/>
                        <a:sym typeface="Nunito"/>
                      </a:endParaRPr>
                    </a:p>
                  </a:txBody>
                  <a:tcPr marL="91425" marR="91425" marT="91425" marB="91425">
                    <a:lnL w="9525" cap="flat" cmpd="sng">
                      <a:solidFill>
                        <a:srgbClr val="E8D1BF"/>
                      </a:solidFill>
                      <a:prstDash val="solid"/>
                      <a:round/>
                      <a:headEnd type="none" w="sm" len="sm"/>
                      <a:tailEnd type="none" w="sm" len="sm"/>
                    </a:lnL>
                    <a:lnR w="9525" cap="flat" cmpd="sng">
                      <a:solidFill>
                        <a:srgbClr val="E8D1BF"/>
                      </a:solidFill>
                      <a:prstDash val="solid"/>
                      <a:round/>
                      <a:headEnd type="none" w="sm" len="sm"/>
                      <a:tailEnd type="none" w="sm" len="sm"/>
                    </a:lnR>
                    <a:lnT w="9525" cap="flat" cmpd="sng">
                      <a:solidFill>
                        <a:srgbClr val="E8D1BF"/>
                      </a:solidFill>
                      <a:prstDash val="solid"/>
                      <a:round/>
                      <a:headEnd type="none" w="sm" len="sm"/>
                      <a:tailEnd type="none" w="sm" len="sm"/>
                    </a:lnT>
                    <a:lnB w="9525"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5"/>
                  </a:ext>
                </a:extLst>
              </a:tr>
            </a:tbl>
          </a:graphicData>
        </a:graphic>
      </p:graphicFrame>
      <p:pic>
        <p:nvPicPr>
          <p:cNvPr id="784" name="Google Shape;784;p37"/>
          <p:cNvPicPr preferRelativeResize="0"/>
          <p:nvPr/>
        </p:nvPicPr>
        <p:blipFill>
          <a:blip r:embed="rId6">
            <a:alphaModFix/>
          </a:blip>
          <a:stretch>
            <a:fillRect/>
          </a:stretch>
        </p:blipFill>
        <p:spPr>
          <a:xfrm>
            <a:off x="374600" y="1820100"/>
            <a:ext cx="1489350" cy="1835523"/>
          </a:xfrm>
          <a:prstGeom prst="rect">
            <a:avLst/>
          </a:prstGeom>
          <a:noFill/>
          <a:ln>
            <a:noFill/>
          </a:ln>
        </p:spPr>
      </p:pic>
      <p:sp>
        <p:nvSpPr>
          <p:cNvPr id="785" name="Google Shape;785;p37"/>
          <p:cNvSpPr/>
          <p:nvPr/>
        </p:nvSpPr>
        <p:spPr>
          <a:xfrm>
            <a:off x="249075" y="808947"/>
            <a:ext cx="1801200" cy="9324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786" name="Google Shape;786;p37"/>
          <p:cNvPicPr preferRelativeResize="0"/>
          <p:nvPr/>
        </p:nvPicPr>
        <p:blipFill>
          <a:blip r:embed="rId4">
            <a:alphaModFix/>
          </a:blip>
          <a:stretch>
            <a:fillRect/>
          </a:stretch>
        </p:blipFill>
        <p:spPr>
          <a:xfrm>
            <a:off x="1725142" y="962945"/>
            <a:ext cx="291150" cy="291175"/>
          </a:xfrm>
          <a:prstGeom prst="rect">
            <a:avLst/>
          </a:prstGeom>
          <a:noFill/>
          <a:ln>
            <a:noFill/>
          </a:ln>
        </p:spPr>
      </p:pic>
      <p:sp>
        <p:nvSpPr>
          <p:cNvPr id="787" name="Google Shape;787;p37"/>
          <p:cNvSpPr txBox="1"/>
          <p:nvPr/>
        </p:nvSpPr>
        <p:spPr>
          <a:xfrm>
            <a:off x="371777" y="905707"/>
            <a:ext cx="1555800" cy="7389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 sz="2000">
                <a:solidFill>
                  <a:srgbClr val="595959"/>
                </a:solidFill>
                <a:latin typeface="Nunito"/>
                <a:ea typeface="Nunito"/>
                <a:cs typeface="Nunito"/>
                <a:sym typeface="Nunito"/>
              </a:rPr>
              <a:t>PLAN </a:t>
            </a:r>
            <a:r>
              <a:rPr lang="es" sz="1700">
                <a:solidFill>
                  <a:srgbClr val="595959"/>
                </a:solidFill>
                <a:latin typeface="Nunito"/>
                <a:ea typeface="Nunito"/>
                <a:cs typeface="Nunito"/>
                <a:sym typeface="Nunito"/>
              </a:rPr>
              <a:t>DE</a:t>
            </a:r>
            <a:r>
              <a:rPr lang="es" sz="2000">
                <a:solidFill>
                  <a:srgbClr val="595959"/>
                </a:solidFill>
                <a:latin typeface="Nunito"/>
                <a:ea typeface="Nunito"/>
                <a:cs typeface="Nunito"/>
                <a:sym typeface="Nunito"/>
              </a:rPr>
              <a:t>  </a:t>
            </a:r>
            <a:endParaRPr sz="2000">
              <a:solidFill>
                <a:srgbClr val="595959"/>
              </a:solidFill>
              <a:latin typeface="Nunito"/>
              <a:ea typeface="Nunito"/>
              <a:cs typeface="Nunito"/>
              <a:sym typeface="Nunito"/>
            </a:endParaRPr>
          </a:p>
          <a:p>
            <a:pPr marL="0" lvl="0" indent="0" algn="l" rtl="0">
              <a:lnSpc>
                <a:spcPct val="90000"/>
              </a:lnSpc>
              <a:spcBef>
                <a:spcPts val="0"/>
              </a:spcBef>
              <a:spcAft>
                <a:spcPts val="0"/>
              </a:spcAft>
              <a:buNone/>
            </a:pPr>
            <a:r>
              <a:rPr lang="es" sz="2000">
                <a:solidFill>
                  <a:srgbClr val="595959"/>
                </a:solidFill>
                <a:latin typeface="Nunito"/>
                <a:ea typeface="Nunito"/>
                <a:cs typeface="Nunito"/>
                <a:sym typeface="Nunito"/>
              </a:rPr>
              <a:t> ACCIÓN</a:t>
            </a:r>
            <a:endParaRPr sz="2000">
              <a:solidFill>
                <a:srgbClr val="595959"/>
              </a:solidFill>
              <a:latin typeface="Nunito"/>
              <a:ea typeface="Nunito"/>
              <a:cs typeface="Nunito"/>
              <a:sym typeface="Nunito"/>
            </a:endParaRPr>
          </a:p>
        </p:txBody>
      </p:sp>
      <p:sp>
        <p:nvSpPr>
          <p:cNvPr id="788" name="Google Shape;788;p37"/>
          <p:cNvSpPr/>
          <p:nvPr/>
        </p:nvSpPr>
        <p:spPr>
          <a:xfrm>
            <a:off x="4657800" y="1303825"/>
            <a:ext cx="3933900" cy="393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7"/>
          <p:cNvSpPr/>
          <p:nvPr/>
        </p:nvSpPr>
        <p:spPr>
          <a:xfrm>
            <a:off x="4657800" y="1820100"/>
            <a:ext cx="3933900" cy="64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7"/>
          <p:cNvSpPr/>
          <p:nvPr/>
        </p:nvSpPr>
        <p:spPr>
          <a:xfrm>
            <a:off x="4657800" y="2589575"/>
            <a:ext cx="3933900" cy="64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7"/>
          <p:cNvSpPr/>
          <p:nvPr/>
        </p:nvSpPr>
        <p:spPr>
          <a:xfrm>
            <a:off x="4657800" y="3368575"/>
            <a:ext cx="3933900" cy="64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7"/>
          <p:cNvSpPr/>
          <p:nvPr/>
        </p:nvSpPr>
        <p:spPr>
          <a:xfrm>
            <a:off x="4657800" y="4147575"/>
            <a:ext cx="3933900" cy="64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7"/>
          <p:cNvSpPr txBox="1"/>
          <p:nvPr/>
        </p:nvSpPr>
        <p:spPr>
          <a:xfrm>
            <a:off x="323375" y="3831125"/>
            <a:ext cx="1692900" cy="877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900" i="1">
                <a:latin typeface="Nunito"/>
                <a:ea typeface="Nunito"/>
                <a:cs typeface="Nunito"/>
                <a:sym typeface="Nunito"/>
              </a:rPr>
              <a:t>Pichar aquí para conocer formatos de planificación de estrategias:</a:t>
            </a:r>
            <a:endParaRPr sz="900" i="1">
              <a:latin typeface="Nunito"/>
              <a:ea typeface="Nunito"/>
              <a:cs typeface="Nunito"/>
              <a:sym typeface="Nunito"/>
            </a:endParaRPr>
          </a:p>
          <a:p>
            <a:pPr marL="0" lvl="0" indent="0" algn="l" rtl="0">
              <a:spcBef>
                <a:spcPts val="0"/>
              </a:spcBef>
              <a:spcAft>
                <a:spcPts val="0"/>
              </a:spcAft>
              <a:buNone/>
            </a:pPr>
            <a:endParaRPr sz="900" i="1">
              <a:latin typeface="Nunito"/>
              <a:ea typeface="Nunito"/>
              <a:cs typeface="Nunito"/>
              <a:sym typeface="Nunito"/>
            </a:endParaRPr>
          </a:p>
          <a:p>
            <a:pPr marL="0" lvl="0" indent="0" algn="l" rtl="0">
              <a:spcBef>
                <a:spcPts val="0"/>
              </a:spcBef>
              <a:spcAft>
                <a:spcPts val="0"/>
              </a:spcAft>
              <a:buNone/>
            </a:pPr>
            <a:endParaRPr sz="900" i="1">
              <a:latin typeface="Nunito"/>
              <a:ea typeface="Nunito"/>
              <a:cs typeface="Nunito"/>
              <a:sym typeface="Nunito"/>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pag 25">
  <p:cSld name="TITLE_1_1_1_2_1_1_1_1_1_1_1_1_1_1_1_1">
    <p:spTree>
      <p:nvGrpSpPr>
        <p:cNvPr id="1" name="Shape 794"/>
        <p:cNvGrpSpPr/>
        <p:nvPr/>
      </p:nvGrpSpPr>
      <p:grpSpPr>
        <a:xfrm>
          <a:off x="0" y="0"/>
          <a:ext cx="0" cy="0"/>
          <a:chOff x="0" y="0"/>
          <a:chExt cx="0" cy="0"/>
        </a:xfrm>
      </p:grpSpPr>
      <p:pic>
        <p:nvPicPr>
          <p:cNvPr id="795" name="Google Shape;795;p38"/>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796" name="Google Shape;796;p38"/>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797" name="Google Shape;797;p38"/>
          <p:cNvGrpSpPr/>
          <p:nvPr/>
        </p:nvGrpSpPr>
        <p:grpSpPr>
          <a:xfrm>
            <a:off x="5765550" y="200500"/>
            <a:ext cx="3047798" cy="248400"/>
            <a:chOff x="669675" y="71125"/>
            <a:chExt cx="2876400" cy="248400"/>
          </a:xfrm>
        </p:grpSpPr>
        <p:pic>
          <p:nvPicPr>
            <p:cNvPr id="798" name="Google Shape;798;p38"/>
            <p:cNvPicPr preferRelativeResize="0"/>
            <p:nvPr/>
          </p:nvPicPr>
          <p:blipFill>
            <a:blip r:embed="rId3">
              <a:alphaModFix/>
            </a:blip>
            <a:stretch>
              <a:fillRect/>
            </a:stretch>
          </p:blipFill>
          <p:spPr>
            <a:xfrm>
              <a:off x="669675" y="71125"/>
              <a:ext cx="2876400" cy="248400"/>
            </a:xfrm>
            <a:prstGeom prst="rect">
              <a:avLst/>
            </a:prstGeom>
            <a:noFill/>
            <a:ln>
              <a:noFill/>
            </a:ln>
          </p:spPr>
        </p:pic>
        <p:sp>
          <p:nvSpPr>
            <p:cNvPr id="799" name="Google Shape;799;p38"/>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800" name="Google Shape;800;p38"/>
          <p:cNvSpPr/>
          <p:nvPr/>
        </p:nvSpPr>
        <p:spPr>
          <a:xfrm>
            <a:off x="386275" y="1292275"/>
            <a:ext cx="7023900" cy="3582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8"/>
          <p:cNvSpPr txBox="1"/>
          <p:nvPr/>
        </p:nvSpPr>
        <p:spPr>
          <a:xfrm>
            <a:off x="395477" y="856992"/>
            <a:ext cx="5321100" cy="3324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r>
              <a:rPr lang="es" sz="1200">
                <a:solidFill>
                  <a:schemeClr val="dk1"/>
                </a:solidFill>
                <a:latin typeface="Nunito"/>
                <a:ea typeface="Nunito"/>
                <a:cs typeface="Nunito"/>
                <a:sym typeface="Nunito"/>
              </a:rPr>
              <a:t>Describir la implementación del Plan de Acción  y sus productos</a:t>
            </a:r>
            <a:endParaRPr sz="1200">
              <a:solidFill>
                <a:schemeClr val="dk1"/>
              </a:solidFill>
              <a:latin typeface="Nunito"/>
              <a:ea typeface="Nunito"/>
              <a:cs typeface="Nunito"/>
              <a:sym typeface="Nunito"/>
            </a:endParaRPr>
          </a:p>
          <a:p>
            <a:pPr marL="0" lvl="0" indent="0" algn="l" rtl="0">
              <a:lnSpc>
                <a:spcPct val="90000"/>
              </a:lnSpc>
              <a:spcBef>
                <a:spcPts val="0"/>
              </a:spcBef>
              <a:spcAft>
                <a:spcPts val="0"/>
              </a:spcAft>
              <a:buNone/>
            </a:pPr>
            <a:r>
              <a:rPr lang="es" sz="1200">
                <a:solidFill>
                  <a:schemeClr val="dk1"/>
                </a:solidFill>
                <a:latin typeface="Nunito"/>
                <a:ea typeface="Nunito"/>
                <a:cs typeface="Nunito"/>
                <a:sym typeface="Nunito"/>
              </a:rPr>
              <a:t>(Insertar imágenes si es necesario)</a:t>
            </a:r>
            <a:endParaRPr sz="1200">
              <a:solidFill>
                <a:schemeClr val="dk1"/>
              </a:solidFill>
              <a:latin typeface="Nunito"/>
              <a:ea typeface="Nunito"/>
              <a:cs typeface="Nunito"/>
              <a:sym typeface="Nunito"/>
            </a:endParaRPr>
          </a:p>
        </p:txBody>
      </p:sp>
      <p:pic>
        <p:nvPicPr>
          <p:cNvPr id="802" name="Google Shape;802;p38"/>
          <p:cNvPicPr preferRelativeResize="0"/>
          <p:nvPr/>
        </p:nvPicPr>
        <p:blipFill>
          <a:blip r:embed="rId4">
            <a:alphaModFix/>
          </a:blip>
          <a:stretch>
            <a:fillRect/>
          </a:stretch>
        </p:blipFill>
        <p:spPr>
          <a:xfrm rot="123405">
            <a:off x="6406000" y="560574"/>
            <a:ext cx="2540824" cy="1684874"/>
          </a:xfrm>
          <a:prstGeom prst="rect">
            <a:avLst/>
          </a:prstGeom>
          <a:noFill/>
          <a:ln w="19050" cap="flat" cmpd="sng">
            <a:solidFill>
              <a:srgbClr val="FFFFFF"/>
            </a:solidFill>
            <a:prstDash val="solid"/>
            <a:round/>
            <a:headEnd type="none" w="sm" len="sm"/>
            <a:tailEnd type="none" w="sm" len="sm"/>
          </a:ln>
          <a:effectLst>
            <a:outerShdw blurRad="57150" dist="19050" dir="5400000" algn="bl" rotWithShape="0">
              <a:srgbClr val="000000">
                <a:alpha val="50000"/>
              </a:srgbClr>
            </a:outerShdw>
          </a:effectLst>
        </p:spPr>
      </p:pic>
      <p:pic>
        <p:nvPicPr>
          <p:cNvPr id="803" name="Google Shape;803;p38"/>
          <p:cNvPicPr preferRelativeResize="0"/>
          <p:nvPr/>
        </p:nvPicPr>
        <p:blipFill>
          <a:blip r:embed="rId5">
            <a:alphaModFix/>
          </a:blip>
          <a:stretch>
            <a:fillRect/>
          </a:stretch>
        </p:blipFill>
        <p:spPr>
          <a:xfrm flipH="1">
            <a:off x="8731925" y="350738"/>
            <a:ext cx="457200" cy="457200"/>
          </a:xfrm>
          <a:prstGeom prst="rect">
            <a:avLst/>
          </a:prstGeom>
          <a:noFill/>
          <a:ln>
            <a:noFill/>
          </a:ln>
        </p:spPr>
      </p:pic>
      <p:grpSp>
        <p:nvGrpSpPr>
          <p:cNvPr id="804" name="Google Shape;804;p38"/>
          <p:cNvGrpSpPr/>
          <p:nvPr/>
        </p:nvGrpSpPr>
        <p:grpSpPr>
          <a:xfrm>
            <a:off x="107950" y="69350"/>
            <a:ext cx="2876400" cy="540300"/>
            <a:chOff x="107950" y="69350"/>
            <a:chExt cx="2876400" cy="540300"/>
          </a:xfrm>
        </p:grpSpPr>
        <p:sp>
          <p:nvSpPr>
            <p:cNvPr id="805" name="Google Shape;805;p38"/>
            <p:cNvSpPr/>
            <p:nvPr/>
          </p:nvSpPr>
          <p:spPr>
            <a:xfrm>
              <a:off x="107950" y="69350"/>
              <a:ext cx="2876400" cy="540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8"/>
            <p:cNvSpPr txBox="1"/>
            <p:nvPr/>
          </p:nvSpPr>
          <p:spPr>
            <a:xfrm>
              <a:off x="1037800" y="207300"/>
              <a:ext cx="18738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Implementación del </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Plan de Acción</a:t>
              </a:r>
              <a:endParaRPr sz="1200">
                <a:solidFill>
                  <a:schemeClr val="lt1"/>
                </a:solidFill>
                <a:latin typeface="Nunito Black"/>
                <a:ea typeface="Nunito Black"/>
                <a:cs typeface="Nunito Black"/>
                <a:sym typeface="Nunito Black"/>
              </a:endParaRPr>
            </a:p>
          </p:txBody>
        </p:sp>
        <p:sp>
          <p:nvSpPr>
            <p:cNvPr id="807" name="Google Shape;807;p38"/>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2</a:t>
              </a:r>
              <a:endParaRPr sz="2700">
                <a:solidFill>
                  <a:schemeClr val="lt1"/>
                </a:solidFill>
                <a:latin typeface="Montserrat SemiBold"/>
                <a:ea typeface="Montserrat SemiBold"/>
                <a:cs typeface="Montserrat SemiBold"/>
                <a:sym typeface="Montserrat SemiBold"/>
              </a:endParaRPr>
            </a:p>
          </p:txBody>
        </p:sp>
        <p:pic>
          <p:nvPicPr>
            <p:cNvPr id="808" name="Google Shape;808;p38"/>
            <p:cNvPicPr preferRelativeResize="0"/>
            <p:nvPr/>
          </p:nvPicPr>
          <p:blipFill>
            <a:blip r:embed="rId6">
              <a:alphaModFix/>
            </a:blip>
            <a:stretch>
              <a:fillRect/>
            </a:stretch>
          </p:blipFill>
          <p:spPr>
            <a:xfrm>
              <a:off x="287560" y="152250"/>
              <a:ext cx="291150" cy="291175"/>
            </a:xfrm>
            <a:prstGeom prst="rect">
              <a:avLst/>
            </a:prstGeom>
            <a:noFill/>
            <a:ln>
              <a:noFill/>
            </a:ln>
          </p:spPr>
        </p:pic>
      </p:gr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pag 26">
  <p:cSld name="TITLE_1_1_1_2_1_1_1_1_1_1_1_1_1_1_1_1_1">
    <p:spTree>
      <p:nvGrpSpPr>
        <p:cNvPr id="1" name="Shape 809"/>
        <p:cNvGrpSpPr/>
        <p:nvPr/>
      </p:nvGrpSpPr>
      <p:grpSpPr>
        <a:xfrm>
          <a:off x="0" y="0"/>
          <a:ext cx="0" cy="0"/>
          <a:chOff x="0" y="0"/>
          <a:chExt cx="0" cy="0"/>
        </a:xfrm>
      </p:grpSpPr>
      <p:pic>
        <p:nvPicPr>
          <p:cNvPr id="810" name="Google Shape;810;p39"/>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811" name="Google Shape;811;p39"/>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812" name="Google Shape;812;p39"/>
          <p:cNvSpPr/>
          <p:nvPr/>
        </p:nvSpPr>
        <p:spPr>
          <a:xfrm>
            <a:off x="107950" y="69350"/>
            <a:ext cx="2244900" cy="5403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9"/>
          <p:cNvSpPr txBox="1"/>
          <p:nvPr/>
        </p:nvSpPr>
        <p:spPr>
          <a:xfrm>
            <a:off x="1062337" y="190942"/>
            <a:ext cx="9168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Evaluación de la acción</a:t>
            </a:r>
            <a:endParaRPr sz="1200">
              <a:solidFill>
                <a:schemeClr val="lt1"/>
              </a:solidFill>
              <a:latin typeface="Nunito Black"/>
              <a:ea typeface="Nunito Black"/>
              <a:cs typeface="Nunito Black"/>
              <a:sym typeface="Nunito Black"/>
            </a:endParaRPr>
          </a:p>
        </p:txBody>
      </p:sp>
      <p:sp>
        <p:nvSpPr>
          <p:cNvPr id="814" name="Google Shape;814;p39"/>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3</a:t>
            </a:r>
            <a:endParaRPr sz="2700">
              <a:solidFill>
                <a:schemeClr val="lt1"/>
              </a:solidFill>
              <a:latin typeface="Montserrat SemiBold"/>
              <a:ea typeface="Montserrat SemiBold"/>
              <a:cs typeface="Montserrat SemiBold"/>
              <a:sym typeface="Montserrat SemiBold"/>
            </a:endParaRPr>
          </a:p>
        </p:txBody>
      </p:sp>
      <p:pic>
        <p:nvPicPr>
          <p:cNvPr id="815" name="Google Shape;815;p39"/>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816" name="Google Shape;816;p39"/>
          <p:cNvGrpSpPr/>
          <p:nvPr/>
        </p:nvGrpSpPr>
        <p:grpSpPr>
          <a:xfrm>
            <a:off x="5765550" y="200500"/>
            <a:ext cx="3090890" cy="248400"/>
            <a:chOff x="669675" y="71125"/>
            <a:chExt cx="2876400" cy="248400"/>
          </a:xfrm>
        </p:grpSpPr>
        <p:pic>
          <p:nvPicPr>
            <p:cNvPr id="817" name="Google Shape;817;p39"/>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818" name="Google Shape;818;p39"/>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pSp>
        <p:nvGrpSpPr>
          <p:cNvPr id="819" name="Google Shape;819;p39"/>
          <p:cNvGrpSpPr/>
          <p:nvPr/>
        </p:nvGrpSpPr>
        <p:grpSpPr>
          <a:xfrm>
            <a:off x="370400" y="732626"/>
            <a:ext cx="6221027" cy="4147679"/>
            <a:chOff x="1333500" y="736100"/>
            <a:chExt cx="6984425" cy="4105800"/>
          </a:xfrm>
        </p:grpSpPr>
        <p:pic>
          <p:nvPicPr>
            <p:cNvPr id="820" name="Google Shape;820;p39"/>
            <p:cNvPicPr preferRelativeResize="0"/>
            <p:nvPr/>
          </p:nvPicPr>
          <p:blipFill>
            <a:blip r:embed="rId5">
              <a:alphaModFix/>
            </a:blip>
            <a:stretch>
              <a:fillRect/>
            </a:stretch>
          </p:blipFill>
          <p:spPr>
            <a:xfrm>
              <a:off x="1333500" y="736100"/>
              <a:ext cx="6984425" cy="4105800"/>
            </a:xfrm>
            <a:prstGeom prst="rect">
              <a:avLst/>
            </a:prstGeom>
            <a:noFill/>
            <a:ln>
              <a:noFill/>
            </a:ln>
            <a:effectLst>
              <a:outerShdw blurRad="57150" dist="19050" dir="5400000" algn="bl" rotWithShape="0">
                <a:srgbClr val="000000">
                  <a:alpha val="50000"/>
                </a:srgbClr>
              </a:outerShdw>
            </a:effectLst>
          </p:spPr>
        </p:pic>
        <p:sp>
          <p:nvSpPr>
            <p:cNvPr id="821" name="Google Shape;821;p39"/>
            <p:cNvSpPr txBox="1"/>
            <p:nvPr/>
          </p:nvSpPr>
          <p:spPr>
            <a:xfrm>
              <a:off x="1446819" y="2016889"/>
              <a:ext cx="4526400" cy="36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b="1">
                  <a:solidFill>
                    <a:schemeClr val="dk2"/>
                  </a:solidFill>
                  <a:latin typeface="Nunito"/>
                  <a:ea typeface="Nunito"/>
                  <a:cs typeface="Nunito"/>
                  <a:sym typeface="Nunito"/>
                </a:rPr>
                <a:t>¿Se lograron los objetivos propuestos? ¿Por qué?</a:t>
              </a:r>
              <a:endParaRPr sz="1200" b="1">
                <a:solidFill>
                  <a:schemeClr val="dk2"/>
                </a:solidFill>
                <a:latin typeface="Nunito"/>
                <a:ea typeface="Nunito"/>
                <a:cs typeface="Nunito"/>
                <a:sym typeface="Nunito"/>
              </a:endParaRPr>
            </a:p>
          </p:txBody>
        </p:sp>
        <p:sp>
          <p:nvSpPr>
            <p:cNvPr id="822" name="Google Shape;822;p39"/>
            <p:cNvSpPr txBox="1"/>
            <p:nvPr/>
          </p:nvSpPr>
          <p:spPr>
            <a:xfrm>
              <a:off x="1406629" y="3287750"/>
              <a:ext cx="6781200" cy="6354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 sz="1100" b="1">
                  <a:solidFill>
                    <a:schemeClr val="dk2"/>
                  </a:solidFill>
                  <a:latin typeface="Nunito"/>
                  <a:ea typeface="Nunito"/>
                  <a:cs typeface="Nunito"/>
                  <a:sym typeface="Nunito"/>
                </a:rPr>
                <a:t>¿Cuáles fueron los principales resultados de estas acciones? ¿Qué implican estos resultados para la mejora de la dimensión? ¿Cómo analizamos la información resultante para transformarla en reflexión?</a:t>
              </a:r>
              <a:endParaRPr sz="1100" b="1">
                <a:solidFill>
                  <a:schemeClr val="dk2"/>
                </a:solidFill>
                <a:latin typeface="Nunito"/>
                <a:ea typeface="Nunito"/>
                <a:cs typeface="Nunito"/>
                <a:sym typeface="Nunito"/>
              </a:endParaRPr>
            </a:p>
          </p:txBody>
        </p:sp>
        <p:sp>
          <p:nvSpPr>
            <p:cNvPr id="823" name="Google Shape;823;p39"/>
            <p:cNvSpPr/>
            <p:nvPr/>
          </p:nvSpPr>
          <p:spPr>
            <a:xfrm>
              <a:off x="1521078" y="3834644"/>
              <a:ext cx="6609300" cy="9504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9"/>
            <p:cNvSpPr/>
            <p:nvPr/>
          </p:nvSpPr>
          <p:spPr>
            <a:xfrm>
              <a:off x="1520429" y="2408842"/>
              <a:ext cx="6609300" cy="9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9"/>
            <p:cNvSpPr txBox="1"/>
            <p:nvPr/>
          </p:nvSpPr>
          <p:spPr>
            <a:xfrm>
              <a:off x="1442488" y="775724"/>
              <a:ext cx="4526400" cy="365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b="1">
                  <a:solidFill>
                    <a:schemeClr val="dk2"/>
                  </a:solidFill>
                  <a:latin typeface="Nunito"/>
                  <a:ea typeface="Nunito"/>
                  <a:cs typeface="Nunito"/>
                  <a:sym typeface="Nunito"/>
                </a:rPr>
                <a:t>¿Cómo vamos a evaluar la acción? </a:t>
              </a:r>
              <a:endParaRPr sz="1200" b="1">
                <a:solidFill>
                  <a:schemeClr val="dk2"/>
                </a:solidFill>
                <a:latin typeface="Nunito"/>
                <a:ea typeface="Nunito"/>
                <a:cs typeface="Nunito"/>
                <a:sym typeface="Nunito"/>
              </a:endParaRPr>
            </a:p>
          </p:txBody>
        </p:sp>
        <p:sp>
          <p:nvSpPr>
            <p:cNvPr id="826" name="Google Shape;826;p39"/>
            <p:cNvSpPr/>
            <p:nvPr/>
          </p:nvSpPr>
          <p:spPr>
            <a:xfrm>
              <a:off x="1520429" y="1158605"/>
              <a:ext cx="6609300" cy="915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27" name="Google Shape;827;p39"/>
          <p:cNvPicPr preferRelativeResize="0"/>
          <p:nvPr/>
        </p:nvPicPr>
        <p:blipFill>
          <a:blip r:embed="rId6">
            <a:alphaModFix/>
          </a:blip>
          <a:stretch>
            <a:fillRect/>
          </a:stretch>
        </p:blipFill>
        <p:spPr>
          <a:xfrm>
            <a:off x="6711775" y="819100"/>
            <a:ext cx="1930424" cy="3578650"/>
          </a:xfrm>
          <a:prstGeom prst="rect">
            <a:avLst/>
          </a:prstGeom>
          <a:noFill/>
          <a:ln>
            <a:noFill/>
          </a:ln>
          <a:effectLst>
            <a:outerShdw blurRad="57150" dist="19050" dir="5400000" algn="bl" rotWithShape="0">
              <a:srgbClr val="000000">
                <a:alpha val="50000"/>
              </a:srgbClr>
            </a:outerShdw>
          </a:effectLst>
        </p:spPr>
      </p:pic>
      <p:sp>
        <p:nvSpPr>
          <p:cNvPr id="828" name="Google Shape;828;p39"/>
          <p:cNvSpPr txBox="1"/>
          <p:nvPr/>
        </p:nvSpPr>
        <p:spPr>
          <a:xfrm>
            <a:off x="6788534" y="1210513"/>
            <a:ext cx="1776900" cy="32325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El cómo vamos a evaluar puede ser pensado antes y/o durante la implementación de la estrategia. Sin embargo, la sistematización de la información y las reflexiones y/o aprendizajes ya es un dato útil para evaluar la estrategia global. </a:t>
            </a:r>
            <a:endParaRPr sz="1100">
              <a:solidFill>
                <a:schemeClr val="dk1"/>
              </a:solidFill>
              <a:latin typeface="Nunito"/>
              <a:ea typeface="Nunito"/>
              <a:cs typeface="Nunito"/>
              <a:sym typeface="Nunito"/>
            </a:endParaRPr>
          </a:p>
          <a:p>
            <a:pPr marL="0" lvl="0" indent="0" algn="just" rtl="0">
              <a:lnSpc>
                <a:spcPct val="90000"/>
              </a:lnSpc>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La evaluación, además, puede incluir encuestas o cuestionarios a los mismos participantes y/o talleres de reflexión con el fin de conversar en conjunto sobre los aprendizajes del proceso. </a:t>
            </a:r>
            <a:endParaRPr sz="1100">
              <a:solidFill>
                <a:schemeClr val="dk1"/>
              </a:solidFill>
              <a:latin typeface="Nunito"/>
              <a:ea typeface="Nunito"/>
              <a:cs typeface="Nunito"/>
              <a:sym typeface="Nunito"/>
            </a:endParaRPr>
          </a:p>
          <a:p>
            <a:pPr marL="0" lvl="0" indent="0" algn="just" rtl="0">
              <a:lnSpc>
                <a:spcPct val="90000"/>
              </a:lnSpc>
              <a:spcBef>
                <a:spcPts val="0"/>
              </a:spcBef>
              <a:spcAft>
                <a:spcPts val="0"/>
              </a:spcAft>
              <a:buClr>
                <a:schemeClr val="dk1"/>
              </a:buClr>
              <a:buSzPts val="1100"/>
              <a:buFont typeface="Arial"/>
              <a:buNone/>
            </a:pPr>
            <a:endParaRPr sz="1100">
              <a:solidFill>
                <a:schemeClr val="dk1"/>
              </a:solidFill>
              <a:latin typeface="Nunito"/>
              <a:ea typeface="Nunito"/>
              <a:cs typeface="Nunito"/>
              <a:sym typeface="Nunito"/>
            </a:endParaRPr>
          </a:p>
        </p:txBody>
      </p:sp>
      <p:pic>
        <p:nvPicPr>
          <p:cNvPr id="829" name="Google Shape;829;p39"/>
          <p:cNvPicPr preferRelativeResize="0"/>
          <p:nvPr/>
        </p:nvPicPr>
        <p:blipFill>
          <a:blip r:embed="rId7">
            <a:alphaModFix/>
          </a:blip>
          <a:stretch>
            <a:fillRect/>
          </a:stretch>
        </p:blipFill>
        <p:spPr>
          <a:xfrm rot="-8431009" flipH="1">
            <a:off x="8144375" y="702850"/>
            <a:ext cx="457200" cy="457200"/>
          </a:xfrm>
          <a:prstGeom prst="rect">
            <a:avLst/>
          </a:prstGeom>
          <a:noFill/>
          <a:ln>
            <a:noFill/>
          </a:ln>
        </p:spPr>
      </p:pic>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pag 27">
  <p:cSld name="TITLE_1_1_1_2_1_1_1_1_1_1_1_1_1_1_1_1_1_1">
    <p:spTree>
      <p:nvGrpSpPr>
        <p:cNvPr id="1" name="Shape 830"/>
        <p:cNvGrpSpPr/>
        <p:nvPr/>
      </p:nvGrpSpPr>
      <p:grpSpPr>
        <a:xfrm>
          <a:off x="0" y="0"/>
          <a:ext cx="0" cy="0"/>
          <a:chOff x="0" y="0"/>
          <a:chExt cx="0" cy="0"/>
        </a:xfrm>
      </p:grpSpPr>
      <p:pic>
        <p:nvPicPr>
          <p:cNvPr id="831" name="Google Shape;831;p40"/>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832" name="Google Shape;832;p40"/>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833" name="Google Shape;833;p40"/>
          <p:cNvSpPr/>
          <p:nvPr/>
        </p:nvSpPr>
        <p:spPr>
          <a:xfrm>
            <a:off x="107950" y="69350"/>
            <a:ext cx="2244900" cy="5403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40"/>
          <p:cNvSpPr txBox="1"/>
          <p:nvPr/>
        </p:nvSpPr>
        <p:spPr>
          <a:xfrm>
            <a:off x="1045979" y="182763"/>
            <a:ext cx="11868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Aprendizajes y Proyección</a:t>
            </a:r>
            <a:endParaRPr sz="1200">
              <a:solidFill>
                <a:schemeClr val="lt1"/>
              </a:solidFill>
              <a:latin typeface="Nunito Black"/>
              <a:ea typeface="Nunito Black"/>
              <a:cs typeface="Nunito Black"/>
              <a:sym typeface="Nunito Black"/>
            </a:endParaRPr>
          </a:p>
        </p:txBody>
      </p:sp>
      <p:sp>
        <p:nvSpPr>
          <p:cNvPr id="835" name="Google Shape;835;p40"/>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3</a:t>
            </a:r>
            <a:endParaRPr sz="2700">
              <a:solidFill>
                <a:schemeClr val="lt1"/>
              </a:solidFill>
              <a:latin typeface="Montserrat SemiBold"/>
              <a:ea typeface="Montserrat SemiBold"/>
              <a:cs typeface="Montserrat SemiBold"/>
              <a:sym typeface="Montserrat SemiBold"/>
            </a:endParaRPr>
          </a:p>
        </p:txBody>
      </p:sp>
      <p:pic>
        <p:nvPicPr>
          <p:cNvPr id="836" name="Google Shape;836;p40"/>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837" name="Google Shape;837;p40"/>
          <p:cNvGrpSpPr/>
          <p:nvPr/>
        </p:nvGrpSpPr>
        <p:grpSpPr>
          <a:xfrm>
            <a:off x="5765550" y="200500"/>
            <a:ext cx="3047798" cy="248400"/>
            <a:chOff x="669675" y="71125"/>
            <a:chExt cx="2876400" cy="248400"/>
          </a:xfrm>
        </p:grpSpPr>
        <p:pic>
          <p:nvPicPr>
            <p:cNvPr id="838" name="Google Shape;838;p40"/>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839" name="Google Shape;839;p40"/>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aphicFrame>
        <p:nvGraphicFramePr>
          <p:cNvPr id="840" name="Google Shape;840;p40"/>
          <p:cNvGraphicFramePr/>
          <p:nvPr/>
        </p:nvGraphicFramePr>
        <p:xfrm>
          <a:off x="556767" y="1135083"/>
          <a:ext cx="3648800" cy="3142950"/>
        </p:xfrm>
        <a:graphic>
          <a:graphicData uri="http://schemas.openxmlformats.org/drawingml/2006/table">
            <a:tbl>
              <a:tblPr>
                <a:noFill/>
                <a:tableStyleId>{E7D0C41F-C386-45D2-8345-A5BA82AC953A}</a:tableStyleId>
              </a:tblPr>
              <a:tblGrid>
                <a:gridCol w="1824400">
                  <a:extLst>
                    <a:ext uri="{9D8B030D-6E8A-4147-A177-3AD203B41FA5}">
                      <a16:colId xmlns:a16="http://schemas.microsoft.com/office/drawing/2014/main" val="20000"/>
                    </a:ext>
                  </a:extLst>
                </a:gridCol>
                <a:gridCol w="1824400">
                  <a:extLst>
                    <a:ext uri="{9D8B030D-6E8A-4147-A177-3AD203B41FA5}">
                      <a16:colId xmlns:a16="http://schemas.microsoft.com/office/drawing/2014/main" val="20001"/>
                    </a:ext>
                  </a:extLst>
                </a:gridCol>
              </a:tblGrid>
              <a:tr h="3142950">
                <a:tc gridSpan="2">
                  <a:txBody>
                    <a:bodyPr/>
                    <a:lstStyle/>
                    <a:p>
                      <a:pPr marL="0" lvl="0" indent="0" algn="l" rtl="0">
                        <a:spcBef>
                          <a:spcPts val="0"/>
                        </a:spcBef>
                        <a:spcAft>
                          <a:spcPts val="0"/>
                        </a:spcAft>
                        <a:buNone/>
                      </a:pPr>
                      <a:r>
                        <a:rPr lang="es" b="1" i="1">
                          <a:latin typeface="Nunito"/>
                          <a:ea typeface="Nunito"/>
                          <a:cs typeface="Nunito"/>
                          <a:sym typeface="Nunito"/>
                        </a:rPr>
                        <a:t>Preparando el Café del Mundo...</a:t>
                      </a:r>
                      <a:endParaRPr b="1" i="1">
                        <a:latin typeface="Nunito"/>
                        <a:ea typeface="Nunito"/>
                        <a:cs typeface="Nunito"/>
                        <a:sym typeface="Nunito"/>
                      </a:endParaRPr>
                    </a:p>
                    <a:p>
                      <a:pPr marL="0" lvl="0" indent="0" algn="l" rtl="0">
                        <a:spcBef>
                          <a:spcPts val="0"/>
                        </a:spcBef>
                        <a:spcAft>
                          <a:spcPts val="0"/>
                        </a:spcAft>
                        <a:buNone/>
                      </a:pPr>
                      <a:endParaRPr>
                        <a:latin typeface="Nunito"/>
                        <a:ea typeface="Nunito"/>
                        <a:cs typeface="Nunito"/>
                        <a:sym typeface="Nunito"/>
                      </a:endParaRPr>
                    </a:p>
                    <a:p>
                      <a:pPr marL="0" lvl="0" indent="0" algn="l" rtl="0">
                        <a:spcBef>
                          <a:spcPts val="0"/>
                        </a:spcBef>
                        <a:spcAft>
                          <a:spcPts val="0"/>
                        </a:spcAft>
                        <a:buNone/>
                      </a:pPr>
                      <a:endParaRPr>
                        <a:latin typeface="Nunito"/>
                        <a:ea typeface="Nunito"/>
                        <a:cs typeface="Nunito"/>
                        <a:sym typeface="Nunito"/>
                      </a:endParaRPr>
                    </a:p>
                    <a:p>
                      <a:pPr marL="0" lvl="0" indent="0" algn="just" rtl="0">
                        <a:lnSpc>
                          <a:spcPct val="115000"/>
                        </a:lnSpc>
                        <a:spcBef>
                          <a:spcPts val="0"/>
                        </a:spcBef>
                        <a:spcAft>
                          <a:spcPts val="0"/>
                        </a:spcAft>
                        <a:buNone/>
                      </a:pPr>
                      <a:r>
                        <a:rPr lang="es" sz="1200">
                          <a:latin typeface="Nunito"/>
                          <a:ea typeface="Nunito"/>
                          <a:cs typeface="Nunito"/>
                          <a:sym typeface="Nunito"/>
                        </a:rPr>
                        <a:t>Realizar una presentación especificando: </a:t>
                      </a:r>
                      <a:endParaRPr sz="1200">
                        <a:latin typeface="Nunito"/>
                        <a:ea typeface="Nunito"/>
                        <a:cs typeface="Nunito"/>
                        <a:sym typeface="Nunito"/>
                      </a:endParaRPr>
                    </a:p>
                    <a:p>
                      <a:pPr marL="0" lvl="0" indent="0" algn="just" rtl="0">
                        <a:lnSpc>
                          <a:spcPct val="115000"/>
                        </a:lnSpc>
                        <a:spcBef>
                          <a:spcPts val="0"/>
                        </a:spcBef>
                        <a:spcAft>
                          <a:spcPts val="0"/>
                        </a:spcAft>
                        <a:buNone/>
                      </a:pP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s" sz="1200">
                          <a:latin typeface="Nunito"/>
                          <a:ea typeface="Nunito"/>
                          <a:cs typeface="Nunito"/>
                          <a:sym typeface="Nunito"/>
                        </a:rPr>
                        <a:t>Aspectos generales de la red; </a:t>
                      </a: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s" sz="1200">
                          <a:latin typeface="Nunito"/>
                          <a:ea typeface="Nunito"/>
                          <a:cs typeface="Nunito"/>
                          <a:sym typeface="Nunito"/>
                        </a:rPr>
                        <a:t>Dimensión seleccionada y por qué; </a:t>
                      </a: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s" sz="1200">
                          <a:latin typeface="Nunito"/>
                          <a:ea typeface="Nunito"/>
                          <a:cs typeface="Nunito"/>
                          <a:sym typeface="Nunito"/>
                        </a:rPr>
                        <a:t>Resultados obtenidos de la indagación; </a:t>
                      </a: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s" sz="1200">
                          <a:latin typeface="Nunito"/>
                          <a:ea typeface="Nunito"/>
                          <a:cs typeface="Nunito"/>
                          <a:sym typeface="Nunito"/>
                        </a:rPr>
                        <a:t>Acciones realizadas (participantes, formato);</a:t>
                      </a:r>
                      <a:endParaRPr sz="1200">
                        <a:latin typeface="Nunito"/>
                        <a:ea typeface="Nunito"/>
                        <a:cs typeface="Nunito"/>
                        <a:sym typeface="Nunito"/>
                      </a:endParaRPr>
                    </a:p>
                    <a:p>
                      <a:pPr marL="457200" lvl="0" indent="-304800" algn="l" rtl="0">
                        <a:lnSpc>
                          <a:spcPct val="115000"/>
                        </a:lnSpc>
                        <a:spcBef>
                          <a:spcPts val="0"/>
                        </a:spcBef>
                        <a:spcAft>
                          <a:spcPts val="0"/>
                        </a:spcAft>
                        <a:buSzPts val="1200"/>
                        <a:buFont typeface="Nunito"/>
                        <a:buChar char="●"/>
                      </a:pPr>
                      <a:r>
                        <a:rPr lang="es" sz="1200">
                          <a:latin typeface="Nunito"/>
                          <a:ea typeface="Nunito"/>
                          <a:cs typeface="Nunito"/>
                          <a:sym typeface="Nunito"/>
                        </a:rPr>
                        <a:t>Resultados principales de las acciones y reflexiones finales.</a:t>
                      </a:r>
                      <a:endParaRPr sz="1200">
                        <a:latin typeface="Nunito"/>
                        <a:ea typeface="Nunito"/>
                        <a:cs typeface="Nunito"/>
                        <a:sym typeface="Nunito"/>
                      </a:endParaRPr>
                    </a:p>
                  </a:txBody>
                  <a:tcPr marL="198000" marR="306000" marT="306000" marB="234000">
                    <a:lnL w="38100" cap="flat" cmpd="sng">
                      <a:solidFill>
                        <a:srgbClr val="0097A7"/>
                      </a:solidFill>
                      <a:prstDash val="solid"/>
                      <a:round/>
                      <a:headEnd type="none" w="sm" len="sm"/>
                      <a:tailEnd type="none" w="sm" len="sm"/>
                    </a:lnL>
                    <a:lnR w="38100" cap="flat" cmpd="sng">
                      <a:solidFill>
                        <a:srgbClr val="0097A7"/>
                      </a:solidFill>
                      <a:prstDash val="solid"/>
                      <a:round/>
                      <a:headEnd type="none" w="sm" len="sm"/>
                      <a:tailEnd type="none" w="sm" len="sm"/>
                    </a:lnR>
                    <a:lnT w="38100" cap="flat" cmpd="sng">
                      <a:solidFill>
                        <a:srgbClr val="0097A7"/>
                      </a:solidFill>
                      <a:prstDash val="solid"/>
                      <a:round/>
                      <a:headEnd type="none" w="sm" len="sm"/>
                      <a:tailEnd type="none" w="sm" len="sm"/>
                    </a:lnT>
                    <a:lnB w="38100" cap="flat" cmpd="sng">
                      <a:solidFill>
                        <a:srgbClr val="0097A7"/>
                      </a:solidFill>
                      <a:prstDash val="solid"/>
                      <a:round/>
                      <a:headEnd type="none" w="sm" len="sm"/>
                      <a:tailEnd type="none" w="sm" len="sm"/>
                    </a:lnB>
                    <a:solidFill>
                      <a:srgbClr val="A9D8DD"/>
                    </a:solidFill>
                  </a:tcPr>
                </a:tc>
                <a:tc hMerge="1">
                  <a:txBody>
                    <a:bodyPr/>
                    <a:lstStyle/>
                    <a:p>
                      <a:endParaRPr lang="es-CL"/>
                    </a:p>
                  </a:txBody>
                  <a:tcPr/>
                </a:tc>
                <a:extLst>
                  <a:ext uri="{0D108BD9-81ED-4DB2-BD59-A6C34878D82A}">
                    <a16:rowId xmlns:a16="http://schemas.microsoft.com/office/drawing/2014/main" val="10000"/>
                  </a:ext>
                </a:extLst>
              </a:tr>
            </a:tbl>
          </a:graphicData>
        </a:graphic>
      </p:graphicFrame>
      <p:sp>
        <p:nvSpPr>
          <p:cNvPr id="841" name="Google Shape;841;p40"/>
          <p:cNvSpPr txBox="1"/>
          <p:nvPr/>
        </p:nvSpPr>
        <p:spPr>
          <a:xfrm>
            <a:off x="5074450" y="698650"/>
            <a:ext cx="3493800" cy="1877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100" b="1">
                <a:solidFill>
                  <a:srgbClr val="595959"/>
                </a:solidFill>
                <a:latin typeface="Nunito"/>
                <a:ea typeface="Nunito"/>
                <a:cs typeface="Nunito"/>
                <a:sym typeface="Nunito"/>
              </a:rPr>
              <a:t>El “Café del Mundo” es una dinámica dirigida a potenciar procesos de reflexión y participación de las personas alrededor de un tema concreto.</a:t>
            </a:r>
            <a:endParaRPr sz="1100" b="1">
              <a:solidFill>
                <a:srgbClr val="595959"/>
              </a:solidFill>
              <a:latin typeface="Nunito"/>
              <a:ea typeface="Nunito"/>
              <a:cs typeface="Nunito"/>
              <a:sym typeface="Nunito"/>
            </a:endParaRPr>
          </a:p>
          <a:p>
            <a:pPr marL="0" lvl="0" indent="0" algn="just" rtl="0">
              <a:spcBef>
                <a:spcPts val="0"/>
              </a:spcBef>
              <a:spcAft>
                <a:spcPts val="0"/>
              </a:spcAft>
              <a:buNone/>
            </a:pPr>
            <a:endParaRPr sz="1100" b="1">
              <a:solidFill>
                <a:srgbClr val="595959"/>
              </a:solidFill>
              <a:latin typeface="Nunito"/>
              <a:ea typeface="Nunito"/>
              <a:cs typeface="Nunito"/>
              <a:sym typeface="Nunito"/>
            </a:endParaRPr>
          </a:p>
          <a:p>
            <a:pPr marL="0" lvl="0" indent="0" algn="just" rtl="0">
              <a:spcBef>
                <a:spcPts val="0"/>
              </a:spcBef>
              <a:spcAft>
                <a:spcPts val="0"/>
              </a:spcAft>
              <a:buNone/>
            </a:pPr>
            <a:r>
              <a:rPr lang="es" sz="1100" b="1">
                <a:solidFill>
                  <a:srgbClr val="595959"/>
                </a:solidFill>
                <a:latin typeface="Nunito"/>
                <a:ea typeface="Nunito"/>
                <a:cs typeface="Nunito"/>
                <a:sym typeface="Nunito"/>
              </a:rPr>
              <a:t>En este caso, presentaremos los resultados y acciones realizadas en torno a las dimensiones seleccionadas a un grupo de personas que podrán profundizar en nuestro análisis, reflexión y desafíos aportandonos una nueva mirada para la proyección de nuevos procesos</a:t>
            </a:r>
            <a:r>
              <a:rPr lang="es" sz="1000" b="1">
                <a:solidFill>
                  <a:srgbClr val="595959"/>
                </a:solidFill>
                <a:latin typeface="Nunito"/>
                <a:ea typeface="Nunito"/>
                <a:cs typeface="Nunito"/>
                <a:sym typeface="Nunito"/>
              </a:rPr>
              <a:t>.</a:t>
            </a:r>
            <a:endParaRPr sz="1000" b="1">
              <a:solidFill>
                <a:srgbClr val="595959"/>
              </a:solidFill>
              <a:latin typeface="Nunito"/>
              <a:ea typeface="Nunito"/>
              <a:cs typeface="Nunito"/>
              <a:sym typeface="Nunito"/>
            </a:endParaRPr>
          </a:p>
        </p:txBody>
      </p:sp>
      <p:pic>
        <p:nvPicPr>
          <p:cNvPr id="842" name="Google Shape;842;p40"/>
          <p:cNvPicPr preferRelativeResize="0"/>
          <p:nvPr/>
        </p:nvPicPr>
        <p:blipFill>
          <a:blip r:embed="rId5">
            <a:alphaModFix/>
          </a:blip>
          <a:stretch>
            <a:fillRect/>
          </a:stretch>
        </p:blipFill>
        <p:spPr>
          <a:xfrm>
            <a:off x="5399950" y="2625425"/>
            <a:ext cx="2972100" cy="217955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pag 4">
  <p:cSld name="TITLE_1_1_2_1">
    <p:spTree>
      <p:nvGrpSpPr>
        <p:cNvPr id="1" name="Shape 101"/>
        <p:cNvGrpSpPr/>
        <p:nvPr/>
      </p:nvGrpSpPr>
      <p:grpSpPr>
        <a:xfrm>
          <a:off x="0" y="0"/>
          <a:ext cx="0" cy="0"/>
          <a:chOff x="0" y="0"/>
          <a:chExt cx="0" cy="0"/>
        </a:xfrm>
      </p:grpSpPr>
      <p:pic>
        <p:nvPicPr>
          <p:cNvPr id="102" name="Google Shape;102;p5"/>
          <p:cNvPicPr preferRelativeResize="0"/>
          <p:nvPr/>
        </p:nvPicPr>
        <p:blipFill>
          <a:blip r:embed="rId2">
            <a:alphaModFix/>
          </a:blip>
          <a:stretch>
            <a:fillRect/>
          </a:stretch>
        </p:blipFill>
        <p:spPr>
          <a:xfrm>
            <a:off x="0" y="27025"/>
            <a:ext cx="9144000" cy="5124450"/>
          </a:xfrm>
          <a:prstGeom prst="rect">
            <a:avLst/>
          </a:prstGeom>
          <a:noFill/>
          <a:ln>
            <a:noFill/>
          </a:ln>
        </p:spPr>
      </p:pic>
      <p:sp>
        <p:nvSpPr>
          <p:cNvPr id="103" name="Google Shape;103;p5"/>
          <p:cNvSpPr txBox="1">
            <a:spLocks noGrp="1"/>
          </p:cNvSpPr>
          <p:nvPr>
            <p:ph type="sldNum" idx="12"/>
          </p:nvPr>
        </p:nvSpPr>
        <p:spPr>
          <a:xfrm>
            <a:off x="8264648" y="45363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104" name="Google Shape;104;p5"/>
          <p:cNvSpPr txBox="1"/>
          <p:nvPr/>
        </p:nvSpPr>
        <p:spPr>
          <a:xfrm>
            <a:off x="889700" y="1148850"/>
            <a:ext cx="3218400" cy="900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300" b="1">
                <a:solidFill>
                  <a:srgbClr val="C55D07"/>
                </a:solidFill>
                <a:latin typeface="Nunito"/>
                <a:ea typeface="Nunito"/>
                <a:cs typeface="Nunito"/>
                <a:sym typeface="Nunito"/>
              </a:rPr>
              <a:t>Metodología de Amigos Críticos desarrollada por CEDLE (2019): </a:t>
            </a:r>
            <a:r>
              <a:rPr lang="es" sz="1300">
                <a:solidFill>
                  <a:srgbClr val="C55D07"/>
                </a:solidFill>
                <a:latin typeface="Nunito"/>
                <a:ea typeface="Nunito"/>
                <a:cs typeface="Nunito"/>
                <a:sym typeface="Nunito"/>
              </a:rPr>
              <a:t>propone el desarrollo de capacidades vinculadas al concepto de </a:t>
            </a:r>
            <a:r>
              <a:rPr lang="es" sz="1300" b="1">
                <a:solidFill>
                  <a:srgbClr val="C55D07"/>
                </a:solidFill>
                <a:latin typeface="Nunito"/>
                <a:ea typeface="Nunito"/>
                <a:cs typeface="Nunito"/>
                <a:sym typeface="Nunito"/>
              </a:rPr>
              <a:t>Rol de Amigos Críticos </a:t>
            </a:r>
            <a:r>
              <a:rPr lang="es" sz="1300">
                <a:solidFill>
                  <a:srgbClr val="C55D07"/>
                </a:solidFill>
                <a:latin typeface="Nunito"/>
                <a:ea typeface="Nunito"/>
                <a:cs typeface="Nunito"/>
                <a:sym typeface="Nunito"/>
              </a:rPr>
              <a:t>(Mellado y Aravena, 2018)</a:t>
            </a:r>
            <a:endParaRPr sz="1300">
              <a:solidFill>
                <a:srgbClr val="C55D07"/>
              </a:solidFill>
              <a:latin typeface="Nunito"/>
              <a:ea typeface="Nunito"/>
              <a:cs typeface="Nunito"/>
              <a:sym typeface="Nunito"/>
            </a:endParaRPr>
          </a:p>
        </p:txBody>
      </p:sp>
      <p:sp>
        <p:nvSpPr>
          <p:cNvPr id="105" name="Google Shape;105;p5"/>
          <p:cNvSpPr/>
          <p:nvPr/>
        </p:nvSpPr>
        <p:spPr>
          <a:xfrm rot="-8100000">
            <a:off x="-388736" y="1035735"/>
            <a:ext cx="1165453" cy="1235881"/>
          </a:xfrm>
          <a:prstGeom prst="chord">
            <a:avLst>
              <a:gd name="adj1" fmla="val 2761805"/>
              <a:gd name="adj2" fmla="val 13579544"/>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5"/>
          <p:cNvSpPr txBox="1"/>
          <p:nvPr/>
        </p:nvSpPr>
        <p:spPr>
          <a:xfrm>
            <a:off x="321500" y="1364325"/>
            <a:ext cx="419700" cy="5787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4700">
                <a:solidFill>
                  <a:srgbClr val="E36C09"/>
                </a:solidFill>
                <a:latin typeface="Montserrat SemiBold"/>
                <a:ea typeface="Montserrat SemiBold"/>
                <a:cs typeface="Montserrat SemiBold"/>
                <a:sym typeface="Montserrat SemiBold"/>
              </a:rPr>
              <a:t>2</a:t>
            </a:r>
            <a:endParaRPr sz="4700">
              <a:solidFill>
                <a:srgbClr val="E36C09"/>
              </a:solidFill>
              <a:latin typeface="Montserrat SemiBold"/>
              <a:ea typeface="Montserrat SemiBold"/>
              <a:cs typeface="Montserrat SemiBold"/>
              <a:sym typeface="Montserrat SemiBold"/>
            </a:endParaRPr>
          </a:p>
        </p:txBody>
      </p:sp>
      <p:grpSp>
        <p:nvGrpSpPr>
          <p:cNvPr id="107" name="Google Shape;107;p5"/>
          <p:cNvGrpSpPr/>
          <p:nvPr/>
        </p:nvGrpSpPr>
        <p:grpSpPr>
          <a:xfrm>
            <a:off x="107950" y="69351"/>
            <a:ext cx="2968500" cy="644400"/>
            <a:chOff x="107950" y="69351"/>
            <a:chExt cx="2968500" cy="644400"/>
          </a:xfrm>
        </p:grpSpPr>
        <p:sp>
          <p:nvSpPr>
            <p:cNvPr id="108" name="Google Shape;108;p5"/>
            <p:cNvSpPr/>
            <p:nvPr/>
          </p:nvSpPr>
          <p:spPr>
            <a:xfrm>
              <a:off x="107950" y="69351"/>
              <a:ext cx="29685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5"/>
            <p:cNvSpPr txBox="1"/>
            <p:nvPr/>
          </p:nvSpPr>
          <p:spPr>
            <a:xfrm>
              <a:off x="961588" y="169200"/>
              <a:ext cx="20262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Conceptos que sustentan el proceso de acompañamiento</a:t>
              </a:r>
              <a:endParaRPr sz="1200">
                <a:solidFill>
                  <a:schemeClr val="lt1"/>
                </a:solidFill>
                <a:latin typeface="Nunito Black"/>
                <a:ea typeface="Nunito Black"/>
                <a:cs typeface="Nunito Black"/>
                <a:sym typeface="Nunito Black"/>
              </a:endParaRPr>
            </a:p>
          </p:txBody>
        </p:sp>
        <p:sp>
          <p:nvSpPr>
            <p:cNvPr id="110" name="Google Shape;110;p5"/>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111" name="Google Shape;111;p5"/>
            <p:cNvPicPr preferRelativeResize="0"/>
            <p:nvPr/>
          </p:nvPicPr>
          <p:blipFill>
            <a:blip r:embed="rId3">
              <a:alphaModFix/>
            </a:blip>
            <a:stretch>
              <a:fillRect/>
            </a:stretch>
          </p:blipFill>
          <p:spPr>
            <a:xfrm>
              <a:off x="287560" y="152250"/>
              <a:ext cx="291150" cy="291175"/>
            </a:xfrm>
            <a:prstGeom prst="rect">
              <a:avLst/>
            </a:prstGeom>
            <a:noFill/>
            <a:ln>
              <a:noFill/>
            </a:ln>
          </p:spPr>
        </p:pic>
      </p:grpSp>
      <p:pic>
        <p:nvPicPr>
          <p:cNvPr id="112" name="Google Shape;112;p5"/>
          <p:cNvPicPr preferRelativeResize="0"/>
          <p:nvPr/>
        </p:nvPicPr>
        <p:blipFill>
          <a:blip r:embed="rId4">
            <a:alphaModFix/>
          </a:blip>
          <a:stretch>
            <a:fillRect/>
          </a:stretch>
        </p:blipFill>
        <p:spPr>
          <a:xfrm>
            <a:off x="4918025" y="603550"/>
            <a:ext cx="3650801" cy="2433276"/>
          </a:xfrm>
          <a:prstGeom prst="rect">
            <a:avLst/>
          </a:prstGeom>
          <a:noFill/>
          <a:ln w="19050" cap="flat" cmpd="sng">
            <a:solidFill>
              <a:schemeClr val="lt1"/>
            </a:solidFill>
            <a:prstDash val="solid"/>
            <a:round/>
            <a:headEnd type="none" w="sm" len="sm"/>
            <a:tailEnd type="none" w="sm" len="sm"/>
          </a:ln>
          <a:effectLst>
            <a:outerShdw blurRad="57150" dist="19050" dir="5400000" algn="bl" rotWithShape="0">
              <a:srgbClr val="000000">
                <a:alpha val="50000"/>
              </a:srgbClr>
            </a:outerShdw>
          </a:effectLst>
        </p:spPr>
      </p:pic>
      <p:sp>
        <p:nvSpPr>
          <p:cNvPr id="113" name="Google Shape;113;p5"/>
          <p:cNvSpPr/>
          <p:nvPr/>
        </p:nvSpPr>
        <p:spPr>
          <a:xfrm>
            <a:off x="512600" y="3800475"/>
            <a:ext cx="5629800" cy="915900"/>
          </a:xfrm>
          <a:prstGeom prst="rect">
            <a:avLst/>
          </a:prstGeom>
          <a:solidFill>
            <a:schemeClr val="lt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5"/>
          <p:cNvSpPr txBox="1"/>
          <p:nvPr/>
        </p:nvSpPr>
        <p:spPr>
          <a:xfrm>
            <a:off x="661100" y="3981375"/>
            <a:ext cx="5181600" cy="507900"/>
          </a:xfrm>
          <a:prstGeom prst="rect">
            <a:avLst/>
          </a:prstGeom>
          <a:noFill/>
          <a:ln>
            <a:noFill/>
          </a:ln>
        </p:spPr>
        <p:txBody>
          <a:bodyPr spcFirstLastPara="1" wrap="square" lIns="0" tIns="0" rIns="0" bIns="0" anchor="t" anchorCtr="0">
            <a:spAutoFit/>
          </a:bodyPr>
          <a:lstStyle/>
          <a:p>
            <a:pPr marL="0" lvl="0" indent="0" algn="ctr" rtl="0">
              <a:lnSpc>
                <a:spcPct val="100000"/>
              </a:lnSpc>
              <a:spcBef>
                <a:spcPts val="0"/>
              </a:spcBef>
              <a:spcAft>
                <a:spcPts val="0"/>
              </a:spcAft>
              <a:buNone/>
            </a:pPr>
            <a:r>
              <a:rPr lang="es" sz="1100" b="1">
                <a:solidFill>
                  <a:schemeClr val="dk2"/>
                </a:solidFill>
                <a:latin typeface="Nunito"/>
                <a:ea typeface="Nunito"/>
                <a:cs typeface="Nunito"/>
                <a:sym typeface="Nunito"/>
              </a:rPr>
              <a:t>“El “amigo crítico” es un actor que puede fungir como agente clave para favorecer el aprendizaje y los procesos de mejoramiento organizacional” </a:t>
            </a:r>
            <a:endParaRPr sz="1100" b="1">
              <a:solidFill>
                <a:schemeClr val="dk2"/>
              </a:solidFill>
              <a:latin typeface="Nunito"/>
              <a:ea typeface="Nunito"/>
              <a:cs typeface="Nunito"/>
              <a:sym typeface="Nunito"/>
            </a:endParaRPr>
          </a:p>
          <a:p>
            <a:pPr marL="0" lvl="0" indent="0" algn="ctr" rtl="0">
              <a:lnSpc>
                <a:spcPct val="100000"/>
              </a:lnSpc>
              <a:spcBef>
                <a:spcPts val="0"/>
              </a:spcBef>
              <a:spcAft>
                <a:spcPts val="0"/>
              </a:spcAft>
              <a:buNone/>
            </a:pPr>
            <a:r>
              <a:rPr lang="es" sz="1100" b="1">
                <a:solidFill>
                  <a:schemeClr val="dk2"/>
                </a:solidFill>
                <a:latin typeface="Nunito"/>
                <a:ea typeface="Nunito"/>
                <a:cs typeface="Nunito"/>
                <a:sym typeface="Nunito"/>
              </a:rPr>
              <a:t>(Swaffield, 2008; Gurr y Huerta, 2013; Costa y Kallik, 1993)</a:t>
            </a:r>
            <a:endParaRPr sz="1100" b="1">
              <a:solidFill>
                <a:schemeClr val="dk2"/>
              </a:solidFill>
              <a:latin typeface="Nunito"/>
              <a:ea typeface="Nunito"/>
              <a:cs typeface="Nunito"/>
              <a:sym typeface="Nunito"/>
            </a:endParaRPr>
          </a:p>
        </p:txBody>
      </p:sp>
      <p:grpSp>
        <p:nvGrpSpPr>
          <p:cNvPr id="115" name="Google Shape;115;p5"/>
          <p:cNvGrpSpPr/>
          <p:nvPr/>
        </p:nvGrpSpPr>
        <p:grpSpPr>
          <a:xfrm>
            <a:off x="6275400" y="3362320"/>
            <a:ext cx="2811450" cy="1498225"/>
            <a:chOff x="6275400" y="2864225"/>
            <a:chExt cx="2811450" cy="1498225"/>
          </a:xfrm>
        </p:grpSpPr>
        <p:pic>
          <p:nvPicPr>
            <p:cNvPr id="116" name="Google Shape;116;p5"/>
            <p:cNvPicPr preferRelativeResize="0"/>
            <p:nvPr/>
          </p:nvPicPr>
          <p:blipFill>
            <a:blip r:embed="rId5">
              <a:alphaModFix/>
            </a:blip>
            <a:stretch>
              <a:fillRect/>
            </a:stretch>
          </p:blipFill>
          <p:spPr>
            <a:xfrm>
              <a:off x="6275400" y="2926650"/>
              <a:ext cx="2478076" cy="1435800"/>
            </a:xfrm>
            <a:prstGeom prst="rect">
              <a:avLst/>
            </a:prstGeom>
            <a:noFill/>
            <a:ln>
              <a:noFill/>
            </a:ln>
            <a:effectLst>
              <a:outerShdw blurRad="57150" dist="19050" dir="5400000" algn="bl" rotWithShape="0">
                <a:srgbClr val="000000">
                  <a:alpha val="50000"/>
                </a:srgbClr>
              </a:outerShdw>
            </a:effectLst>
          </p:spPr>
        </p:pic>
        <p:sp>
          <p:nvSpPr>
            <p:cNvPr id="117" name="Google Shape;117;p5"/>
            <p:cNvSpPr txBox="1"/>
            <p:nvPr/>
          </p:nvSpPr>
          <p:spPr>
            <a:xfrm>
              <a:off x="6372200" y="3060075"/>
              <a:ext cx="2302800" cy="9465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100"/>
                </a:spcAft>
                <a:buNone/>
              </a:pPr>
              <a:r>
                <a:rPr lang="es" sz="1100" b="1">
                  <a:solidFill>
                    <a:schemeClr val="dk2"/>
                  </a:solidFill>
                  <a:latin typeface="Nunito"/>
                  <a:ea typeface="Nunito"/>
                  <a:cs typeface="Nunito"/>
                  <a:sym typeface="Nunito"/>
                </a:rPr>
                <a:t>Para conocer más sobre la metodología de Amigos críticos desarrollada por CEDLE descargar el texto haciendo clic aquí: </a:t>
              </a:r>
              <a:endParaRPr sz="1100">
                <a:solidFill>
                  <a:srgbClr val="E36C09"/>
                </a:solidFill>
                <a:latin typeface="Nunito SemiBold"/>
                <a:ea typeface="Nunito SemiBold"/>
                <a:cs typeface="Nunito SemiBold"/>
                <a:sym typeface="Nunito SemiBold"/>
              </a:endParaRPr>
            </a:p>
          </p:txBody>
        </p:sp>
        <p:pic>
          <p:nvPicPr>
            <p:cNvPr id="118" name="Google Shape;118;p5"/>
            <p:cNvPicPr preferRelativeResize="0"/>
            <p:nvPr/>
          </p:nvPicPr>
          <p:blipFill>
            <a:blip r:embed="rId6">
              <a:alphaModFix/>
            </a:blip>
            <a:stretch>
              <a:fillRect/>
            </a:stretch>
          </p:blipFill>
          <p:spPr>
            <a:xfrm flipH="1">
              <a:off x="8629650" y="2864225"/>
              <a:ext cx="457200" cy="457200"/>
            </a:xfrm>
            <a:prstGeom prst="rect">
              <a:avLst/>
            </a:prstGeom>
            <a:noFill/>
            <a:ln>
              <a:noFill/>
            </a:ln>
          </p:spPr>
        </p:pic>
      </p:grpSp>
      <p:sp>
        <p:nvSpPr>
          <p:cNvPr id="119" name="Google Shape;119;p5"/>
          <p:cNvSpPr/>
          <p:nvPr/>
        </p:nvSpPr>
        <p:spPr>
          <a:xfrm>
            <a:off x="553475" y="2422575"/>
            <a:ext cx="3599400" cy="1219800"/>
          </a:xfrm>
          <a:prstGeom prst="wedgeRectCallout">
            <a:avLst>
              <a:gd name="adj1" fmla="val -20390"/>
              <a:gd name="adj2" fmla="val -70567"/>
            </a:avLst>
          </a:prstGeom>
          <a:noFill/>
          <a:ln w="9525" cap="flat" cmpd="sng">
            <a:solidFill>
              <a:srgbClr val="F7964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5"/>
          <p:cNvSpPr txBox="1"/>
          <p:nvPr/>
        </p:nvSpPr>
        <p:spPr>
          <a:xfrm>
            <a:off x="661100" y="2543475"/>
            <a:ext cx="3358500" cy="969600"/>
          </a:xfrm>
          <a:prstGeom prst="rect">
            <a:avLst/>
          </a:prstGeom>
          <a:noFill/>
          <a:ln>
            <a:noFill/>
          </a:ln>
        </p:spPr>
        <p:txBody>
          <a:bodyPr spcFirstLastPara="1" wrap="square" lIns="0" tIns="0" rIns="0" bIns="0" anchor="t" anchorCtr="0">
            <a:spAutoFit/>
          </a:bodyPr>
          <a:lstStyle/>
          <a:p>
            <a:pPr marL="0" lvl="0" indent="0" algn="just" rtl="0">
              <a:lnSpc>
                <a:spcPct val="90000"/>
              </a:lnSpc>
              <a:spcBef>
                <a:spcPts val="0"/>
              </a:spcBef>
              <a:spcAft>
                <a:spcPts val="0"/>
              </a:spcAft>
              <a:buNone/>
            </a:pPr>
            <a:r>
              <a:rPr lang="es" sz="1000">
                <a:solidFill>
                  <a:schemeClr val="dk2"/>
                </a:solidFill>
                <a:latin typeface="Nunito SemiBold"/>
                <a:ea typeface="Nunito SemiBold"/>
                <a:cs typeface="Nunito SemiBold"/>
                <a:sym typeface="Nunito SemiBold"/>
              </a:rPr>
              <a:t>Amigo crítico se define como un agente con la doble función como “amigo” cercano y confiable de la comunidad educativa y, al mismo tiempo, como “crítico” que mantiene una actitud abierta y cuestionadora que ayuda a los distintos actores educativos a identificar “puntos ciegos”, concepciones erróneas, y perspectivas alternativas.</a:t>
            </a:r>
            <a:endParaRPr sz="1000">
              <a:solidFill>
                <a:schemeClr val="dk2"/>
              </a:solidFill>
              <a:latin typeface="Nunito SemiBold"/>
              <a:ea typeface="Nunito SemiBold"/>
              <a:cs typeface="Nunito SemiBold"/>
              <a:sym typeface="Nunito SemiBo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pag 28">
  <p:cSld name="TITLE_1_1_1_2_1_1_1_1_1_1_1_1_1_1_1_1_1_1_1">
    <p:spTree>
      <p:nvGrpSpPr>
        <p:cNvPr id="1" name="Shape 843"/>
        <p:cNvGrpSpPr/>
        <p:nvPr/>
      </p:nvGrpSpPr>
      <p:grpSpPr>
        <a:xfrm>
          <a:off x="0" y="0"/>
          <a:ext cx="0" cy="0"/>
          <a:chOff x="0" y="0"/>
          <a:chExt cx="0" cy="0"/>
        </a:xfrm>
      </p:grpSpPr>
      <p:pic>
        <p:nvPicPr>
          <p:cNvPr id="844" name="Google Shape;844;p41"/>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845" name="Google Shape;845;p41"/>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846" name="Google Shape;846;p41"/>
          <p:cNvSpPr/>
          <p:nvPr/>
        </p:nvSpPr>
        <p:spPr>
          <a:xfrm>
            <a:off x="107950" y="69350"/>
            <a:ext cx="2244900" cy="5403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41"/>
          <p:cNvSpPr txBox="1"/>
          <p:nvPr/>
        </p:nvSpPr>
        <p:spPr>
          <a:xfrm>
            <a:off x="1045979" y="182763"/>
            <a:ext cx="11868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Aprendizajes y Proyección</a:t>
            </a:r>
            <a:endParaRPr sz="1200">
              <a:solidFill>
                <a:schemeClr val="lt1"/>
              </a:solidFill>
              <a:latin typeface="Nunito Black"/>
              <a:ea typeface="Nunito Black"/>
              <a:cs typeface="Nunito Black"/>
              <a:sym typeface="Nunito Black"/>
            </a:endParaRPr>
          </a:p>
        </p:txBody>
      </p:sp>
      <p:sp>
        <p:nvSpPr>
          <p:cNvPr id="848" name="Google Shape;848;p41"/>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3</a:t>
            </a:r>
            <a:endParaRPr sz="2700">
              <a:solidFill>
                <a:schemeClr val="lt1"/>
              </a:solidFill>
              <a:latin typeface="Montserrat SemiBold"/>
              <a:ea typeface="Montserrat SemiBold"/>
              <a:cs typeface="Montserrat SemiBold"/>
              <a:sym typeface="Montserrat SemiBold"/>
            </a:endParaRPr>
          </a:p>
        </p:txBody>
      </p:sp>
      <p:pic>
        <p:nvPicPr>
          <p:cNvPr id="849" name="Google Shape;849;p41"/>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850" name="Google Shape;850;p41"/>
          <p:cNvGrpSpPr/>
          <p:nvPr/>
        </p:nvGrpSpPr>
        <p:grpSpPr>
          <a:xfrm>
            <a:off x="5765549" y="200500"/>
            <a:ext cx="2978823" cy="248400"/>
            <a:chOff x="669675" y="71125"/>
            <a:chExt cx="2876400" cy="248400"/>
          </a:xfrm>
        </p:grpSpPr>
        <p:pic>
          <p:nvPicPr>
            <p:cNvPr id="851" name="Google Shape;851;p41"/>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852" name="Google Shape;852;p41"/>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853" name="Google Shape;853;p41"/>
          <p:cNvPicPr preferRelativeResize="0"/>
          <p:nvPr/>
        </p:nvPicPr>
        <p:blipFill>
          <a:blip r:embed="rId5">
            <a:alphaModFix/>
          </a:blip>
          <a:stretch>
            <a:fillRect/>
          </a:stretch>
        </p:blipFill>
        <p:spPr>
          <a:xfrm>
            <a:off x="1156563" y="763227"/>
            <a:ext cx="6984425" cy="4105800"/>
          </a:xfrm>
          <a:prstGeom prst="rect">
            <a:avLst/>
          </a:prstGeom>
          <a:noFill/>
          <a:ln>
            <a:noFill/>
          </a:ln>
          <a:effectLst>
            <a:outerShdw blurRad="57150" dist="19050" dir="5400000" algn="bl" rotWithShape="0">
              <a:srgbClr val="000000">
                <a:alpha val="50000"/>
              </a:srgbClr>
            </a:outerShdw>
          </a:effectLst>
        </p:spPr>
      </p:pic>
      <p:sp>
        <p:nvSpPr>
          <p:cNvPr id="854" name="Google Shape;854;p41"/>
          <p:cNvSpPr txBox="1"/>
          <p:nvPr/>
        </p:nvSpPr>
        <p:spPr>
          <a:xfrm>
            <a:off x="1286240" y="3216733"/>
            <a:ext cx="452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b="1">
                <a:solidFill>
                  <a:schemeClr val="dk2"/>
                </a:solidFill>
                <a:latin typeface="Nunito"/>
                <a:ea typeface="Nunito"/>
                <a:cs typeface="Nunito"/>
                <a:sym typeface="Nunito"/>
              </a:rPr>
              <a:t>¿Qué reflexionamos de estas retroalimentaciones?</a:t>
            </a:r>
            <a:endParaRPr sz="1200" b="1">
              <a:solidFill>
                <a:schemeClr val="dk2"/>
              </a:solidFill>
              <a:latin typeface="Nunito"/>
              <a:ea typeface="Nunito"/>
              <a:cs typeface="Nunito"/>
              <a:sym typeface="Nunito"/>
            </a:endParaRPr>
          </a:p>
        </p:txBody>
      </p:sp>
      <p:sp>
        <p:nvSpPr>
          <p:cNvPr id="855" name="Google Shape;855;p41"/>
          <p:cNvSpPr/>
          <p:nvPr/>
        </p:nvSpPr>
        <p:spPr>
          <a:xfrm>
            <a:off x="1359850" y="3526777"/>
            <a:ext cx="6609300" cy="1102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41"/>
          <p:cNvSpPr txBox="1"/>
          <p:nvPr/>
        </p:nvSpPr>
        <p:spPr>
          <a:xfrm>
            <a:off x="1281900" y="1627288"/>
            <a:ext cx="4526400" cy="369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b="1">
                <a:solidFill>
                  <a:schemeClr val="dk2"/>
                </a:solidFill>
                <a:latin typeface="Nunito"/>
                <a:ea typeface="Nunito"/>
                <a:cs typeface="Nunito"/>
                <a:sym typeface="Nunito"/>
              </a:rPr>
              <a:t>Retroalimentación Recibida</a:t>
            </a:r>
            <a:endParaRPr sz="1200" b="1">
              <a:solidFill>
                <a:schemeClr val="dk2"/>
              </a:solidFill>
              <a:latin typeface="Nunito"/>
              <a:ea typeface="Nunito"/>
              <a:cs typeface="Nunito"/>
              <a:sym typeface="Nunito"/>
            </a:endParaRPr>
          </a:p>
        </p:txBody>
      </p:sp>
      <p:sp>
        <p:nvSpPr>
          <p:cNvPr id="857" name="Google Shape;857;p41"/>
          <p:cNvSpPr/>
          <p:nvPr/>
        </p:nvSpPr>
        <p:spPr>
          <a:xfrm>
            <a:off x="1359850" y="1939350"/>
            <a:ext cx="6609300" cy="1102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aphicFrame>
        <p:nvGraphicFramePr>
          <p:cNvPr id="858" name="Google Shape;858;p41"/>
          <p:cNvGraphicFramePr/>
          <p:nvPr/>
        </p:nvGraphicFramePr>
        <p:xfrm>
          <a:off x="3141292" y="975475"/>
          <a:ext cx="2556950" cy="465360"/>
        </p:xfrm>
        <a:graphic>
          <a:graphicData uri="http://schemas.openxmlformats.org/drawingml/2006/table">
            <a:tbl>
              <a:tblPr>
                <a:noFill/>
                <a:tableStyleId>{E7D0C41F-C386-45D2-8345-A5BA82AC953A}</a:tableStyleId>
              </a:tblPr>
              <a:tblGrid>
                <a:gridCol w="1278475">
                  <a:extLst>
                    <a:ext uri="{9D8B030D-6E8A-4147-A177-3AD203B41FA5}">
                      <a16:colId xmlns:a16="http://schemas.microsoft.com/office/drawing/2014/main" val="20000"/>
                    </a:ext>
                  </a:extLst>
                </a:gridCol>
                <a:gridCol w="1278475">
                  <a:extLst>
                    <a:ext uri="{9D8B030D-6E8A-4147-A177-3AD203B41FA5}">
                      <a16:colId xmlns:a16="http://schemas.microsoft.com/office/drawing/2014/main" val="20001"/>
                    </a:ext>
                  </a:extLst>
                </a:gridCol>
              </a:tblGrid>
              <a:tr h="464375">
                <a:tc gridSpan="2">
                  <a:txBody>
                    <a:bodyPr/>
                    <a:lstStyle/>
                    <a:p>
                      <a:pPr marL="0" lvl="0" indent="0" algn="ctr" rtl="0">
                        <a:spcBef>
                          <a:spcPts val="0"/>
                        </a:spcBef>
                        <a:spcAft>
                          <a:spcPts val="0"/>
                        </a:spcAft>
                        <a:buNone/>
                      </a:pPr>
                      <a:r>
                        <a:rPr lang="es" b="1">
                          <a:latin typeface="Nunito"/>
                          <a:ea typeface="Nunito"/>
                          <a:cs typeface="Nunito"/>
                          <a:sym typeface="Nunito"/>
                        </a:rPr>
                        <a:t>Café del Mundo</a:t>
                      </a:r>
                      <a:endParaRPr sz="1200">
                        <a:latin typeface="Nunito"/>
                        <a:ea typeface="Nunito"/>
                        <a:cs typeface="Nunito"/>
                        <a:sym typeface="Nunito"/>
                      </a:endParaRPr>
                    </a:p>
                  </a:txBody>
                  <a:tcPr marL="198000" marR="198000" marT="126000" marB="126000">
                    <a:lnL w="38100" cap="flat" cmpd="sng">
                      <a:solidFill>
                        <a:srgbClr val="0097A7"/>
                      </a:solidFill>
                      <a:prstDash val="solid"/>
                      <a:round/>
                      <a:headEnd type="none" w="sm" len="sm"/>
                      <a:tailEnd type="none" w="sm" len="sm"/>
                    </a:lnL>
                    <a:lnR w="38100" cap="flat" cmpd="sng">
                      <a:solidFill>
                        <a:srgbClr val="0097A7"/>
                      </a:solidFill>
                      <a:prstDash val="solid"/>
                      <a:round/>
                      <a:headEnd type="none" w="sm" len="sm"/>
                      <a:tailEnd type="none" w="sm" len="sm"/>
                    </a:lnR>
                    <a:lnT w="38100" cap="flat" cmpd="sng">
                      <a:solidFill>
                        <a:srgbClr val="0097A7"/>
                      </a:solidFill>
                      <a:prstDash val="solid"/>
                      <a:round/>
                      <a:headEnd type="none" w="sm" len="sm"/>
                      <a:tailEnd type="none" w="sm" len="sm"/>
                    </a:lnT>
                    <a:lnB w="38100" cap="flat" cmpd="sng">
                      <a:solidFill>
                        <a:srgbClr val="0097A7"/>
                      </a:solidFill>
                      <a:prstDash val="solid"/>
                      <a:round/>
                      <a:headEnd type="none" w="sm" len="sm"/>
                      <a:tailEnd type="none" w="sm" len="sm"/>
                    </a:lnB>
                    <a:solidFill>
                      <a:srgbClr val="A9D8DD"/>
                    </a:solidFill>
                  </a:tcPr>
                </a:tc>
                <a:tc hMerge="1">
                  <a:txBody>
                    <a:bodyPr/>
                    <a:lstStyle/>
                    <a:p>
                      <a:endParaRPr lang="es-CL"/>
                    </a:p>
                  </a:txBody>
                  <a:tcPr/>
                </a:tc>
                <a:extLst>
                  <a:ext uri="{0D108BD9-81ED-4DB2-BD59-A6C34878D82A}">
                    <a16:rowId xmlns:a16="http://schemas.microsoft.com/office/drawing/2014/main" val="10000"/>
                  </a:ext>
                </a:extLst>
              </a:tr>
            </a:tbl>
          </a:graphicData>
        </a:graphic>
      </p:graphicFrame>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ag 29">
  <p:cSld name="TITLE_1_1_1_2_1_1_1_1_1_1_1_1_1_1_1_1_1_1_1_1">
    <p:spTree>
      <p:nvGrpSpPr>
        <p:cNvPr id="1" name="Shape 859"/>
        <p:cNvGrpSpPr/>
        <p:nvPr/>
      </p:nvGrpSpPr>
      <p:grpSpPr>
        <a:xfrm>
          <a:off x="0" y="0"/>
          <a:ext cx="0" cy="0"/>
          <a:chOff x="0" y="0"/>
          <a:chExt cx="0" cy="0"/>
        </a:xfrm>
      </p:grpSpPr>
      <p:pic>
        <p:nvPicPr>
          <p:cNvPr id="860" name="Google Shape;860;p42"/>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861" name="Google Shape;861;p42"/>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862" name="Google Shape;862;p42"/>
          <p:cNvSpPr/>
          <p:nvPr/>
        </p:nvSpPr>
        <p:spPr>
          <a:xfrm>
            <a:off x="107950" y="69350"/>
            <a:ext cx="2244900" cy="5403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42"/>
          <p:cNvSpPr txBox="1"/>
          <p:nvPr/>
        </p:nvSpPr>
        <p:spPr>
          <a:xfrm>
            <a:off x="1045979" y="182763"/>
            <a:ext cx="11868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Aprendizajes y Proyección</a:t>
            </a:r>
            <a:endParaRPr sz="1200">
              <a:solidFill>
                <a:schemeClr val="lt1"/>
              </a:solidFill>
              <a:latin typeface="Nunito Black"/>
              <a:ea typeface="Nunito Black"/>
              <a:cs typeface="Nunito Black"/>
              <a:sym typeface="Nunito Black"/>
            </a:endParaRPr>
          </a:p>
        </p:txBody>
      </p:sp>
      <p:sp>
        <p:nvSpPr>
          <p:cNvPr id="864" name="Google Shape;864;p42"/>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3</a:t>
            </a:r>
            <a:endParaRPr sz="2700">
              <a:solidFill>
                <a:schemeClr val="lt1"/>
              </a:solidFill>
              <a:latin typeface="Montserrat SemiBold"/>
              <a:ea typeface="Montserrat SemiBold"/>
              <a:cs typeface="Montserrat SemiBold"/>
              <a:sym typeface="Montserrat SemiBold"/>
            </a:endParaRPr>
          </a:p>
        </p:txBody>
      </p:sp>
      <p:pic>
        <p:nvPicPr>
          <p:cNvPr id="865" name="Google Shape;865;p42"/>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866" name="Google Shape;866;p42"/>
          <p:cNvGrpSpPr/>
          <p:nvPr/>
        </p:nvGrpSpPr>
        <p:grpSpPr>
          <a:xfrm>
            <a:off x="5765550" y="200500"/>
            <a:ext cx="3047798" cy="248400"/>
            <a:chOff x="669675" y="71125"/>
            <a:chExt cx="2876400" cy="248400"/>
          </a:xfrm>
        </p:grpSpPr>
        <p:pic>
          <p:nvPicPr>
            <p:cNvPr id="867" name="Google Shape;867;p42"/>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868" name="Google Shape;868;p42"/>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869" name="Google Shape;869;p42"/>
          <p:cNvPicPr preferRelativeResize="0"/>
          <p:nvPr/>
        </p:nvPicPr>
        <p:blipFill>
          <a:blip r:embed="rId5">
            <a:alphaModFix/>
          </a:blip>
          <a:stretch>
            <a:fillRect/>
          </a:stretch>
        </p:blipFill>
        <p:spPr>
          <a:xfrm>
            <a:off x="1156563" y="763227"/>
            <a:ext cx="6984425" cy="4105800"/>
          </a:xfrm>
          <a:prstGeom prst="rect">
            <a:avLst/>
          </a:prstGeom>
          <a:noFill/>
          <a:ln>
            <a:noFill/>
          </a:ln>
          <a:effectLst>
            <a:outerShdw blurRad="57150" dist="19050" dir="5400000" algn="bl" rotWithShape="0">
              <a:srgbClr val="000000">
                <a:alpha val="50000"/>
              </a:srgbClr>
            </a:outerShdw>
          </a:effectLst>
        </p:spPr>
      </p:pic>
      <p:sp>
        <p:nvSpPr>
          <p:cNvPr id="870" name="Google Shape;870;p42"/>
          <p:cNvSpPr txBox="1"/>
          <p:nvPr/>
        </p:nvSpPr>
        <p:spPr>
          <a:xfrm>
            <a:off x="1359850" y="989625"/>
            <a:ext cx="2320500" cy="240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1200" b="1">
                <a:solidFill>
                  <a:schemeClr val="dk2"/>
                </a:solidFill>
                <a:latin typeface="Nunito"/>
                <a:ea typeface="Nunito"/>
                <a:cs typeface="Nunito"/>
                <a:sym typeface="Nunito"/>
              </a:rPr>
              <a:t>De acuerdo la evaluación y reflexión sobre lo realizado: </a:t>
            </a:r>
            <a:endParaRPr sz="1200" b="1">
              <a:solidFill>
                <a:schemeClr val="dk2"/>
              </a:solidFill>
              <a:latin typeface="Nunito"/>
              <a:ea typeface="Nunito"/>
              <a:cs typeface="Nunito"/>
              <a:sym typeface="Nunito"/>
            </a:endParaRPr>
          </a:p>
          <a:p>
            <a:pPr marL="0" lvl="0" indent="0" algn="l" rtl="0">
              <a:spcBef>
                <a:spcPts val="0"/>
              </a:spcBef>
              <a:spcAft>
                <a:spcPts val="0"/>
              </a:spcAft>
              <a:buNone/>
            </a:pPr>
            <a:endParaRPr sz="1200" b="1">
              <a:solidFill>
                <a:schemeClr val="dk2"/>
              </a:solidFill>
              <a:latin typeface="Nunito"/>
              <a:ea typeface="Nunito"/>
              <a:cs typeface="Nunito"/>
              <a:sym typeface="Nunito"/>
            </a:endParaRPr>
          </a:p>
          <a:p>
            <a:pPr marL="0" lvl="0" indent="0" algn="l" rtl="0">
              <a:spcBef>
                <a:spcPts val="0"/>
              </a:spcBef>
              <a:spcAft>
                <a:spcPts val="0"/>
              </a:spcAft>
              <a:buNone/>
            </a:pPr>
            <a:r>
              <a:rPr lang="es" sz="1200" b="1">
                <a:solidFill>
                  <a:schemeClr val="dk2"/>
                </a:solidFill>
                <a:latin typeface="Nunito"/>
                <a:ea typeface="Nunito"/>
                <a:cs typeface="Nunito"/>
                <a:sym typeface="Nunito"/>
              </a:rPr>
              <a:t>¿Cómo seguimos avanzando en el mejoramiento? </a:t>
            </a:r>
            <a:endParaRPr sz="1200" b="1">
              <a:solidFill>
                <a:schemeClr val="dk2"/>
              </a:solidFill>
              <a:latin typeface="Nunito"/>
              <a:ea typeface="Nunito"/>
              <a:cs typeface="Nunito"/>
              <a:sym typeface="Nunito"/>
            </a:endParaRPr>
          </a:p>
          <a:p>
            <a:pPr marL="0" lvl="0" indent="0" algn="l" rtl="0">
              <a:spcBef>
                <a:spcPts val="0"/>
              </a:spcBef>
              <a:spcAft>
                <a:spcPts val="0"/>
              </a:spcAft>
              <a:buNone/>
            </a:pPr>
            <a:endParaRPr sz="1200" b="1">
              <a:solidFill>
                <a:schemeClr val="dk2"/>
              </a:solidFill>
              <a:latin typeface="Nunito"/>
              <a:ea typeface="Nunito"/>
              <a:cs typeface="Nunito"/>
              <a:sym typeface="Nunito"/>
            </a:endParaRPr>
          </a:p>
          <a:p>
            <a:pPr marL="0" lvl="0" indent="0" algn="l" rtl="0">
              <a:spcBef>
                <a:spcPts val="0"/>
              </a:spcBef>
              <a:spcAft>
                <a:spcPts val="0"/>
              </a:spcAft>
              <a:buNone/>
            </a:pPr>
            <a:r>
              <a:rPr lang="es" sz="1200">
                <a:solidFill>
                  <a:schemeClr val="dk2"/>
                </a:solidFill>
                <a:latin typeface="Nunito"/>
                <a:ea typeface="Nunito"/>
                <a:cs typeface="Nunito"/>
                <a:sym typeface="Nunito"/>
              </a:rPr>
              <a:t>(pe: qué nuevos elementos son necesarios de indagar, qué sería importante fortalecer, qué acciones permiten profundizar los aprendizajes construidos previamente, etc.)</a:t>
            </a:r>
            <a:endParaRPr sz="1200" b="1">
              <a:solidFill>
                <a:schemeClr val="dk2"/>
              </a:solidFill>
              <a:latin typeface="Nunito"/>
              <a:ea typeface="Nunito"/>
              <a:cs typeface="Nunito"/>
              <a:sym typeface="Nunito"/>
            </a:endParaRPr>
          </a:p>
        </p:txBody>
      </p:sp>
      <p:sp>
        <p:nvSpPr>
          <p:cNvPr id="871" name="Google Shape;871;p42"/>
          <p:cNvSpPr/>
          <p:nvPr/>
        </p:nvSpPr>
        <p:spPr>
          <a:xfrm>
            <a:off x="3786826" y="937225"/>
            <a:ext cx="4174200" cy="3741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ag 30">
  <p:cSld name="TITLE_1_1_1_2_1_1_1_1_1_1_1_1_1_1_1_1_1_1_1_1_1">
    <p:spTree>
      <p:nvGrpSpPr>
        <p:cNvPr id="1" name="Shape 872"/>
        <p:cNvGrpSpPr/>
        <p:nvPr/>
      </p:nvGrpSpPr>
      <p:grpSpPr>
        <a:xfrm>
          <a:off x="0" y="0"/>
          <a:ext cx="0" cy="0"/>
          <a:chOff x="0" y="0"/>
          <a:chExt cx="0" cy="0"/>
        </a:xfrm>
      </p:grpSpPr>
      <p:pic>
        <p:nvPicPr>
          <p:cNvPr id="873" name="Google Shape;873;p43"/>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874" name="Google Shape;874;p43"/>
          <p:cNvPicPr preferRelativeResize="0"/>
          <p:nvPr/>
        </p:nvPicPr>
        <p:blipFill>
          <a:blip r:embed="rId3">
            <a:alphaModFix/>
          </a:blip>
          <a:stretch>
            <a:fillRect/>
          </a:stretch>
        </p:blipFill>
        <p:spPr>
          <a:xfrm>
            <a:off x="343525" y="852650"/>
            <a:ext cx="5919075" cy="4041850"/>
          </a:xfrm>
          <a:prstGeom prst="rect">
            <a:avLst/>
          </a:prstGeom>
          <a:noFill/>
          <a:ln>
            <a:noFill/>
          </a:ln>
          <a:effectLst>
            <a:outerShdw blurRad="57150" dist="19050" dir="5400000" algn="bl" rotWithShape="0">
              <a:srgbClr val="000000">
                <a:alpha val="50000"/>
              </a:srgbClr>
            </a:outerShdw>
          </a:effectLst>
        </p:spPr>
      </p:pic>
      <p:sp>
        <p:nvSpPr>
          <p:cNvPr id="875" name="Google Shape;875;p43"/>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876" name="Google Shape;876;p43"/>
          <p:cNvGrpSpPr/>
          <p:nvPr/>
        </p:nvGrpSpPr>
        <p:grpSpPr>
          <a:xfrm>
            <a:off x="5765550" y="200500"/>
            <a:ext cx="3090890" cy="248400"/>
            <a:chOff x="669675" y="71125"/>
            <a:chExt cx="2876400" cy="248400"/>
          </a:xfrm>
        </p:grpSpPr>
        <p:pic>
          <p:nvPicPr>
            <p:cNvPr id="877" name="Google Shape;877;p43"/>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878" name="Google Shape;878;p43"/>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879" name="Google Shape;879;p43"/>
          <p:cNvPicPr preferRelativeResize="0"/>
          <p:nvPr/>
        </p:nvPicPr>
        <p:blipFill rotWithShape="1">
          <a:blip r:embed="rId5">
            <a:alphaModFix/>
          </a:blip>
          <a:srcRect t="4737" r="1516" b="5881"/>
          <a:stretch/>
        </p:blipFill>
        <p:spPr>
          <a:xfrm>
            <a:off x="454875" y="971250"/>
            <a:ext cx="5696375" cy="3804650"/>
          </a:xfrm>
          <a:prstGeom prst="rect">
            <a:avLst/>
          </a:prstGeom>
          <a:noFill/>
          <a:ln>
            <a:noFill/>
          </a:ln>
        </p:spPr>
      </p:pic>
      <p:sp>
        <p:nvSpPr>
          <p:cNvPr id="880" name="Google Shape;880;p43"/>
          <p:cNvSpPr/>
          <p:nvPr/>
        </p:nvSpPr>
        <p:spPr>
          <a:xfrm>
            <a:off x="6380500" y="1540800"/>
            <a:ext cx="2337660" cy="1781676"/>
          </a:xfrm>
          <a:prstGeom prst="cloud">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0" bIns="91425" anchor="ctr" anchorCtr="0">
            <a:noAutofit/>
          </a:bodyPr>
          <a:lstStyle/>
          <a:p>
            <a:pPr marL="0" lvl="0" indent="0" algn="ctr" rtl="0">
              <a:spcBef>
                <a:spcPts val="0"/>
              </a:spcBef>
              <a:spcAft>
                <a:spcPts val="0"/>
              </a:spcAft>
              <a:buClr>
                <a:schemeClr val="dk1"/>
              </a:buClr>
              <a:buSzPts val="1100"/>
              <a:buFont typeface="Arial"/>
              <a:buNone/>
            </a:pPr>
            <a:r>
              <a:rPr lang="es" sz="1000" b="1">
                <a:solidFill>
                  <a:schemeClr val="lt1"/>
                </a:solidFill>
                <a:latin typeface="Nunito"/>
                <a:ea typeface="Nunito"/>
                <a:cs typeface="Nunito"/>
                <a:sym typeface="Nunito"/>
              </a:rPr>
              <a:t>Las Etapas de Desarrollo pueden ayudar a anticipar las posibilidades de logro para proyectar lo que se espera de una red.</a:t>
            </a:r>
            <a:endParaRPr sz="1000" b="1">
              <a:solidFill>
                <a:schemeClr val="lt1"/>
              </a:solidFill>
              <a:latin typeface="Nunito"/>
              <a:ea typeface="Nunito"/>
              <a:cs typeface="Nunito"/>
              <a:sym typeface="Nunito"/>
            </a:endParaRPr>
          </a:p>
        </p:txBody>
      </p:sp>
      <p:pic>
        <p:nvPicPr>
          <p:cNvPr id="881" name="Google Shape;881;p43"/>
          <p:cNvPicPr preferRelativeResize="0"/>
          <p:nvPr/>
        </p:nvPicPr>
        <p:blipFill>
          <a:blip r:embed="rId6">
            <a:alphaModFix/>
          </a:blip>
          <a:stretch>
            <a:fillRect/>
          </a:stretch>
        </p:blipFill>
        <p:spPr>
          <a:xfrm flipH="1">
            <a:off x="5923300" y="695838"/>
            <a:ext cx="457200" cy="457200"/>
          </a:xfrm>
          <a:prstGeom prst="rect">
            <a:avLst/>
          </a:prstGeom>
          <a:noFill/>
          <a:ln>
            <a:noFill/>
          </a:ln>
        </p:spPr>
      </p:pic>
      <p:sp>
        <p:nvSpPr>
          <p:cNvPr id="882" name="Google Shape;882;p43"/>
          <p:cNvSpPr/>
          <p:nvPr/>
        </p:nvSpPr>
        <p:spPr>
          <a:xfrm>
            <a:off x="107950" y="48100"/>
            <a:ext cx="2876400" cy="5781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883" name="Google Shape;883;p43"/>
          <p:cNvPicPr preferRelativeResize="0"/>
          <p:nvPr/>
        </p:nvPicPr>
        <p:blipFill>
          <a:blip r:embed="rId7">
            <a:alphaModFix/>
          </a:blip>
          <a:stretch>
            <a:fillRect/>
          </a:stretch>
        </p:blipFill>
        <p:spPr>
          <a:xfrm>
            <a:off x="287560" y="152250"/>
            <a:ext cx="291150" cy="291175"/>
          </a:xfrm>
          <a:prstGeom prst="rect">
            <a:avLst/>
          </a:prstGeom>
          <a:noFill/>
          <a:ln>
            <a:noFill/>
          </a:ln>
        </p:spPr>
      </p:pic>
      <p:sp>
        <p:nvSpPr>
          <p:cNvPr id="884" name="Google Shape;884;p43"/>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sp>
        <p:nvSpPr>
          <p:cNvPr id="885" name="Google Shape;885;p43"/>
          <p:cNvSpPr txBox="1"/>
          <p:nvPr/>
        </p:nvSpPr>
        <p:spPr>
          <a:xfrm>
            <a:off x="961600" y="169200"/>
            <a:ext cx="20007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Etapa de Desarrollo de una Red Efectiva</a:t>
            </a:r>
            <a:endParaRPr sz="1200">
              <a:solidFill>
                <a:schemeClr val="lt1"/>
              </a:solidFill>
              <a:latin typeface="Nunito Black"/>
              <a:ea typeface="Nunito Black"/>
              <a:cs typeface="Nunito Black"/>
              <a:sym typeface="Nunito Black"/>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ag 30 1">
  <p:cSld name="TITLE_1_1_1_2_1_1_1_1_1_1_1_1_1_1_1_1_1_1_1_1_1_2">
    <p:spTree>
      <p:nvGrpSpPr>
        <p:cNvPr id="1" name="Shape 886"/>
        <p:cNvGrpSpPr/>
        <p:nvPr/>
      </p:nvGrpSpPr>
      <p:grpSpPr>
        <a:xfrm>
          <a:off x="0" y="0"/>
          <a:ext cx="0" cy="0"/>
          <a:chOff x="0" y="0"/>
          <a:chExt cx="0" cy="0"/>
        </a:xfrm>
      </p:grpSpPr>
      <p:pic>
        <p:nvPicPr>
          <p:cNvPr id="887" name="Google Shape;887;p44"/>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888" name="Google Shape;888;p44"/>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889" name="Google Shape;889;p44"/>
          <p:cNvSpPr/>
          <p:nvPr/>
        </p:nvSpPr>
        <p:spPr>
          <a:xfrm>
            <a:off x="107950" y="69350"/>
            <a:ext cx="2589900" cy="5403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44"/>
          <p:cNvSpPr txBox="1"/>
          <p:nvPr/>
        </p:nvSpPr>
        <p:spPr>
          <a:xfrm>
            <a:off x="914550" y="179450"/>
            <a:ext cx="1854000" cy="3201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300">
                <a:solidFill>
                  <a:schemeClr val="lt1"/>
                </a:solidFill>
                <a:latin typeface="Nunito Black"/>
                <a:ea typeface="Nunito Black"/>
                <a:cs typeface="Nunito Black"/>
                <a:sym typeface="Nunito Black"/>
              </a:rPr>
              <a:t>Mapa Sistémico: Ejercicio</a:t>
            </a:r>
            <a:endParaRPr sz="1300">
              <a:solidFill>
                <a:schemeClr val="lt1"/>
              </a:solidFill>
              <a:latin typeface="Nunito Black"/>
              <a:ea typeface="Nunito Black"/>
              <a:cs typeface="Nunito Black"/>
              <a:sym typeface="Nunito Black"/>
            </a:endParaRPr>
          </a:p>
        </p:txBody>
      </p:sp>
      <p:pic>
        <p:nvPicPr>
          <p:cNvPr id="891" name="Google Shape;891;p44"/>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892" name="Google Shape;892;p44"/>
          <p:cNvGrpSpPr/>
          <p:nvPr/>
        </p:nvGrpSpPr>
        <p:grpSpPr>
          <a:xfrm>
            <a:off x="5765550" y="200500"/>
            <a:ext cx="3090890" cy="248400"/>
            <a:chOff x="669675" y="71125"/>
            <a:chExt cx="2876400" cy="248400"/>
          </a:xfrm>
        </p:grpSpPr>
        <p:pic>
          <p:nvPicPr>
            <p:cNvPr id="893" name="Google Shape;893;p44"/>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894" name="Google Shape;894;p44"/>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895" name="Google Shape;895;p44"/>
          <p:cNvPicPr preferRelativeResize="0"/>
          <p:nvPr/>
        </p:nvPicPr>
        <p:blipFill>
          <a:blip r:embed="rId5">
            <a:alphaModFix/>
          </a:blip>
          <a:stretch>
            <a:fillRect/>
          </a:stretch>
        </p:blipFill>
        <p:spPr>
          <a:xfrm>
            <a:off x="351100" y="781575"/>
            <a:ext cx="8345325" cy="4059400"/>
          </a:xfrm>
          <a:prstGeom prst="rect">
            <a:avLst/>
          </a:prstGeom>
          <a:noFill/>
          <a:ln>
            <a:noFill/>
          </a:ln>
          <a:effectLst>
            <a:outerShdw blurRad="57150" dist="19050" dir="5400000" algn="bl" rotWithShape="0">
              <a:srgbClr val="000000">
                <a:alpha val="50000"/>
              </a:srgbClr>
            </a:outerShdw>
          </a:effectLst>
        </p:spPr>
      </p:pic>
      <p:graphicFrame>
        <p:nvGraphicFramePr>
          <p:cNvPr id="896" name="Google Shape;896;p44"/>
          <p:cNvGraphicFramePr/>
          <p:nvPr/>
        </p:nvGraphicFramePr>
        <p:xfrm>
          <a:off x="509700" y="1446538"/>
          <a:ext cx="8061800" cy="3403600"/>
        </p:xfrm>
        <a:graphic>
          <a:graphicData uri="http://schemas.openxmlformats.org/drawingml/2006/table">
            <a:tbl>
              <a:tblPr>
                <a:noFill/>
                <a:tableStyleId>{8C29782D-E93B-4F56-B21B-7138EB06264A}</a:tableStyleId>
              </a:tblPr>
              <a:tblGrid>
                <a:gridCol w="334150">
                  <a:extLst>
                    <a:ext uri="{9D8B030D-6E8A-4147-A177-3AD203B41FA5}">
                      <a16:colId xmlns:a16="http://schemas.microsoft.com/office/drawing/2014/main" val="20000"/>
                    </a:ext>
                  </a:extLst>
                </a:gridCol>
                <a:gridCol w="2400125">
                  <a:extLst>
                    <a:ext uri="{9D8B030D-6E8A-4147-A177-3AD203B41FA5}">
                      <a16:colId xmlns:a16="http://schemas.microsoft.com/office/drawing/2014/main" val="20001"/>
                    </a:ext>
                  </a:extLst>
                </a:gridCol>
                <a:gridCol w="1648850">
                  <a:extLst>
                    <a:ext uri="{9D8B030D-6E8A-4147-A177-3AD203B41FA5}">
                      <a16:colId xmlns:a16="http://schemas.microsoft.com/office/drawing/2014/main" val="20002"/>
                    </a:ext>
                  </a:extLst>
                </a:gridCol>
                <a:gridCol w="2127425">
                  <a:extLst>
                    <a:ext uri="{9D8B030D-6E8A-4147-A177-3AD203B41FA5}">
                      <a16:colId xmlns:a16="http://schemas.microsoft.com/office/drawing/2014/main" val="20003"/>
                    </a:ext>
                  </a:extLst>
                </a:gridCol>
                <a:gridCol w="1551250">
                  <a:extLst>
                    <a:ext uri="{9D8B030D-6E8A-4147-A177-3AD203B41FA5}">
                      <a16:colId xmlns:a16="http://schemas.microsoft.com/office/drawing/2014/main" val="20004"/>
                    </a:ext>
                  </a:extLst>
                </a:gridCol>
              </a:tblGrid>
              <a:tr h="309875">
                <a:tc>
                  <a:txBody>
                    <a:bodyPr/>
                    <a:lstStyle/>
                    <a:p>
                      <a:pPr marL="0" lvl="0" indent="0" algn="ctr" rtl="0">
                        <a:spcBef>
                          <a:spcPts val="0"/>
                        </a:spcBef>
                        <a:spcAft>
                          <a:spcPts val="0"/>
                        </a:spcAft>
                        <a:buNone/>
                      </a:pPr>
                      <a:endParaRPr sz="1200" b="1">
                        <a:solidFill>
                          <a:schemeClr val="dk1"/>
                        </a:solidFill>
                        <a:latin typeface="Nunito"/>
                        <a:ea typeface="Nunito"/>
                        <a:cs typeface="Nunito"/>
                        <a:sym typeface="Nunito"/>
                      </a:endParaRPr>
                    </a:p>
                  </a:txBody>
                  <a:tcPr marL="63500" marR="63500" marT="63500" marB="63500">
                    <a:lnL w="12700" cap="flat" cmpd="sng">
                      <a:solidFill>
                        <a:srgbClr val="E6B8AF">
                          <a:alpha val="0"/>
                        </a:srgbClr>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6B8AF">
                          <a:alpha val="0"/>
                        </a:srgbClr>
                      </a:solidFill>
                      <a:prstDash val="solid"/>
                      <a:round/>
                      <a:headEnd type="none" w="sm" len="sm"/>
                      <a:tailEnd type="none" w="sm" len="sm"/>
                    </a:lnT>
                    <a:lnB w="12700" cap="flat" cmpd="sng">
                      <a:solidFill>
                        <a:srgbClr val="E8D1BF"/>
                      </a:solidFill>
                      <a:prstDash val="solid"/>
                      <a:round/>
                      <a:headEnd type="none" w="sm" len="sm"/>
                      <a:tailEnd type="none" w="sm" len="sm"/>
                    </a:lnB>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Facilitadores</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Ámbito</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6B8AF"/>
                      </a:solidFill>
                      <a:prstDash val="solid"/>
                      <a:round/>
                      <a:headEnd type="none" w="sm" len="sm"/>
                      <a:tailEnd type="none" w="sm" len="sm"/>
                    </a:lnR>
                    <a:lnT w="12700" cap="flat" cmpd="sng">
                      <a:solidFill>
                        <a:srgbClr val="E6B8A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latin typeface="Nunito"/>
                          <a:ea typeface="Nunito"/>
                          <a:cs typeface="Nunito"/>
                          <a:sym typeface="Nunito"/>
                        </a:rPr>
                        <a:t>Obstaculizadores</a:t>
                      </a:r>
                      <a:endParaRPr sz="1200" b="1">
                        <a:latin typeface="Nunito"/>
                        <a:ea typeface="Nunito"/>
                        <a:cs typeface="Nunito"/>
                        <a:sym typeface="Nunito"/>
                      </a:endParaRPr>
                    </a:p>
                  </a:txBody>
                  <a:tcPr marL="63500" marR="63500" marT="63500" marB="63500">
                    <a:lnL w="12700" cap="flat" cmpd="sng">
                      <a:solidFill>
                        <a:srgbClr val="E6B8AF"/>
                      </a:solidFill>
                      <a:prstDash val="solid"/>
                      <a:round/>
                      <a:headEnd type="none" w="sm" len="sm"/>
                      <a:tailEnd type="none" w="sm" len="sm"/>
                    </a:lnL>
                    <a:lnR w="12700" cap="flat" cmpd="sng">
                      <a:solidFill>
                        <a:srgbClr val="E6B8AF"/>
                      </a:solidFill>
                      <a:prstDash val="solid"/>
                      <a:round/>
                      <a:headEnd type="none" w="sm" len="sm"/>
                      <a:tailEnd type="none" w="sm" len="sm"/>
                    </a:lnR>
                    <a:lnT w="12700" cap="flat" cmpd="sng">
                      <a:solidFill>
                        <a:srgbClr val="E6B8A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latin typeface="Nunito"/>
                          <a:ea typeface="Nunito"/>
                          <a:cs typeface="Nunito"/>
                          <a:sym typeface="Nunito"/>
                        </a:rPr>
                        <a:t>Ámbito</a:t>
                      </a:r>
                      <a:endParaRPr sz="1200" b="1">
                        <a:latin typeface="Nunito"/>
                        <a:ea typeface="Nunito"/>
                        <a:cs typeface="Nunito"/>
                        <a:sym typeface="Nunito"/>
                      </a:endParaRPr>
                    </a:p>
                  </a:txBody>
                  <a:tcPr marL="63500" marR="63500" marT="63500" marB="63500">
                    <a:lnL w="12700" cap="flat" cmpd="sng">
                      <a:solidFill>
                        <a:srgbClr val="E6B8AF"/>
                      </a:solidFill>
                      <a:prstDash val="solid"/>
                      <a:round/>
                      <a:headEnd type="none" w="sm" len="sm"/>
                      <a:tailEnd type="none" w="sm" len="sm"/>
                    </a:lnL>
                    <a:lnR w="12700" cap="flat" cmpd="sng">
                      <a:solidFill>
                        <a:srgbClr val="E6B8AF"/>
                      </a:solidFill>
                      <a:prstDash val="solid"/>
                      <a:round/>
                      <a:headEnd type="none" w="sm" len="sm"/>
                      <a:tailEnd type="none" w="sm" len="sm"/>
                    </a:lnR>
                    <a:lnT w="12700" cap="flat" cmpd="sng">
                      <a:solidFill>
                        <a:srgbClr val="E6B8A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extLst>
                  <a:ext uri="{0D108BD9-81ED-4DB2-BD59-A6C34878D82A}">
                    <a16:rowId xmlns:a16="http://schemas.microsoft.com/office/drawing/2014/main" val="10000"/>
                  </a:ext>
                </a:extLst>
              </a:tr>
              <a:tr h="566425">
                <a:tc>
                  <a:txBody>
                    <a:bodyPr/>
                    <a:lstStyle/>
                    <a:p>
                      <a:pPr marL="0" lvl="0" indent="0" algn="ctr" rtl="0">
                        <a:spcBef>
                          <a:spcPts val="0"/>
                        </a:spcBef>
                        <a:spcAft>
                          <a:spcPts val="0"/>
                        </a:spcAft>
                        <a:buNone/>
                      </a:pPr>
                      <a:r>
                        <a:rPr lang="es" sz="1200" b="1">
                          <a:latin typeface="Nunito"/>
                          <a:ea typeface="Nunito"/>
                          <a:cs typeface="Nunito"/>
                          <a:sym typeface="Nunito"/>
                        </a:rPr>
                        <a:t>1</a:t>
                      </a:r>
                      <a:endParaRPr sz="12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616775">
                <a:tc>
                  <a:txBody>
                    <a:bodyPr/>
                    <a:lstStyle/>
                    <a:p>
                      <a:pPr marL="0" lvl="0" indent="0" algn="ctr" rtl="0">
                        <a:spcBef>
                          <a:spcPts val="0"/>
                        </a:spcBef>
                        <a:spcAft>
                          <a:spcPts val="0"/>
                        </a:spcAft>
                        <a:buNone/>
                      </a:pPr>
                      <a:r>
                        <a:rPr lang="es" sz="1200" b="1">
                          <a:latin typeface="Nunito"/>
                          <a:ea typeface="Nunito"/>
                          <a:cs typeface="Nunito"/>
                          <a:sym typeface="Nunito"/>
                        </a:rPr>
                        <a:t>2</a:t>
                      </a:r>
                      <a:endParaRPr sz="12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559575">
                <a:tc>
                  <a:txBody>
                    <a:bodyPr/>
                    <a:lstStyle/>
                    <a:p>
                      <a:pPr marL="0" lvl="0" indent="0" algn="ctr" rtl="0">
                        <a:spcBef>
                          <a:spcPts val="0"/>
                        </a:spcBef>
                        <a:spcAft>
                          <a:spcPts val="0"/>
                        </a:spcAft>
                        <a:buNone/>
                      </a:pPr>
                      <a:r>
                        <a:rPr lang="es" sz="1200" b="1">
                          <a:latin typeface="Nunito"/>
                          <a:ea typeface="Nunito"/>
                          <a:cs typeface="Nunito"/>
                          <a:sym typeface="Nunito"/>
                        </a:rPr>
                        <a:t>3</a:t>
                      </a:r>
                      <a:endParaRPr sz="12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bl>
          </a:graphicData>
        </a:graphic>
      </p:graphicFrame>
      <p:cxnSp>
        <p:nvCxnSpPr>
          <p:cNvPr id="897" name="Google Shape;897;p44"/>
          <p:cNvCxnSpPr/>
          <p:nvPr/>
        </p:nvCxnSpPr>
        <p:spPr>
          <a:xfrm flipH="1">
            <a:off x="4892825" y="1441200"/>
            <a:ext cx="8700" cy="3349500"/>
          </a:xfrm>
          <a:prstGeom prst="straightConnector1">
            <a:avLst/>
          </a:prstGeom>
          <a:noFill/>
          <a:ln w="9525" cap="flat" cmpd="sng">
            <a:solidFill>
              <a:srgbClr val="E36C09"/>
            </a:solidFill>
            <a:prstDash val="solid"/>
            <a:round/>
            <a:headEnd type="none" w="med" len="med"/>
            <a:tailEnd type="none" w="med" len="med"/>
          </a:ln>
        </p:spPr>
      </p:cxnSp>
      <p:sp>
        <p:nvSpPr>
          <p:cNvPr id="898" name="Google Shape;898;p44"/>
          <p:cNvSpPr txBox="1"/>
          <p:nvPr/>
        </p:nvSpPr>
        <p:spPr>
          <a:xfrm>
            <a:off x="667075" y="1733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sp>
        <p:nvSpPr>
          <p:cNvPr id="899" name="Google Shape;899;p44"/>
          <p:cNvSpPr txBox="1"/>
          <p:nvPr/>
        </p:nvSpPr>
        <p:spPr>
          <a:xfrm>
            <a:off x="509700" y="852275"/>
            <a:ext cx="8061900" cy="5487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r>
              <a:rPr lang="es" sz="1100" b="1">
                <a:solidFill>
                  <a:schemeClr val="dk1"/>
                </a:solidFill>
                <a:latin typeface="Nunito"/>
                <a:ea typeface="Nunito"/>
                <a:cs typeface="Nunito"/>
                <a:sym typeface="Nunito"/>
              </a:rPr>
              <a:t>¿Cuáles son los obstaculizadores y facilitadores para la mejora de la red? Utilizar el cuadro para anotar 3 de cada uno y señalar en qué ámbito se encuentra </a:t>
            </a:r>
            <a:r>
              <a:rPr lang="es" sz="1100">
                <a:solidFill>
                  <a:schemeClr val="dk1"/>
                </a:solidFill>
                <a:latin typeface="Nunito"/>
                <a:ea typeface="Nunito"/>
                <a:cs typeface="Nunito"/>
                <a:sym typeface="Nunito"/>
              </a:rPr>
              <a:t>(Considerar la trayectoria desde el año pasado). </a:t>
            </a:r>
            <a:endParaRPr>
              <a:latin typeface="Nunito"/>
              <a:ea typeface="Nunito"/>
              <a:cs typeface="Nunito"/>
              <a:sym typeface="Nunito"/>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pag 30 1 3">
  <p:cSld name="TITLE_1_1_1_2_1_1_1_1_1_1_1_1_1_1_1_1_1_1_1_1_1_2_3">
    <p:spTree>
      <p:nvGrpSpPr>
        <p:cNvPr id="1" name="Shape 900"/>
        <p:cNvGrpSpPr/>
        <p:nvPr/>
      </p:nvGrpSpPr>
      <p:grpSpPr>
        <a:xfrm>
          <a:off x="0" y="0"/>
          <a:ext cx="0" cy="0"/>
          <a:chOff x="0" y="0"/>
          <a:chExt cx="0" cy="0"/>
        </a:xfrm>
      </p:grpSpPr>
      <p:pic>
        <p:nvPicPr>
          <p:cNvPr id="901" name="Google Shape;901;p45"/>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902" name="Google Shape;902;p45"/>
          <p:cNvSpPr/>
          <p:nvPr/>
        </p:nvSpPr>
        <p:spPr>
          <a:xfrm>
            <a:off x="107950" y="69350"/>
            <a:ext cx="2589900" cy="5403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45"/>
          <p:cNvSpPr txBox="1"/>
          <p:nvPr/>
        </p:nvSpPr>
        <p:spPr>
          <a:xfrm>
            <a:off x="945075" y="247100"/>
            <a:ext cx="1929600" cy="1848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500">
                <a:solidFill>
                  <a:schemeClr val="lt1"/>
                </a:solidFill>
                <a:latin typeface="Nunito Black"/>
                <a:ea typeface="Nunito Black"/>
                <a:cs typeface="Nunito Black"/>
                <a:sym typeface="Nunito Black"/>
              </a:rPr>
              <a:t>Mapa Sistémico</a:t>
            </a:r>
            <a:endParaRPr sz="1500">
              <a:solidFill>
                <a:schemeClr val="lt1"/>
              </a:solidFill>
              <a:latin typeface="Nunito Black"/>
              <a:ea typeface="Nunito Black"/>
              <a:cs typeface="Nunito Black"/>
              <a:sym typeface="Nunito Black"/>
            </a:endParaRPr>
          </a:p>
        </p:txBody>
      </p:sp>
      <p:pic>
        <p:nvPicPr>
          <p:cNvPr id="904" name="Google Shape;904;p45"/>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905" name="Google Shape;905;p45"/>
          <p:cNvGrpSpPr/>
          <p:nvPr/>
        </p:nvGrpSpPr>
        <p:grpSpPr>
          <a:xfrm>
            <a:off x="5765550" y="186953"/>
            <a:ext cx="3090890" cy="248400"/>
            <a:chOff x="669675" y="71125"/>
            <a:chExt cx="2876400" cy="248400"/>
          </a:xfrm>
        </p:grpSpPr>
        <p:pic>
          <p:nvPicPr>
            <p:cNvPr id="906" name="Google Shape;906;p45"/>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907" name="Google Shape;907;p45"/>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a:solidFill>
                    <a:srgbClr val="E36C09"/>
                  </a:solidFill>
                  <a:latin typeface="Nunito"/>
                  <a:ea typeface="Nunito"/>
                  <a:cs typeface="Nunito"/>
                  <a:sym typeface="Nunito"/>
                </a:rPr>
                <a:t>BITÁCORA de</a:t>
              </a:r>
              <a:r>
                <a:rPr lang="es" sz="1000" b="1">
                  <a:solidFill>
                    <a:srgbClr val="45818E"/>
                  </a:solidFill>
                  <a:latin typeface="Nunito"/>
                  <a:ea typeface="Nunito"/>
                  <a:cs typeface="Nunito"/>
                  <a:sym typeface="Nunito"/>
                </a:rPr>
                <a:t> ACOMPAÑAMIENTO a REDES</a:t>
              </a:r>
              <a:endParaRPr sz="1000" b="1">
                <a:solidFill>
                  <a:srgbClr val="45818E"/>
                </a:solidFill>
                <a:latin typeface="Nunito"/>
                <a:ea typeface="Nunito"/>
                <a:cs typeface="Nunito"/>
                <a:sym typeface="Nunito"/>
              </a:endParaRPr>
            </a:p>
          </p:txBody>
        </p:sp>
      </p:grpSp>
      <p:pic>
        <p:nvPicPr>
          <p:cNvPr id="908" name="Google Shape;908;p45"/>
          <p:cNvPicPr preferRelativeResize="0"/>
          <p:nvPr/>
        </p:nvPicPr>
        <p:blipFill>
          <a:blip r:embed="rId5">
            <a:alphaModFix/>
          </a:blip>
          <a:stretch>
            <a:fillRect/>
          </a:stretch>
        </p:blipFill>
        <p:spPr>
          <a:xfrm>
            <a:off x="318525" y="694425"/>
            <a:ext cx="8323425" cy="4171350"/>
          </a:xfrm>
          <a:prstGeom prst="rect">
            <a:avLst/>
          </a:prstGeom>
          <a:noFill/>
          <a:ln>
            <a:noFill/>
          </a:ln>
          <a:effectLst>
            <a:outerShdw blurRad="57150" dist="19050" dir="5400000" algn="bl" rotWithShape="0">
              <a:srgbClr val="000000">
                <a:alpha val="50000"/>
              </a:srgbClr>
            </a:outerShdw>
          </a:effectLst>
        </p:spPr>
      </p:pic>
      <p:sp>
        <p:nvSpPr>
          <p:cNvPr id="909" name="Google Shape;909;p45"/>
          <p:cNvSpPr/>
          <p:nvPr/>
        </p:nvSpPr>
        <p:spPr>
          <a:xfrm>
            <a:off x="400150" y="731875"/>
            <a:ext cx="6086831" cy="1601959"/>
          </a:xfrm>
          <a:custGeom>
            <a:avLst/>
            <a:gdLst/>
            <a:ahLst/>
            <a:cxnLst/>
            <a:rect l="l" t="t" r="r" b="b"/>
            <a:pathLst>
              <a:path w="80333" h="27766" extrusionOk="0">
                <a:moveTo>
                  <a:pt x="1" y="0"/>
                </a:moveTo>
                <a:lnTo>
                  <a:pt x="1" y="27765"/>
                </a:lnTo>
                <a:lnTo>
                  <a:pt x="80332" y="27765"/>
                </a:lnTo>
                <a:lnTo>
                  <a:pt x="80332" y="0"/>
                </a:lnTo>
                <a:close/>
              </a:path>
            </a:pathLst>
          </a:custGeom>
          <a:noFill/>
          <a:ln w="28575" cap="flat" cmpd="sng">
            <a:solidFill>
              <a:srgbClr val="E6A624"/>
            </a:solidFill>
            <a:prstDash val="solid"/>
            <a:round/>
            <a:headEnd type="none" w="sm" len="sm"/>
            <a:tailEnd type="none" w="sm" len="sm"/>
          </a:ln>
        </p:spPr>
        <p:txBody>
          <a:bodyPr spcFirstLastPara="1" wrap="square" lIns="241200" tIns="0" rIns="277200" bIns="0" anchor="ctr" anchorCtr="0">
            <a:noAutofit/>
          </a:bodyPr>
          <a:lstStyle/>
          <a:p>
            <a:pPr marL="0" lvl="0" indent="0" algn="just" rtl="0">
              <a:spcBef>
                <a:spcPts val="0"/>
              </a:spcBef>
              <a:spcAft>
                <a:spcPts val="0"/>
              </a:spcAft>
              <a:buClr>
                <a:srgbClr val="000000"/>
              </a:buClr>
              <a:buSzPts val="1100"/>
              <a:buFont typeface="Arial"/>
              <a:buNone/>
            </a:pPr>
            <a:r>
              <a:rPr lang="es" sz="1000">
                <a:solidFill>
                  <a:schemeClr val="dk2"/>
                </a:solidFill>
                <a:latin typeface="Nunito ExtraBold"/>
                <a:ea typeface="Nunito ExtraBold"/>
                <a:cs typeface="Nunito ExtraBold"/>
                <a:sym typeface="Nunito ExtraBold"/>
              </a:rPr>
              <a:t>Un MAPA SISTÉMICO es una herramienta que permite levantar y construir conocimientos sobre fenómenos educativos territoriales, identificando problemáticas, sus posibles causas, relaciones entre ellas y actores educativos involucrados desde la interdependencia y multicausalidad. </a:t>
            </a:r>
            <a:endParaRPr sz="1000">
              <a:solidFill>
                <a:schemeClr val="dk2"/>
              </a:solidFill>
              <a:latin typeface="Nunito ExtraBold"/>
              <a:ea typeface="Nunito ExtraBold"/>
              <a:cs typeface="Nunito ExtraBold"/>
              <a:sym typeface="Nunito ExtraBold"/>
            </a:endParaRPr>
          </a:p>
          <a:p>
            <a:pPr marL="0" lvl="0" indent="0" algn="just" rtl="0">
              <a:spcBef>
                <a:spcPts val="0"/>
              </a:spcBef>
              <a:spcAft>
                <a:spcPts val="0"/>
              </a:spcAft>
              <a:buClr>
                <a:srgbClr val="000000"/>
              </a:buClr>
              <a:buSzPts val="1100"/>
              <a:buFont typeface="Arial"/>
              <a:buNone/>
            </a:pPr>
            <a:endParaRPr sz="500">
              <a:solidFill>
                <a:schemeClr val="dk2"/>
              </a:solidFill>
              <a:latin typeface="Nunito ExtraBold"/>
              <a:ea typeface="Nunito ExtraBold"/>
              <a:cs typeface="Nunito ExtraBold"/>
              <a:sym typeface="Nunito ExtraBold"/>
            </a:endParaRPr>
          </a:p>
          <a:p>
            <a:pPr marL="0" lvl="0" indent="0" algn="just" rtl="0">
              <a:spcBef>
                <a:spcPts val="0"/>
              </a:spcBef>
              <a:spcAft>
                <a:spcPts val="0"/>
              </a:spcAft>
              <a:buClr>
                <a:srgbClr val="000000"/>
              </a:buClr>
              <a:buSzPts val="1100"/>
              <a:buFont typeface="Arial"/>
              <a:buNone/>
            </a:pPr>
            <a:r>
              <a:rPr lang="es" sz="1000">
                <a:solidFill>
                  <a:schemeClr val="dk2"/>
                </a:solidFill>
                <a:latin typeface="Nunito ExtraBold"/>
                <a:ea typeface="Nunito ExtraBold"/>
                <a:cs typeface="Nunito ExtraBold"/>
                <a:sym typeface="Nunito ExtraBold"/>
              </a:rPr>
              <a:t>Es una herramienta gráfica y analítica que busca ser un insumo para la comprensión e identificación de puntos de intervención para influir más poderosamente en generar un resultado esperado, en este caso, en la gestión y conformación de redes efectivas.</a:t>
            </a:r>
            <a:endParaRPr sz="1000">
              <a:solidFill>
                <a:schemeClr val="dk2"/>
              </a:solidFill>
              <a:latin typeface="Nunito ExtraBold"/>
              <a:ea typeface="Nunito ExtraBold"/>
              <a:cs typeface="Nunito ExtraBold"/>
              <a:sym typeface="Nunito ExtraBold"/>
            </a:endParaRPr>
          </a:p>
          <a:p>
            <a:pPr marL="0" lvl="0" indent="0" algn="just" rtl="0">
              <a:spcBef>
                <a:spcPts val="0"/>
              </a:spcBef>
              <a:spcAft>
                <a:spcPts val="0"/>
              </a:spcAft>
              <a:buClr>
                <a:srgbClr val="000000"/>
              </a:buClr>
              <a:buSzPts val="1100"/>
              <a:buFont typeface="Arial"/>
              <a:buNone/>
            </a:pPr>
            <a:endParaRPr sz="500">
              <a:solidFill>
                <a:schemeClr val="dk2"/>
              </a:solidFill>
              <a:latin typeface="Nunito ExtraBold"/>
              <a:ea typeface="Nunito ExtraBold"/>
              <a:cs typeface="Nunito ExtraBold"/>
              <a:sym typeface="Nunito ExtraBold"/>
            </a:endParaRPr>
          </a:p>
          <a:p>
            <a:pPr marL="0" lvl="0" indent="0" algn="just" rtl="0">
              <a:spcBef>
                <a:spcPts val="0"/>
              </a:spcBef>
              <a:spcAft>
                <a:spcPts val="0"/>
              </a:spcAft>
              <a:buClr>
                <a:srgbClr val="000000"/>
              </a:buClr>
              <a:buSzPts val="1100"/>
              <a:buFont typeface="Arial"/>
              <a:buNone/>
            </a:pPr>
            <a:r>
              <a:rPr lang="es" sz="1000">
                <a:solidFill>
                  <a:schemeClr val="dk2"/>
                </a:solidFill>
                <a:latin typeface="Nunito ExtraBold"/>
                <a:ea typeface="Nunito ExtraBold"/>
                <a:cs typeface="Nunito ExtraBold"/>
                <a:sym typeface="Nunito ExtraBold"/>
              </a:rPr>
              <a:t>Para construirlo, es necesario definir facilitadores y obstaculizadores y luego analizar en qué ámbito se posicionan.</a:t>
            </a:r>
            <a:endParaRPr sz="1000">
              <a:solidFill>
                <a:schemeClr val="dk2"/>
              </a:solidFill>
              <a:latin typeface="Nunito ExtraBold"/>
              <a:ea typeface="Nunito ExtraBold"/>
              <a:cs typeface="Nunito ExtraBold"/>
              <a:sym typeface="Nunito ExtraBold"/>
            </a:endParaRPr>
          </a:p>
        </p:txBody>
      </p:sp>
      <p:grpSp>
        <p:nvGrpSpPr>
          <p:cNvPr id="910" name="Google Shape;910;p45"/>
          <p:cNvGrpSpPr/>
          <p:nvPr/>
        </p:nvGrpSpPr>
        <p:grpSpPr>
          <a:xfrm>
            <a:off x="7465315" y="1498920"/>
            <a:ext cx="381028" cy="393579"/>
            <a:chOff x="710265" y="2303962"/>
            <a:chExt cx="715680" cy="715729"/>
          </a:xfrm>
        </p:grpSpPr>
        <p:sp>
          <p:nvSpPr>
            <p:cNvPr id="911" name="Google Shape;911;p45"/>
            <p:cNvSpPr/>
            <p:nvPr/>
          </p:nvSpPr>
          <p:spPr>
            <a:xfrm>
              <a:off x="710265" y="2303962"/>
              <a:ext cx="715680" cy="715729"/>
            </a:xfrm>
            <a:custGeom>
              <a:avLst/>
              <a:gdLst/>
              <a:ahLst/>
              <a:cxnLst/>
              <a:rect l="l" t="t" r="r" b="b"/>
              <a:pathLst>
                <a:path w="19694" h="19694" extrusionOk="0">
                  <a:moveTo>
                    <a:pt x="9847" y="1"/>
                  </a:moveTo>
                  <a:cubicBezTo>
                    <a:pt x="4417" y="1"/>
                    <a:pt x="0" y="4418"/>
                    <a:pt x="0" y="9847"/>
                  </a:cubicBezTo>
                  <a:cubicBezTo>
                    <a:pt x="0" y="15276"/>
                    <a:pt x="4417" y="19694"/>
                    <a:pt x="9847" y="19694"/>
                  </a:cubicBezTo>
                  <a:cubicBezTo>
                    <a:pt x="15276" y="19694"/>
                    <a:pt x="19693" y="15276"/>
                    <a:pt x="19693" y="9847"/>
                  </a:cubicBezTo>
                  <a:cubicBezTo>
                    <a:pt x="19693" y="4418"/>
                    <a:pt x="15276" y="1"/>
                    <a:pt x="984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45"/>
            <p:cNvSpPr/>
            <p:nvPr/>
          </p:nvSpPr>
          <p:spPr>
            <a:xfrm>
              <a:off x="763976" y="2357416"/>
              <a:ext cx="608292" cy="608822"/>
            </a:xfrm>
            <a:custGeom>
              <a:avLst/>
              <a:gdLst/>
              <a:ahLst/>
              <a:cxnLst/>
              <a:rect l="l" t="t" r="r" b="b"/>
              <a:pathLst>
                <a:path w="14812" h="14824" extrusionOk="0">
                  <a:moveTo>
                    <a:pt x="7406" y="0"/>
                  </a:moveTo>
                  <a:cubicBezTo>
                    <a:pt x="3322" y="0"/>
                    <a:pt x="0" y="3322"/>
                    <a:pt x="0" y="7406"/>
                  </a:cubicBezTo>
                  <a:cubicBezTo>
                    <a:pt x="0" y="11490"/>
                    <a:pt x="3322" y="14824"/>
                    <a:pt x="7406" y="14824"/>
                  </a:cubicBezTo>
                  <a:cubicBezTo>
                    <a:pt x="11490" y="14824"/>
                    <a:pt x="14811" y="11490"/>
                    <a:pt x="14811" y="7406"/>
                  </a:cubicBezTo>
                  <a:cubicBezTo>
                    <a:pt x="14811" y="3322"/>
                    <a:pt x="11490" y="0"/>
                    <a:pt x="7406" y="0"/>
                  </a:cubicBezTo>
                  <a:close/>
                </a:path>
              </a:pathLst>
            </a:custGeom>
            <a:solidFill>
              <a:srgbClr val="FFFFFF"/>
            </a:solidFill>
            <a:ln w="9525" cap="flat" cmpd="sng">
              <a:solidFill>
                <a:srgbClr val="F2765D"/>
              </a:solidFill>
              <a:prstDash val="solid"/>
              <a:round/>
              <a:headEnd type="none" w="sm" len="sm"/>
              <a:tailEnd type="none" w="sm" len="sm"/>
            </a:ln>
          </p:spPr>
          <p:txBody>
            <a:bodyPr spcFirstLastPara="1" wrap="square" lIns="0" tIns="91425" rIns="0" bIns="91425" anchor="ctr" anchorCtr="0">
              <a:noAutofit/>
            </a:bodyPr>
            <a:lstStyle/>
            <a:p>
              <a:pPr marL="0" lvl="0" indent="0" algn="ctr" rtl="0">
                <a:spcBef>
                  <a:spcPts val="0"/>
                </a:spcBef>
                <a:spcAft>
                  <a:spcPts val="0"/>
                </a:spcAft>
                <a:buClr>
                  <a:srgbClr val="000000"/>
                </a:buClr>
                <a:buSzPts val="1100"/>
                <a:buFont typeface="Arial"/>
                <a:buNone/>
              </a:pPr>
              <a:endParaRPr sz="1500"/>
            </a:p>
          </p:txBody>
        </p:sp>
      </p:grpSp>
      <p:grpSp>
        <p:nvGrpSpPr>
          <p:cNvPr id="913" name="Google Shape;913;p45"/>
          <p:cNvGrpSpPr/>
          <p:nvPr/>
        </p:nvGrpSpPr>
        <p:grpSpPr>
          <a:xfrm>
            <a:off x="6872225" y="893340"/>
            <a:ext cx="1768873" cy="1101825"/>
            <a:chOff x="6553161" y="2802375"/>
            <a:chExt cx="2436464" cy="1399143"/>
          </a:xfrm>
        </p:grpSpPr>
        <p:pic>
          <p:nvPicPr>
            <p:cNvPr id="914" name="Google Shape;914;p45"/>
            <p:cNvPicPr preferRelativeResize="0"/>
            <p:nvPr/>
          </p:nvPicPr>
          <p:blipFill>
            <a:blip r:embed="rId5">
              <a:alphaModFix/>
            </a:blip>
            <a:stretch>
              <a:fillRect/>
            </a:stretch>
          </p:blipFill>
          <p:spPr>
            <a:xfrm>
              <a:off x="6553161" y="2926642"/>
              <a:ext cx="2200310" cy="1274876"/>
            </a:xfrm>
            <a:prstGeom prst="rect">
              <a:avLst/>
            </a:prstGeom>
            <a:noFill/>
            <a:ln>
              <a:noFill/>
            </a:ln>
            <a:effectLst>
              <a:outerShdw blurRad="57150" dist="19050" dir="5400000" algn="bl" rotWithShape="0">
                <a:srgbClr val="000000">
                  <a:alpha val="50000"/>
                </a:srgbClr>
              </a:outerShdw>
            </a:effectLst>
          </p:spPr>
        </p:pic>
        <p:sp>
          <p:nvSpPr>
            <p:cNvPr id="915" name="Google Shape;915;p45"/>
            <p:cNvSpPr txBox="1"/>
            <p:nvPr/>
          </p:nvSpPr>
          <p:spPr>
            <a:xfrm>
              <a:off x="6631226" y="3060070"/>
              <a:ext cx="2043900" cy="10437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100"/>
                </a:spcAft>
                <a:buNone/>
              </a:pPr>
              <a:r>
                <a:rPr lang="es" sz="900" b="1">
                  <a:solidFill>
                    <a:schemeClr val="dk2"/>
                  </a:solidFill>
                  <a:latin typeface="Nunito"/>
                  <a:ea typeface="Nunito"/>
                  <a:cs typeface="Nunito"/>
                  <a:sym typeface="Nunito"/>
                </a:rPr>
                <a:t>Para conocer más sobre la metodología del Mapa Sistémico  descargar el texto haciendo clic aquí:</a:t>
              </a:r>
              <a:r>
                <a:rPr lang="es" sz="1000" b="1">
                  <a:solidFill>
                    <a:schemeClr val="dk2"/>
                  </a:solidFill>
                  <a:latin typeface="Nunito"/>
                  <a:ea typeface="Nunito"/>
                  <a:cs typeface="Nunito"/>
                  <a:sym typeface="Nunito"/>
                </a:rPr>
                <a:t> </a:t>
              </a:r>
              <a:endParaRPr sz="1000">
                <a:solidFill>
                  <a:srgbClr val="E36C09"/>
                </a:solidFill>
                <a:latin typeface="Nunito SemiBold"/>
                <a:ea typeface="Nunito SemiBold"/>
                <a:cs typeface="Nunito SemiBold"/>
                <a:sym typeface="Nunito SemiBold"/>
              </a:endParaRPr>
            </a:p>
          </p:txBody>
        </p:sp>
        <p:pic>
          <p:nvPicPr>
            <p:cNvPr id="916" name="Google Shape;916;p45"/>
            <p:cNvPicPr preferRelativeResize="0"/>
            <p:nvPr/>
          </p:nvPicPr>
          <p:blipFill>
            <a:blip r:embed="rId6">
              <a:alphaModFix/>
            </a:blip>
            <a:stretch>
              <a:fillRect/>
            </a:stretch>
          </p:blipFill>
          <p:spPr>
            <a:xfrm flipH="1">
              <a:off x="8532425" y="2802375"/>
              <a:ext cx="457200" cy="457200"/>
            </a:xfrm>
            <a:prstGeom prst="rect">
              <a:avLst/>
            </a:prstGeom>
            <a:noFill/>
            <a:ln>
              <a:noFill/>
            </a:ln>
          </p:spPr>
        </p:pic>
      </p:grpSp>
      <p:grpSp>
        <p:nvGrpSpPr>
          <p:cNvPr id="917" name="Google Shape;917;p45"/>
          <p:cNvGrpSpPr/>
          <p:nvPr/>
        </p:nvGrpSpPr>
        <p:grpSpPr>
          <a:xfrm>
            <a:off x="516808" y="2452731"/>
            <a:ext cx="1597417" cy="2238851"/>
            <a:chOff x="3438325" y="2532650"/>
            <a:chExt cx="1627526" cy="2129400"/>
          </a:xfrm>
        </p:grpSpPr>
        <p:sp>
          <p:nvSpPr>
            <p:cNvPr id="918" name="Google Shape;918;p45"/>
            <p:cNvSpPr/>
            <p:nvPr/>
          </p:nvSpPr>
          <p:spPr>
            <a:xfrm>
              <a:off x="3438325" y="2532650"/>
              <a:ext cx="1627526" cy="2109816"/>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45"/>
            <p:cNvSpPr txBox="1"/>
            <p:nvPr/>
          </p:nvSpPr>
          <p:spPr>
            <a:xfrm>
              <a:off x="3476400" y="2846450"/>
              <a:ext cx="1559400" cy="1815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1600"/>
                </a:spcAft>
                <a:buClr>
                  <a:schemeClr val="dk1"/>
                </a:buClr>
                <a:buSzPts val="1100"/>
                <a:buFont typeface="Arial"/>
                <a:buNone/>
              </a:pPr>
              <a:r>
                <a:rPr lang="es" sz="1000">
                  <a:solidFill>
                    <a:schemeClr val="lt1"/>
                  </a:solidFill>
                  <a:latin typeface="Nunito"/>
                  <a:ea typeface="Nunito"/>
                  <a:cs typeface="Nunito"/>
                  <a:sym typeface="Nunito"/>
                </a:rPr>
                <a:t>Elemento, situación, actitud o fenómeno que permite </a:t>
              </a:r>
              <a:r>
                <a:rPr lang="es" sz="1000" b="1">
                  <a:solidFill>
                    <a:schemeClr val="lt1"/>
                  </a:solidFill>
                  <a:latin typeface="Nunito"/>
                  <a:ea typeface="Nunito"/>
                  <a:cs typeface="Nunito"/>
                  <a:sym typeface="Nunito"/>
                </a:rPr>
                <a:t>facilitar y propiciar</a:t>
              </a:r>
              <a:r>
                <a:rPr lang="es" sz="1000">
                  <a:solidFill>
                    <a:schemeClr val="lt1"/>
                  </a:solidFill>
                  <a:latin typeface="Nunito"/>
                  <a:ea typeface="Nunito"/>
                  <a:cs typeface="Nunito"/>
                  <a:sym typeface="Nunito"/>
                </a:rPr>
                <a:t>  la consecución de un objetivo, la implementación de acciones y/o el devenir y desarrollo proyectado para la red.</a:t>
              </a:r>
              <a:endParaRPr sz="900">
                <a:solidFill>
                  <a:schemeClr val="lt1"/>
                </a:solidFill>
                <a:latin typeface="Nunito SemiBold"/>
                <a:ea typeface="Nunito SemiBold"/>
                <a:cs typeface="Nunito SemiBold"/>
                <a:sym typeface="Nunito SemiBold"/>
              </a:endParaRPr>
            </a:p>
          </p:txBody>
        </p:sp>
        <p:sp>
          <p:nvSpPr>
            <p:cNvPr id="920" name="Google Shape;920;p45"/>
            <p:cNvSpPr txBox="1"/>
            <p:nvPr/>
          </p:nvSpPr>
          <p:spPr>
            <a:xfrm>
              <a:off x="3736585" y="2846450"/>
              <a:ext cx="1183500" cy="140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Facilitador</a:t>
              </a:r>
              <a:endParaRPr sz="1200">
                <a:solidFill>
                  <a:schemeClr val="lt1"/>
                </a:solidFill>
                <a:latin typeface="Nunito Black"/>
                <a:ea typeface="Nunito Black"/>
                <a:cs typeface="Nunito Black"/>
                <a:sym typeface="Nunito Black"/>
              </a:endParaRPr>
            </a:p>
          </p:txBody>
        </p:sp>
        <p:pic>
          <p:nvPicPr>
            <p:cNvPr id="921" name="Google Shape;921;p45"/>
            <p:cNvPicPr preferRelativeResize="0"/>
            <p:nvPr/>
          </p:nvPicPr>
          <p:blipFill>
            <a:blip r:embed="rId3">
              <a:alphaModFix/>
            </a:blip>
            <a:stretch>
              <a:fillRect/>
            </a:stretch>
          </p:blipFill>
          <p:spPr>
            <a:xfrm>
              <a:off x="4828044" y="2650226"/>
              <a:ext cx="207740" cy="180616"/>
            </a:xfrm>
            <a:prstGeom prst="rect">
              <a:avLst/>
            </a:prstGeom>
            <a:noFill/>
            <a:ln>
              <a:noFill/>
            </a:ln>
          </p:spPr>
        </p:pic>
      </p:grpSp>
      <p:grpSp>
        <p:nvGrpSpPr>
          <p:cNvPr id="922" name="Google Shape;922;p45"/>
          <p:cNvGrpSpPr/>
          <p:nvPr/>
        </p:nvGrpSpPr>
        <p:grpSpPr>
          <a:xfrm>
            <a:off x="2203982" y="2452724"/>
            <a:ext cx="1597391" cy="2238870"/>
            <a:chOff x="3438325" y="2532650"/>
            <a:chExt cx="1627500" cy="2129418"/>
          </a:xfrm>
        </p:grpSpPr>
        <p:sp>
          <p:nvSpPr>
            <p:cNvPr id="923" name="Google Shape;923;p45"/>
            <p:cNvSpPr/>
            <p:nvPr/>
          </p:nvSpPr>
          <p:spPr>
            <a:xfrm>
              <a:off x="3438325" y="2532650"/>
              <a:ext cx="1627500" cy="21099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45"/>
            <p:cNvSpPr txBox="1"/>
            <p:nvPr/>
          </p:nvSpPr>
          <p:spPr>
            <a:xfrm>
              <a:off x="3476398" y="2846468"/>
              <a:ext cx="1552500" cy="18156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1600"/>
                </a:spcAft>
                <a:buNone/>
              </a:pPr>
              <a:r>
                <a:rPr lang="es" sz="1000">
                  <a:solidFill>
                    <a:schemeClr val="lt1"/>
                  </a:solidFill>
                  <a:latin typeface="Nunito"/>
                  <a:ea typeface="Nunito"/>
                  <a:cs typeface="Nunito"/>
                  <a:sym typeface="Nunito"/>
                </a:rPr>
                <a:t>Elemento, situación, actitud o fenómeno que, por el contrario, </a:t>
              </a:r>
              <a:r>
                <a:rPr lang="es" sz="1000" b="1">
                  <a:solidFill>
                    <a:schemeClr val="lt1"/>
                  </a:solidFill>
                  <a:latin typeface="Nunito"/>
                  <a:ea typeface="Nunito"/>
                  <a:cs typeface="Nunito"/>
                  <a:sym typeface="Nunito"/>
                </a:rPr>
                <a:t>obstruye y/o dificulta</a:t>
              </a:r>
              <a:r>
                <a:rPr lang="es" sz="1000">
                  <a:solidFill>
                    <a:schemeClr val="lt1"/>
                  </a:solidFill>
                  <a:latin typeface="Nunito"/>
                  <a:ea typeface="Nunito"/>
                  <a:cs typeface="Nunito"/>
                  <a:sym typeface="Nunito"/>
                </a:rPr>
                <a:t> la consecución de objetivos, implementación de acciones y/o el devenir y desarrollo proyectado para la red.</a:t>
              </a:r>
              <a:endParaRPr sz="700">
                <a:solidFill>
                  <a:schemeClr val="lt1"/>
                </a:solidFill>
                <a:latin typeface="Nunito SemiBold"/>
                <a:ea typeface="Nunito SemiBold"/>
                <a:cs typeface="Nunito SemiBold"/>
                <a:sym typeface="Nunito SemiBold"/>
              </a:endParaRPr>
            </a:p>
          </p:txBody>
        </p:sp>
        <p:sp>
          <p:nvSpPr>
            <p:cNvPr id="925" name="Google Shape;925;p45"/>
            <p:cNvSpPr txBox="1"/>
            <p:nvPr/>
          </p:nvSpPr>
          <p:spPr>
            <a:xfrm>
              <a:off x="3584125" y="2846450"/>
              <a:ext cx="1313400" cy="140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Obstaculizador</a:t>
              </a:r>
              <a:endParaRPr sz="1200">
                <a:solidFill>
                  <a:schemeClr val="lt1"/>
                </a:solidFill>
                <a:latin typeface="Nunito Black"/>
                <a:ea typeface="Nunito Black"/>
                <a:cs typeface="Nunito Black"/>
                <a:sym typeface="Nunito Black"/>
              </a:endParaRPr>
            </a:p>
          </p:txBody>
        </p:sp>
        <p:pic>
          <p:nvPicPr>
            <p:cNvPr id="926" name="Google Shape;926;p45"/>
            <p:cNvPicPr preferRelativeResize="0"/>
            <p:nvPr/>
          </p:nvPicPr>
          <p:blipFill>
            <a:blip r:embed="rId3">
              <a:alphaModFix/>
            </a:blip>
            <a:stretch>
              <a:fillRect/>
            </a:stretch>
          </p:blipFill>
          <p:spPr>
            <a:xfrm>
              <a:off x="3476389" y="2650273"/>
              <a:ext cx="207740" cy="180616"/>
            </a:xfrm>
            <a:prstGeom prst="rect">
              <a:avLst/>
            </a:prstGeom>
            <a:noFill/>
            <a:ln>
              <a:noFill/>
            </a:ln>
          </p:spPr>
        </p:pic>
      </p:grpSp>
      <p:grpSp>
        <p:nvGrpSpPr>
          <p:cNvPr id="927" name="Google Shape;927;p45"/>
          <p:cNvGrpSpPr/>
          <p:nvPr/>
        </p:nvGrpSpPr>
        <p:grpSpPr>
          <a:xfrm>
            <a:off x="4560528" y="2452743"/>
            <a:ext cx="3864011" cy="2238815"/>
            <a:chOff x="3438325" y="2532650"/>
            <a:chExt cx="1627500" cy="2109900"/>
          </a:xfrm>
        </p:grpSpPr>
        <p:sp>
          <p:nvSpPr>
            <p:cNvPr id="928" name="Google Shape;928;p45"/>
            <p:cNvSpPr/>
            <p:nvPr/>
          </p:nvSpPr>
          <p:spPr>
            <a:xfrm>
              <a:off x="3438325" y="2532650"/>
              <a:ext cx="1627500" cy="2109900"/>
            </a:xfrm>
            <a:prstGeom prst="flowChartAlternateProcess">
              <a:avLst/>
            </a:prstGeom>
            <a:solidFill>
              <a:srgbClr val="6FB7B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45"/>
            <p:cNvSpPr txBox="1"/>
            <p:nvPr/>
          </p:nvSpPr>
          <p:spPr>
            <a:xfrm>
              <a:off x="3518572" y="2761368"/>
              <a:ext cx="1518000" cy="1717500"/>
            </a:xfrm>
            <a:prstGeom prst="rect">
              <a:avLst/>
            </a:prstGeom>
            <a:noFill/>
            <a:ln>
              <a:noFill/>
            </a:ln>
          </p:spPr>
          <p:txBody>
            <a:bodyPr spcFirstLastPara="1" wrap="square" lIns="0" tIns="0" rIns="0" bIns="0" anchor="t" anchorCtr="0">
              <a:spAutoFit/>
            </a:bodyPr>
            <a:lstStyle/>
            <a:p>
              <a:pPr marL="0" lvl="0" indent="0" algn="just" rtl="0">
                <a:lnSpc>
                  <a:spcPct val="80000"/>
                </a:lnSpc>
                <a:spcBef>
                  <a:spcPts val="0"/>
                </a:spcBef>
                <a:spcAft>
                  <a:spcPts val="0"/>
                </a:spcAft>
                <a:buNone/>
              </a:pPr>
              <a:r>
                <a:rPr lang="es" sz="1100">
                  <a:solidFill>
                    <a:schemeClr val="lt1"/>
                  </a:solidFill>
                  <a:latin typeface="Nunito Black"/>
                  <a:ea typeface="Nunito Black"/>
                  <a:cs typeface="Nunito Black"/>
                  <a:sym typeface="Nunito Black"/>
                </a:rPr>
                <a:t>Ámbito técnico: </a:t>
              </a:r>
              <a:r>
                <a:rPr lang="es" sz="1000">
                  <a:solidFill>
                    <a:schemeClr val="lt1"/>
                  </a:solidFill>
                  <a:latin typeface="Nunito"/>
                  <a:ea typeface="Nunito"/>
                  <a:cs typeface="Nunito"/>
                  <a:sym typeface="Nunito"/>
                </a:rPr>
                <a:t>Conocimientos y competencias </a:t>
              </a:r>
              <a:endParaRPr sz="1000">
                <a:solidFill>
                  <a:schemeClr val="lt1"/>
                </a:solidFill>
                <a:latin typeface="Nunito"/>
                <a:ea typeface="Nunito"/>
                <a:cs typeface="Nunito"/>
                <a:sym typeface="Nunito"/>
              </a:endParaRPr>
            </a:p>
            <a:p>
              <a:pPr marL="0" lvl="0" indent="0" algn="just" rtl="0">
                <a:lnSpc>
                  <a:spcPct val="80000"/>
                </a:lnSpc>
                <a:spcBef>
                  <a:spcPts val="0"/>
                </a:spcBef>
                <a:spcAft>
                  <a:spcPts val="0"/>
                </a:spcAft>
                <a:buNone/>
              </a:pPr>
              <a:r>
                <a:rPr lang="es" sz="1000">
                  <a:solidFill>
                    <a:schemeClr val="lt1"/>
                  </a:solidFill>
                  <a:latin typeface="Nunito"/>
                  <a:ea typeface="Nunito"/>
                  <a:cs typeface="Nunito"/>
                  <a:sym typeface="Nunito"/>
                </a:rPr>
                <a:t>respecto al trabajo en red y la coordinación de éstas. Incluyen prácticas de gestión dentro de la red.</a:t>
              </a:r>
              <a:endParaRPr sz="1000">
                <a:solidFill>
                  <a:schemeClr val="lt1"/>
                </a:solidFill>
                <a:latin typeface="Nunito Black"/>
                <a:ea typeface="Nunito Black"/>
                <a:cs typeface="Nunito Black"/>
                <a:sym typeface="Nunito Black"/>
              </a:endParaRPr>
            </a:p>
            <a:p>
              <a:pPr marL="457200" lvl="0" indent="0" algn="just"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a:p>
              <a:pPr marL="0" lvl="0" indent="0" algn="just" rtl="0">
                <a:lnSpc>
                  <a:spcPct val="80000"/>
                </a:lnSpc>
                <a:spcBef>
                  <a:spcPts val="0"/>
                </a:spcBef>
                <a:spcAft>
                  <a:spcPts val="0"/>
                </a:spcAft>
                <a:buNone/>
              </a:pPr>
              <a:r>
                <a:rPr lang="es" sz="1100">
                  <a:solidFill>
                    <a:schemeClr val="lt1"/>
                  </a:solidFill>
                  <a:latin typeface="Nunito Black"/>
                  <a:ea typeface="Nunito Black"/>
                  <a:cs typeface="Nunito Black"/>
                  <a:sym typeface="Nunito Black"/>
                </a:rPr>
                <a:t>Ámbito Estructural: </a:t>
              </a:r>
              <a:r>
                <a:rPr lang="es" sz="1000">
                  <a:solidFill>
                    <a:schemeClr val="lt1"/>
                  </a:solidFill>
                  <a:latin typeface="Nunito"/>
                  <a:ea typeface="Nunito"/>
                  <a:cs typeface="Nunito"/>
                  <a:sym typeface="Nunito"/>
                </a:rPr>
                <a:t>Corresponde a normas explícitas o implícitas que encuadran las relaciones entre personas e instituciones. Pueden ser aspectos culturales, visiones, prácticas formales y administrativas, mecanismos para operar del gobierno local, comunidad, escuelas, etc. </a:t>
              </a:r>
              <a:endParaRPr sz="900">
                <a:solidFill>
                  <a:schemeClr val="lt1"/>
                </a:solidFill>
                <a:latin typeface="Nunito Black"/>
                <a:ea typeface="Nunito Black"/>
                <a:cs typeface="Nunito Black"/>
                <a:sym typeface="Nunito Black"/>
              </a:endParaRPr>
            </a:p>
            <a:p>
              <a:pPr marL="0" lvl="0" indent="0" algn="just"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a:p>
              <a:pPr marL="0" lvl="0" indent="0" algn="just"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Ámbito</a:t>
              </a:r>
              <a:r>
                <a:rPr lang="es" sz="1100">
                  <a:solidFill>
                    <a:schemeClr val="lt1"/>
                  </a:solidFill>
                  <a:latin typeface="Nunito Black"/>
                  <a:ea typeface="Nunito Black"/>
                  <a:cs typeface="Nunito Black"/>
                  <a:sym typeface="Nunito Black"/>
                </a:rPr>
                <a:t> Relacional: </a:t>
              </a:r>
              <a:r>
                <a:rPr lang="es" sz="1000">
                  <a:solidFill>
                    <a:schemeClr val="lt1"/>
                  </a:solidFill>
                  <a:latin typeface="Nunito"/>
                  <a:ea typeface="Nunito"/>
                  <a:cs typeface="Nunito"/>
                  <a:sym typeface="Nunito"/>
                </a:rPr>
                <a:t>Dice relación con cómo se generan las relaciones entre las instituciones y personas involucradas en la red (confianza, estigmas, prejuicios, colaboración, competencia, etc)</a:t>
              </a:r>
              <a:endParaRPr sz="900">
                <a:solidFill>
                  <a:schemeClr val="lt1"/>
                </a:solidFill>
                <a:latin typeface="Nunito Black"/>
                <a:ea typeface="Nunito Black"/>
                <a:cs typeface="Nunito Black"/>
                <a:sym typeface="Nunito Black"/>
              </a:endParaRPr>
            </a:p>
          </p:txBody>
        </p:sp>
        <p:pic>
          <p:nvPicPr>
            <p:cNvPr id="930" name="Google Shape;930;p45"/>
            <p:cNvPicPr preferRelativeResize="0"/>
            <p:nvPr/>
          </p:nvPicPr>
          <p:blipFill>
            <a:blip r:embed="rId3">
              <a:alphaModFix/>
            </a:blip>
            <a:stretch>
              <a:fillRect/>
            </a:stretch>
          </p:blipFill>
          <p:spPr>
            <a:xfrm>
              <a:off x="4897450" y="2605963"/>
              <a:ext cx="80000" cy="180625"/>
            </a:xfrm>
            <a:prstGeom prst="rect">
              <a:avLst/>
            </a:prstGeom>
            <a:noFill/>
            <a:ln>
              <a:noFill/>
            </a:ln>
          </p:spPr>
        </p:pic>
      </p:grpSp>
      <p:sp>
        <p:nvSpPr>
          <p:cNvPr id="931" name="Google Shape;931;p45"/>
          <p:cNvSpPr/>
          <p:nvPr/>
        </p:nvSpPr>
        <p:spPr>
          <a:xfrm>
            <a:off x="3924125" y="3382150"/>
            <a:ext cx="512700" cy="291300"/>
          </a:xfrm>
          <a:prstGeom prst="stripedRightArrow">
            <a:avLst>
              <a:gd name="adj1" fmla="val 50000"/>
              <a:gd name="adj2" fmla="val 50000"/>
            </a:avLst>
          </a:prstGeom>
          <a:noFill/>
          <a:ln w="9525" cap="flat" cmpd="sng">
            <a:solidFill>
              <a:srgbClr val="3D85C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45"/>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pag 30 1 2 2">
  <p:cSld name="TITLE_1_1_1_2_1_1_1_1_1_1_1_1_1_1_1_1_1_1_1_1_1_2_2_2">
    <p:spTree>
      <p:nvGrpSpPr>
        <p:cNvPr id="1" name="Shape 933"/>
        <p:cNvGrpSpPr/>
        <p:nvPr/>
      </p:nvGrpSpPr>
      <p:grpSpPr>
        <a:xfrm>
          <a:off x="0" y="0"/>
          <a:ext cx="0" cy="0"/>
          <a:chOff x="0" y="0"/>
          <a:chExt cx="0" cy="0"/>
        </a:xfrm>
      </p:grpSpPr>
      <p:pic>
        <p:nvPicPr>
          <p:cNvPr id="934" name="Google Shape;934;p46"/>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935" name="Google Shape;935;p46"/>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936" name="Google Shape;936;p46"/>
          <p:cNvSpPr/>
          <p:nvPr/>
        </p:nvSpPr>
        <p:spPr>
          <a:xfrm>
            <a:off x="107950" y="69350"/>
            <a:ext cx="2589900" cy="5403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46"/>
          <p:cNvSpPr txBox="1"/>
          <p:nvPr/>
        </p:nvSpPr>
        <p:spPr>
          <a:xfrm>
            <a:off x="768300" y="122925"/>
            <a:ext cx="1929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Formato de planificación de estrategia de mejoramiento</a:t>
            </a:r>
            <a:endParaRPr sz="1200">
              <a:solidFill>
                <a:schemeClr val="lt1"/>
              </a:solidFill>
              <a:latin typeface="Nunito Black"/>
              <a:ea typeface="Nunito Black"/>
              <a:cs typeface="Nunito Black"/>
              <a:sym typeface="Nunito Black"/>
            </a:endParaRPr>
          </a:p>
        </p:txBody>
      </p:sp>
      <p:pic>
        <p:nvPicPr>
          <p:cNvPr id="938" name="Google Shape;938;p46"/>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939" name="Google Shape;939;p46"/>
          <p:cNvGrpSpPr/>
          <p:nvPr/>
        </p:nvGrpSpPr>
        <p:grpSpPr>
          <a:xfrm>
            <a:off x="5765550" y="200500"/>
            <a:ext cx="3047798" cy="248400"/>
            <a:chOff x="669675" y="71125"/>
            <a:chExt cx="2876400" cy="248400"/>
          </a:xfrm>
        </p:grpSpPr>
        <p:pic>
          <p:nvPicPr>
            <p:cNvPr id="940" name="Google Shape;940;p46"/>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941" name="Google Shape;941;p46"/>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942" name="Google Shape;942;p46"/>
          <p:cNvPicPr preferRelativeResize="0"/>
          <p:nvPr/>
        </p:nvPicPr>
        <p:blipFill>
          <a:blip r:embed="rId5">
            <a:alphaModFix/>
          </a:blip>
          <a:stretch>
            <a:fillRect/>
          </a:stretch>
        </p:blipFill>
        <p:spPr>
          <a:xfrm>
            <a:off x="537225" y="690025"/>
            <a:ext cx="8020350" cy="4212200"/>
          </a:xfrm>
          <a:prstGeom prst="rect">
            <a:avLst/>
          </a:prstGeom>
          <a:noFill/>
          <a:ln>
            <a:noFill/>
          </a:ln>
          <a:effectLst>
            <a:outerShdw blurRad="57150" dist="19050" dir="5400000" algn="bl" rotWithShape="0">
              <a:srgbClr val="000000">
                <a:alpha val="50000"/>
              </a:srgbClr>
            </a:outerShdw>
          </a:effectLst>
        </p:spPr>
      </p:pic>
      <p:graphicFrame>
        <p:nvGraphicFramePr>
          <p:cNvPr id="943" name="Google Shape;943;p46"/>
          <p:cNvGraphicFramePr/>
          <p:nvPr/>
        </p:nvGraphicFramePr>
        <p:xfrm>
          <a:off x="759250" y="883300"/>
          <a:ext cx="7550750" cy="3865775"/>
        </p:xfrm>
        <a:graphic>
          <a:graphicData uri="http://schemas.openxmlformats.org/drawingml/2006/table">
            <a:tbl>
              <a:tblPr>
                <a:noFill/>
                <a:tableStyleId>{8C29782D-E93B-4F56-B21B-7138EB06264A}</a:tableStyleId>
              </a:tblPr>
              <a:tblGrid>
                <a:gridCol w="746100">
                  <a:extLst>
                    <a:ext uri="{9D8B030D-6E8A-4147-A177-3AD203B41FA5}">
                      <a16:colId xmlns:a16="http://schemas.microsoft.com/office/drawing/2014/main" val="20000"/>
                    </a:ext>
                  </a:extLst>
                </a:gridCol>
                <a:gridCol w="2415325">
                  <a:extLst>
                    <a:ext uri="{9D8B030D-6E8A-4147-A177-3AD203B41FA5}">
                      <a16:colId xmlns:a16="http://schemas.microsoft.com/office/drawing/2014/main" val="20001"/>
                    </a:ext>
                  </a:extLst>
                </a:gridCol>
                <a:gridCol w="2260850">
                  <a:extLst>
                    <a:ext uri="{9D8B030D-6E8A-4147-A177-3AD203B41FA5}">
                      <a16:colId xmlns:a16="http://schemas.microsoft.com/office/drawing/2014/main" val="20002"/>
                    </a:ext>
                  </a:extLst>
                </a:gridCol>
                <a:gridCol w="2128475">
                  <a:extLst>
                    <a:ext uri="{9D8B030D-6E8A-4147-A177-3AD203B41FA5}">
                      <a16:colId xmlns:a16="http://schemas.microsoft.com/office/drawing/2014/main" val="20003"/>
                    </a:ext>
                  </a:extLst>
                </a:gridCol>
              </a:tblGrid>
              <a:tr h="0">
                <a:tc gridSpan="4">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Planificación Plan Anual</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s" sz="1200" b="1">
                          <a:solidFill>
                            <a:schemeClr val="dk1"/>
                          </a:solidFill>
                          <a:latin typeface="Nunito"/>
                          <a:ea typeface="Nunito"/>
                          <a:cs typeface="Nunito"/>
                          <a:sym typeface="Nunito"/>
                        </a:rPr>
                        <a:t>Fecha</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s" sz="1200" b="1">
                          <a:solidFill>
                            <a:schemeClr val="dk1"/>
                          </a:solidFill>
                          <a:latin typeface="Nunito"/>
                          <a:ea typeface="Nunito"/>
                          <a:cs typeface="Nunito"/>
                          <a:sym typeface="Nunito"/>
                        </a:rPr>
                        <a:t>Evento (etapa/actividad)</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s" sz="1200" b="1">
                          <a:solidFill>
                            <a:schemeClr val="dk1"/>
                          </a:solidFill>
                          <a:latin typeface="Nunito"/>
                          <a:ea typeface="Nunito"/>
                          <a:cs typeface="Nunito"/>
                          <a:sym typeface="Nunito"/>
                        </a:rPr>
                        <a:t>Descripción</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r>
                        <a:rPr lang="es" sz="1200" b="1">
                          <a:solidFill>
                            <a:schemeClr val="dk1"/>
                          </a:solidFill>
                          <a:latin typeface="Nunito"/>
                          <a:ea typeface="Nunito"/>
                          <a:cs typeface="Nunito"/>
                          <a:sym typeface="Nunito"/>
                        </a:rPr>
                        <a:t>Comentarios y reflexiones</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4"/>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5"/>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6"/>
                  </a:ext>
                </a:extLst>
              </a:tr>
              <a:tr h="3588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7"/>
                  </a:ext>
                </a:extLst>
              </a:tr>
              <a:tr h="436775">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8"/>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9"/>
                  </a:ext>
                </a:extLst>
              </a:tr>
            </a:tbl>
          </a:graphicData>
        </a:graphic>
      </p:graphicFrame>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pag 30 1 2 1">
  <p:cSld name="TITLE_1_1_1_2_1_1_1_1_1_1_1_1_1_1_1_1_1_1_1_1_1_2_2_1">
    <p:spTree>
      <p:nvGrpSpPr>
        <p:cNvPr id="1" name="Shape 944"/>
        <p:cNvGrpSpPr/>
        <p:nvPr/>
      </p:nvGrpSpPr>
      <p:grpSpPr>
        <a:xfrm>
          <a:off x="0" y="0"/>
          <a:ext cx="0" cy="0"/>
          <a:chOff x="0" y="0"/>
          <a:chExt cx="0" cy="0"/>
        </a:xfrm>
      </p:grpSpPr>
      <p:pic>
        <p:nvPicPr>
          <p:cNvPr id="945" name="Google Shape;945;p47"/>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946" name="Google Shape;946;p47"/>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947" name="Google Shape;947;p47"/>
          <p:cNvSpPr/>
          <p:nvPr/>
        </p:nvSpPr>
        <p:spPr>
          <a:xfrm>
            <a:off x="107950" y="69350"/>
            <a:ext cx="2589900" cy="5403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47"/>
          <p:cNvSpPr txBox="1"/>
          <p:nvPr/>
        </p:nvSpPr>
        <p:spPr>
          <a:xfrm>
            <a:off x="768300" y="122925"/>
            <a:ext cx="1929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Formato de planificación de estrategia de mejoramiento</a:t>
            </a:r>
            <a:endParaRPr sz="1200">
              <a:solidFill>
                <a:schemeClr val="lt1"/>
              </a:solidFill>
              <a:latin typeface="Nunito Black"/>
              <a:ea typeface="Nunito Black"/>
              <a:cs typeface="Nunito Black"/>
              <a:sym typeface="Nunito Black"/>
            </a:endParaRPr>
          </a:p>
        </p:txBody>
      </p:sp>
      <p:pic>
        <p:nvPicPr>
          <p:cNvPr id="949" name="Google Shape;949;p47"/>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950" name="Google Shape;950;p47"/>
          <p:cNvGrpSpPr/>
          <p:nvPr/>
        </p:nvGrpSpPr>
        <p:grpSpPr>
          <a:xfrm>
            <a:off x="5765550" y="200500"/>
            <a:ext cx="3090890" cy="248400"/>
            <a:chOff x="669675" y="71125"/>
            <a:chExt cx="2876400" cy="248400"/>
          </a:xfrm>
        </p:grpSpPr>
        <p:pic>
          <p:nvPicPr>
            <p:cNvPr id="951" name="Google Shape;951;p47"/>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952" name="Google Shape;952;p47"/>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953" name="Google Shape;953;p47"/>
          <p:cNvPicPr preferRelativeResize="0"/>
          <p:nvPr/>
        </p:nvPicPr>
        <p:blipFill>
          <a:blip r:embed="rId5">
            <a:alphaModFix/>
          </a:blip>
          <a:stretch>
            <a:fillRect/>
          </a:stretch>
        </p:blipFill>
        <p:spPr>
          <a:xfrm>
            <a:off x="537225" y="690025"/>
            <a:ext cx="8020350" cy="4212200"/>
          </a:xfrm>
          <a:prstGeom prst="rect">
            <a:avLst/>
          </a:prstGeom>
          <a:noFill/>
          <a:ln>
            <a:noFill/>
          </a:ln>
          <a:effectLst>
            <a:outerShdw blurRad="57150" dist="19050" dir="5400000" algn="bl" rotWithShape="0">
              <a:srgbClr val="000000">
                <a:alpha val="50000"/>
              </a:srgbClr>
            </a:outerShdw>
          </a:effectLst>
        </p:spPr>
      </p:pic>
      <p:graphicFrame>
        <p:nvGraphicFramePr>
          <p:cNvPr id="954" name="Google Shape;954;p47"/>
          <p:cNvGraphicFramePr/>
          <p:nvPr/>
        </p:nvGraphicFramePr>
        <p:xfrm>
          <a:off x="759250" y="1035700"/>
          <a:ext cx="7627500" cy="3210560"/>
        </p:xfrm>
        <a:graphic>
          <a:graphicData uri="http://schemas.openxmlformats.org/drawingml/2006/table">
            <a:tbl>
              <a:tblPr>
                <a:noFill/>
                <a:tableStyleId>{8C29782D-E93B-4F56-B21B-7138EB06264A}</a:tableStyleId>
              </a:tblPr>
              <a:tblGrid>
                <a:gridCol w="955125">
                  <a:extLst>
                    <a:ext uri="{9D8B030D-6E8A-4147-A177-3AD203B41FA5}">
                      <a16:colId xmlns:a16="http://schemas.microsoft.com/office/drawing/2014/main" val="20000"/>
                    </a:ext>
                  </a:extLst>
                </a:gridCol>
                <a:gridCol w="1862050">
                  <a:extLst>
                    <a:ext uri="{9D8B030D-6E8A-4147-A177-3AD203B41FA5}">
                      <a16:colId xmlns:a16="http://schemas.microsoft.com/office/drawing/2014/main" val="20001"/>
                    </a:ext>
                  </a:extLst>
                </a:gridCol>
                <a:gridCol w="2529100">
                  <a:extLst>
                    <a:ext uri="{9D8B030D-6E8A-4147-A177-3AD203B41FA5}">
                      <a16:colId xmlns:a16="http://schemas.microsoft.com/office/drawing/2014/main" val="20002"/>
                    </a:ext>
                  </a:extLst>
                </a:gridCol>
                <a:gridCol w="1092400">
                  <a:extLst>
                    <a:ext uri="{9D8B030D-6E8A-4147-A177-3AD203B41FA5}">
                      <a16:colId xmlns:a16="http://schemas.microsoft.com/office/drawing/2014/main" val="20003"/>
                    </a:ext>
                  </a:extLst>
                </a:gridCol>
                <a:gridCol w="1188825">
                  <a:extLst>
                    <a:ext uri="{9D8B030D-6E8A-4147-A177-3AD203B41FA5}">
                      <a16:colId xmlns:a16="http://schemas.microsoft.com/office/drawing/2014/main" val="20004"/>
                    </a:ext>
                  </a:extLst>
                </a:gridCol>
              </a:tblGrid>
              <a:tr h="0">
                <a:tc gridSpan="5">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Planificación Reunión de Red</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tc hMerge="1">
                  <a:txBody>
                    <a:bodyPr/>
                    <a:lstStyle/>
                    <a:p>
                      <a:endParaRPr lang="es-CL"/>
                    </a:p>
                  </a:txBody>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Duración (horario)</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Actividad</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Descripción</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Facilitador</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Recursos</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4"/>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5"/>
                  </a:ext>
                </a:extLst>
              </a:tr>
              <a:tr h="2946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6"/>
                  </a:ext>
                </a:extLst>
              </a:tr>
              <a:tr h="35885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7"/>
                  </a:ext>
                </a:extLst>
              </a:tr>
            </a:tbl>
          </a:graphicData>
        </a:graphic>
      </p:graphicFrame>
      <p:sp>
        <p:nvSpPr>
          <p:cNvPr id="955" name="Google Shape;955;p47"/>
          <p:cNvSpPr txBox="1"/>
          <p:nvPr/>
        </p:nvSpPr>
        <p:spPr>
          <a:xfrm>
            <a:off x="5012175" y="4412925"/>
            <a:ext cx="3545400" cy="489300"/>
          </a:xfrm>
          <a:prstGeom prst="rect">
            <a:avLst/>
          </a:prstGeom>
          <a:noFill/>
          <a:ln>
            <a:noFill/>
          </a:ln>
        </p:spPr>
        <p:txBody>
          <a:bodyPr spcFirstLastPara="1" wrap="square" lIns="91425" tIns="91425" rIns="91425" bIns="91425" anchor="t" anchorCtr="0">
            <a:spAutoFit/>
          </a:bodyPr>
          <a:lstStyle/>
          <a:p>
            <a:pPr marL="0" lvl="0" indent="0" algn="r" rtl="0">
              <a:lnSpc>
                <a:spcPct val="90000"/>
              </a:lnSpc>
              <a:spcBef>
                <a:spcPts val="0"/>
              </a:spcBef>
              <a:spcAft>
                <a:spcPts val="0"/>
              </a:spcAft>
              <a:buClr>
                <a:schemeClr val="dk1"/>
              </a:buClr>
              <a:buSzPts val="1100"/>
              <a:buFont typeface="Arial"/>
              <a:buNone/>
            </a:pPr>
            <a:r>
              <a:rPr lang="es" sz="1100" i="1">
                <a:solidFill>
                  <a:schemeClr val="dk1"/>
                </a:solidFill>
                <a:latin typeface="Nunito"/>
                <a:ea typeface="Nunito"/>
                <a:cs typeface="Nunito"/>
                <a:sym typeface="Nunito"/>
              </a:rPr>
              <a:t>Esta tabla puede duplicarse en el caso que la estrategia se realice en dos o más fechas.</a:t>
            </a:r>
            <a:endParaRPr sz="1100" i="1">
              <a:latin typeface="Nunito"/>
              <a:ea typeface="Nunito"/>
              <a:cs typeface="Nunito"/>
              <a:sym typeface="Nunito"/>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pag 30 1 2 1 1">
  <p:cSld name="TITLE_1_1_1_2_1_1_1_1_1_1_1_1_1_1_1_1_1_1_1_1_1_2_2_1_1">
    <p:spTree>
      <p:nvGrpSpPr>
        <p:cNvPr id="1" name="Shape 956"/>
        <p:cNvGrpSpPr/>
        <p:nvPr/>
      </p:nvGrpSpPr>
      <p:grpSpPr>
        <a:xfrm>
          <a:off x="0" y="0"/>
          <a:ext cx="0" cy="0"/>
          <a:chOff x="0" y="0"/>
          <a:chExt cx="0" cy="0"/>
        </a:xfrm>
      </p:grpSpPr>
      <p:pic>
        <p:nvPicPr>
          <p:cNvPr id="957" name="Google Shape;957;p48"/>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958" name="Google Shape;958;p48"/>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959" name="Google Shape;959;p48"/>
          <p:cNvSpPr/>
          <p:nvPr/>
        </p:nvSpPr>
        <p:spPr>
          <a:xfrm>
            <a:off x="107950" y="69350"/>
            <a:ext cx="2589900" cy="5403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48"/>
          <p:cNvSpPr txBox="1"/>
          <p:nvPr/>
        </p:nvSpPr>
        <p:spPr>
          <a:xfrm>
            <a:off x="768300" y="122925"/>
            <a:ext cx="1929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Formato de registro de estrategia de mejoramiento</a:t>
            </a:r>
            <a:endParaRPr sz="1200">
              <a:solidFill>
                <a:schemeClr val="lt1"/>
              </a:solidFill>
              <a:latin typeface="Nunito Black"/>
              <a:ea typeface="Nunito Black"/>
              <a:cs typeface="Nunito Black"/>
              <a:sym typeface="Nunito Black"/>
            </a:endParaRPr>
          </a:p>
        </p:txBody>
      </p:sp>
      <p:pic>
        <p:nvPicPr>
          <p:cNvPr id="961" name="Google Shape;961;p48"/>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962" name="Google Shape;962;p48"/>
          <p:cNvGrpSpPr/>
          <p:nvPr/>
        </p:nvGrpSpPr>
        <p:grpSpPr>
          <a:xfrm>
            <a:off x="5765550" y="200500"/>
            <a:ext cx="3090890" cy="248400"/>
            <a:chOff x="669675" y="71125"/>
            <a:chExt cx="2876400" cy="248400"/>
          </a:xfrm>
        </p:grpSpPr>
        <p:pic>
          <p:nvPicPr>
            <p:cNvPr id="963" name="Google Shape;963;p48"/>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964" name="Google Shape;964;p48"/>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965" name="Google Shape;965;p48"/>
          <p:cNvPicPr preferRelativeResize="0"/>
          <p:nvPr/>
        </p:nvPicPr>
        <p:blipFill>
          <a:blip r:embed="rId5">
            <a:alphaModFix/>
          </a:blip>
          <a:stretch>
            <a:fillRect/>
          </a:stretch>
        </p:blipFill>
        <p:spPr>
          <a:xfrm>
            <a:off x="537225" y="690025"/>
            <a:ext cx="8020350" cy="4212200"/>
          </a:xfrm>
          <a:prstGeom prst="rect">
            <a:avLst/>
          </a:prstGeom>
          <a:noFill/>
          <a:ln>
            <a:noFill/>
          </a:ln>
          <a:effectLst>
            <a:outerShdw blurRad="57150" dist="19050" dir="5400000" algn="bl" rotWithShape="0">
              <a:srgbClr val="000000">
                <a:alpha val="50000"/>
              </a:srgbClr>
            </a:outerShdw>
          </a:effectLst>
        </p:spPr>
      </p:pic>
      <p:graphicFrame>
        <p:nvGraphicFramePr>
          <p:cNvPr id="966" name="Google Shape;966;p48"/>
          <p:cNvGraphicFramePr/>
          <p:nvPr/>
        </p:nvGraphicFramePr>
        <p:xfrm>
          <a:off x="759250" y="1416700"/>
          <a:ext cx="7671275" cy="2960760"/>
        </p:xfrm>
        <a:graphic>
          <a:graphicData uri="http://schemas.openxmlformats.org/drawingml/2006/table">
            <a:tbl>
              <a:tblPr>
                <a:noFill/>
                <a:tableStyleId>{8C29782D-E93B-4F56-B21B-7138EB06264A}</a:tableStyleId>
              </a:tblPr>
              <a:tblGrid>
                <a:gridCol w="955125">
                  <a:extLst>
                    <a:ext uri="{9D8B030D-6E8A-4147-A177-3AD203B41FA5}">
                      <a16:colId xmlns:a16="http://schemas.microsoft.com/office/drawing/2014/main" val="20000"/>
                    </a:ext>
                  </a:extLst>
                </a:gridCol>
                <a:gridCol w="3297800">
                  <a:extLst>
                    <a:ext uri="{9D8B030D-6E8A-4147-A177-3AD203B41FA5}">
                      <a16:colId xmlns:a16="http://schemas.microsoft.com/office/drawing/2014/main" val="20001"/>
                    </a:ext>
                  </a:extLst>
                </a:gridCol>
                <a:gridCol w="3418350">
                  <a:extLst>
                    <a:ext uri="{9D8B030D-6E8A-4147-A177-3AD203B41FA5}">
                      <a16:colId xmlns:a16="http://schemas.microsoft.com/office/drawing/2014/main" val="20002"/>
                    </a:ext>
                  </a:extLst>
                </a:gridCol>
              </a:tblGrid>
              <a:tr h="0">
                <a:tc gridSpan="3">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Registro sistematizado de la actividad</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tc hMerge="1">
                  <a:txBody>
                    <a:bodyPr/>
                    <a:lstStyle/>
                    <a:p>
                      <a:endParaRPr lang="es-CL"/>
                    </a:p>
                  </a:txBody>
                  <a:tcPr/>
                </a:tc>
                <a:extLst>
                  <a:ext uri="{0D108BD9-81ED-4DB2-BD59-A6C34878D82A}">
                    <a16:rowId xmlns:a16="http://schemas.microsoft.com/office/drawing/2014/main" val="10000"/>
                  </a:ext>
                </a:extLst>
              </a:tr>
              <a:tr h="0">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Hora</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Actividad realizada/tema abordado</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Comentarios</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extLst>
                  <a:ext uri="{0D108BD9-81ED-4DB2-BD59-A6C34878D82A}">
                    <a16:rowId xmlns:a16="http://schemas.microsoft.com/office/drawing/2014/main" val="10001"/>
                  </a:ext>
                </a:extLst>
              </a:tr>
              <a:tr h="2341000">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bl>
          </a:graphicData>
        </a:graphic>
      </p:graphicFrame>
      <p:sp>
        <p:nvSpPr>
          <p:cNvPr id="967" name="Google Shape;967;p48"/>
          <p:cNvSpPr txBox="1"/>
          <p:nvPr/>
        </p:nvSpPr>
        <p:spPr>
          <a:xfrm>
            <a:off x="5012175" y="4412925"/>
            <a:ext cx="3545400" cy="489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s" sz="1100" i="1">
                <a:solidFill>
                  <a:schemeClr val="dk1"/>
                </a:solidFill>
                <a:latin typeface="Nunito"/>
                <a:ea typeface="Nunito"/>
                <a:cs typeface="Nunito"/>
                <a:sym typeface="Nunito"/>
              </a:rPr>
              <a:t>Esta tabla puede duplicarse en el caso que la estrategia se realice en dos o más fechas.</a:t>
            </a:r>
            <a:endParaRPr sz="1100" i="1">
              <a:latin typeface="Nunito"/>
              <a:ea typeface="Nunito"/>
              <a:cs typeface="Nunito"/>
              <a:sym typeface="Nunito"/>
            </a:endParaRPr>
          </a:p>
        </p:txBody>
      </p:sp>
      <p:sp>
        <p:nvSpPr>
          <p:cNvPr id="968" name="Google Shape;968;p48"/>
          <p:cNvSpPr txBox="1"/>
          <p:nvPr/>
        </p:nvSpPr>
        <p:spPr>
          <a:xfrm>
            <a:off x="768300" y="654225"/>
            <a:ext cx="7662300" cy="6417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Clr>
                <a:schemeClr val="dk1"/>
              </a:buClr>
              <a:buSzPts val="1100"/>
              <a:buFont typeface="Arial"/>
              <a:buNone/>
            </a:pPr>
            <a:r>
              <a:rPr lang="es" sz="1100">
                <a:solidFill>
                  <a:schemeClr val="dk1"/>
                </a:solidFill>
                <a:latin typeface="Nunito"/>
                <a:ea typeface="Nunito"/>
                <a:cs typeface="Nunito"/>
                <a:sym typeface="Nunito"/>
              </a:rPr>
              <a:t>La pauta de registro a continuación es para tomar notas sobre las temáticas y actividades que ocurren durante la sesión de red donde se implementa la estrategia planificada. El interés es conocer cómo se dan las actividades programadas, qué hacen los participantes en cada una de estas actividades y cómo reaccionan o participan los miembros de la red.</a:t>
            </a:r>
            <a:endParaRPr sz="1100">
              <a:solidFill>
                <a:schemeClr val="dk1"/>
              </a:solidFill>
              <a:latin typeface="Nunito"/>
              <a:ea typeface="Nunito"/>
              <a:cs typeface="Nunito"/>
              <a:sym typeface="Nunito"/>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pag 30 1 2 1 1 1">
  <p:cSld name="TITLE_1_1_1_2_1_1_1_1_1_1_1_1_1_1_1_1_1_1_1_1_1_2_2_1_1_1">
    <p:spTree>
      <p:nvGrpSpPr>
        <p:cNvPr id="1" name="Shape 969"/>
        <p:cNvGrpSpPr/>
        <p:nvPr/>
      </p:nvGrpSpPr>
      <p:grpSpPr>
        <a:xfrm>
          <a:off x="0" y="0"/>
          <a:ext cx="0" cy="0"/>
          <a:chOff x="0" y="0"/>
          <a:chExt cx="0" cy="0"/>
        </a:xfrm>
      </p:grpSpPr>
      <p:pic>
        <p:nvPicPr>
          <p:cNvPr id="970" name="Google Shape;970;p49"/>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971" name="Google Shape;971;p49"/>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972" name="Google Shape;972;p49"/>
          <p:cNvSpPr/>
          <p:nvPr/>
        </p:nvSpPr>
        <p:spPr>
          <a:xfrm>
            <a:off x="107950" y="69350"/>
            <a:ext cx="2589900" cy="5403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49"/>
          <p:cNvSpPr txBox="1"/>
          <p:nvPr/>
        </p:nvSpPr>
        <p:spPr>
          <a:xfrm>
            <a:off x="768300" y="122925"/>
            <a:ext cx="19296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Formato de evaluación de estrategia de mejoramiento</a:t>
            </a:r>
            <a:endParaRPr sz="1200">
              <a:solidFill>
                <a:schemeClr val="lt1"/>
              </a:solidFill>
              <a:latin typeface="Nunito Black"/>
              <a:ea typeface="Nunito Black"/>
              <a:cs typeface="Nunito Black"/>
              <a:sym typeface="Nunito Black"/>
            </a:endParaRPr>
          </a:p>
        </p:txBody>
      </p:sp>
      <p:pic>
        <p:nvPicPr>
          <p:cNvPr id="974" name="Google Shape;974;p49"/>
          <p:cNvPicPr preferRelativeResize="0"/>
          <p:nvPr/>
        </p:nvPicPr>
        <p:blipFill>
          <a:blip r:embed="rId3">
            <a:alphaModFix/>
          </a:blip>
          <a:stretch>
            <a:fillRect/>
          </a:stretch>
        </p:blipFill>
        <p:spPr>
          <a:xfrm>
            <a:off x="287560" y="152250"/>
            <a:ext cx="291150" cy="291175"/>
          </a:xfrm>
          <a:prstGeom prst="rect">
            <a:avLst/>
          </a:prstGeom>
          <a:noFill/>
          <a:ln>
            <a:noFill/>
          </a:ln>
        </p:spPr>
      </p:pic>
      <p:pic>
        <p:nvPicPr>
          <p:cNvPr id="975" name="Google Shape;975;p49"/>
          <p:cNvPicPr preferRelativeResize="0"/>
          <p:nvPr/>
        </p:nvPicPr>
        <p:blipFill>
          <a:blip r:embed="rId4">
            <a:alphaModFix/>
          </a:blip>
          <a:stretch>
            <a:fillRect/>
          </a:stretch>
        </p:blipFill>
        <p:spPr>
          <a:xfrm>
            <a:off x="355250" y="609650"/>
            <a:ext cx="8356275" cy="4292575"/>
          </a:xfrm>
          <a:prstGeom prst="rect">
            <a:avLst/>
          </a:prstGeom>
          <a:noFill/>
          <a:ln>
            <a:noFill/>
          </a:ln>
          <a:effectLst>
            <a:outerShdw blurRad="57150" dist="19050" dir="5400000" algn="bl" rotWithShape="0">
              <a:srgbClr val="000000">
                <a:alpha val="50000"/>
              </a:srgbClr>
            </a:outerShdw>
          </a:effectLst>
        </p:spPr>
      </p:pic>
      <p:grpSp>
        <p:nvGrpSpPr>
          <p:cNvPr id="976" name="Google Shape;976;p49"/>
          <p:cNvGrpSpPr/>
          <p:nvPr/>
        </p:nvGrpSpPr>
        <p:grpSpPr>
          <a:xfrm>
            <a:off x="5765550" y="200500"/>
            <a:ext cx="3090890" cy="248400"/>
            <a:chOff x="669675" y="71125"/>
            <a:chExt cx="2876400" cy="248400"/>
          </a:xfrm>
        </p:grpSpPr>
        <p:pic>
          <p:nvPicPr>
            <p:cNvPr id="977" name="Google Shape;977;p49"/>
            <p:cNvPicPr preferRelativeResize="0"/>
            <p:nvPr/>
          </p:nvPicPr>
          <p:blipFill>
            <a:blip r:embed="rId5">
              <a:alphaModFix/>
            </a:blip>
            <a:stretch>
              <a:fillRect/>
            </a:stretch>
          </p:blipFill>
          <p:spPr>
            <a:xfrm>
              <a:off x="669675" y="71125"/>
              <a:ext cx="2876400" cy="248400"/>
            </a:xfrm>
            <a:prstGeom prst="rect">
              <a:avLst/>
            </a:prstGeom>
            <a:noFill/>
            <a:ln>
              <a:noFill/>
            </a:ln>
          </p:spPr>
        </p:pic>
        <p:sp>
          <p:nvSpPr>
            <p:cNvPr id="978" name="Google Shape;978;p49"/>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979" name="Google Shape;979;p49"/>
          <p:cNvSpPr txBox="1"/>
          <p:nvPr/>
        </p:nvSpPr>
        <p:spPr>
          <a:xfrm>
            <a:off x="2438925" y="152250"/>
            <a:ext cx="3545400" cy="489300"/>
          </a:xfrm>
          <a:prstGeom prst="rect">
            <a:avLst/>
          </a:prstGeom>
          <a:noFill/>
          <a:ln>
            <a:noFill/>
          </a:ln>
        </p:spPr>
        <p:txBody>
          <a:bodyPr spcFirstLastPara="1" wrap="square" lIns="91425" tIns="91425" rIns="91425" bIns="91425" anchor="t" anchorCtr="0">
            <a:spAutoFit/>
          </a:bodyPr>
          <a:lstStyle/>
          <a:p>
            <a:pPr marL="0" lvl="0" indent="0" algn="ctr" rtl="0">
              <a:lnSpc>
                <a:spcPct val="90000"/>
              </a:lnSpc>
              <a:spcBef>
                <a:spcPts val="0"/>
              </a:spcBef>
              <a:spcAft>
                <a:spcPts val="0"/>
              </a:spcAft>
              <a:buClr>
                <a:schemeClr val="dk1"/>
              </a:buClr>
              <a:buSzPts val="1100"/>
              <a:buFont typeface="Arial"/>
              <a:buNone/>
            </a:pPr>
            <a:r>
              <a:rPr lang="es" sz="1100" i="1">
                <a:solidFill>
                  <a:schemeClr val="dk1"/>
                </a:solidFill>
                <a:latin typeface="Nunito"/>
                <a:ea typeface="Nunito"/>
                <a:cs typeface="Nunito"/>
                <a:sym typeface="Nunito"/>
              </a:rPr>
              <a:t>Esta tabla puede duplicarse en el caso que la estrategia se realice en dos o más fechas.</a:t>
            </a:r>
            <a:endParaRPr sz="1100" i="1">
              <a:latin typeface="Nunito"/>
              <a:ea typeface="Nunito"/>
              <a:cs typeface="Nunito"/>
              <a:sym typeface="Nunito"/>
            </a:endParaRPr>
          </a:p>
        </p:txBody>
      </p:sp>
      <p:graphicFrame>
        <p:nvGraphicFramePr>
          <p:cNvPr id="980" name="Google Shape;980;p49"/>
          <p:cNvGraphicFramePr/>
          <p:nvPr/>
        </p:nvGraphicFramePr>
        <p:xfrm>
          <a:off x="455125" y="717925"/>
          <a:ext cx="8186825" cy="1798300"/>
        </p:xfrm>
        <a:graphic>
          <a:graphicData uri="http://schemas.openxmlformats.org/drawingml/2006/table">
            <a:tbl>
              <a:tblPr>
                <a:noFill/>
                <a:tableStyleId>{8C29782D-E93B-4F56-B21B-7138EB06264A}</a:tableStyleId>
              </a:tblPr>
              <a:tblGrid>
                <a:gridCol w="2885600">
                  <a:extLst>
                    <a:ext uri="{9D8B030D-6E8A-4147-A177-3AD203B41FA5}">
                      <a16:colId xmlns:a16="http://schemas.microsoft.com/office/drawing/2014/main" val="20000"/>
                    </a:ext>
                  </a:extLst>
                </a:gridCol>
                <a:gridCol w="5301225">
                  <a:extLst>
                    <a:ext uri="{9D8B030D-6E8A-4147-A177-3AD203B41FA5}">
                      <a16:colId xmlns:a16="http://schemas.microsoft.com/office/drawing/2014/main" val="20001"/>
                    </a:ext>
                  </a:extLst>
                </a:gridCol>
              </a:tblGrid>
              <a:tr h="0">
                <a:tc gridSpan="2">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Resumen actividad/reunión</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s" sz="1200">
                          <a:solidFill>
                            <a:schemeClr val="dk1"/>
                          </a:solidFill>
                          <a:latin typeface="Nunito"/>
                          <a:ea typeface="Nunito"/>
                          <a:cs typeface="Nunito"/>
                          <a:sym typeface="Nunito"/>
                        </a:rPr>
                        <a:t>¿Cuáles fueron las principales temáticas abordadas?</a:t>
                      </a:r>
                      <a:endParaRPr sz="12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000" b="1">
                        <a:solidFill>
                          <a:schemeClr val="dk2"/>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294650">
                <a:tc>
                  <a:txBody>
                    <a:bodyPr/>
                    <a:lstStyle/>
                    <a:p>
                      <a:pPr marL="0" lvl="0" indent="0" algn="l" rtl="0">
                        <a:spcBef>
                          <a:spcPts val="0"/>
                        </a:spcBef>
                        <a:spcAft>
                          <a:spcPts val="0"/>
                        </a:spcAft>
                        <a:buNone/>
                      </a:pPr>
                      <a:r>
                        <a:rPr lang="es" sz="1200">
                          <a:solidFill>
                            <a:schemeClr val="dk1"/>
                          </a:solidFill>
                          <a:latin typeface="Nunito"/>
                          <a:ea typeface="Nunito"/>
                          <a:cs typeface="Nunito"/>
                          <a:sym typeface="Nunito"/>
                        </a:rPr>
                        <a:t>¿Cuáles fueron las principales reflexiones y conclusiones?</a:t>
                      </a:r>
                      <a:endParaRPr sz="12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10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502900">
                <a:tc>
                  <a:txBody>
                    <a:bodyPr/>
                    <a:lstStyle/>
                    <a:p>
                      <a:pPr marL="0" lvl="0" indent="0" algn="l" rtl="0">
                        <a:spcBef>
                          <a:spcPts val="0"/>
                        </a:spcBef>
                        <a:spcAft>
                          <a:spcPts val="0"/>
                        </a:spcAft>
                        <a:buNone/>
                      </a:pPr>
                      <a:r>
                        <a:rPr lang="es" sz="1200">
                          <a:solidFill>
                            <a:schemeClr val="dk1"/>
                          </a:solidFill>
                          <a:latin typeface="Nunito"/>
                          <a:ea typeface="Nunito"/>
                          <a:cs typeface="Nunito"/>
                          <a:sym typeface="Nunito"/>
                        </a:rPr>
                        <a:t>Acuerdos y compromisos planteados (proyección)</a:t>
                      </a:r>
                      <a:endParaRPr sz="12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000" u="sng">
                        <a:latin typeface="Nunito"/>
                        <a:ea typeface="Nunito"/>
                        <a:cs typeface="Nunito"/>
                        <a:sym typeface="Nunito"/>
                      </a:endParaRPr>
                    </a:p>
                    <a:p>
                      <a:pPr marL="0" lvl="0" indent="0" algn="l" rtl="0">
                        <a:spcBef>
                          <a:spcPts val="0"/>
                        </a:spcBef>
                        <a:spcAft>
                          <a:spcPts val="0"/>
                        </a:spcAft>
                        <a:buNone/>
                      </a:pPr>
                      <a:endParaRPr sz="9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bl>
          </a:graphicData>
        </a:graphic>
      </p:graphicFrame>
      <p:graphicFrame>
        <p:nvGraphicFramePr>
          <p:cNvPr id="981" name="Google Shape;981;p49"/>
          <p:cNvGraphicFramePr/>
          <p:nvPr/>
        </p:nvGraphicFramePr>
        <p:xfrm>
          <a:off x="455125" y="2622925"/>
          <a:ext cx="8186825" cy="2222825"/>
        </p:xfrm>
        <a:graphic>
          <a:graphicData uri="http://schemas.openxmlformats.org/drawingml/2006/table">
            <a:tbl>
              <a:tblPr>
                <a:noFill/>
                <a:tableStyleId>{8C29782D-E93B-4F56-B21B-7138EB06264A}</a:tableStyleId>
              </a:tblPr>
              <a:tblGrid>
                <a:gridCol w="2885600">
                  <a:extLst>
                    <a:ext uri="{9D8B030D-6E8A-4147-A177-3AD203B41FA5}">
                      <a16:colId xmlns:a16="http://schemas.microsoft.com/office/drawing/2014/main" val="20000"/>
                    </a:ext>
                  </a:extLst>
                </a:gridCol>
                <a:gridCol w="5301225">
                  <a:extLst>
                    <a:ext uri="{9D8B030D-6E8A-4147-A177-3AD203B41FA5}">
                      <a16:colId xmlns:a16="http://schemas.microsoft.com/office/drawing/2014/main" val="20001"/>
                    </a:ext>
                  </a:extLst>
                </a:gridCol>
              </a:tblGrid>
              <a:tr h="0">
                <a:tc gridSpan="2">
                  <a:txBody>
                    <a:bodyPr/>
                    <a:lstStyle/>
                    <a:p>
                      <a:pPr marL="0" lvl="0" indent="0" algn="ctr" rtl="0">
                        <a:spcBef>
                          <a:spcPts val="0"/>
                        </a:spcBef>
                        <a:spcAft>
                          <a:spcPts val="0"/>
                        </a:spcAft>
                        <a:buNone/>
                      </a:pPr>
                      <a:r>
                        <a:rPr lang="es" sz="1200" b="1">
                          <a:solidFill>
                            <a:schemeClr val="dk1"/>
                          </a:solidFill>
                          <a:latin typeface="Nunito"/>
                          <a:ea typeface="Nunito"/>
                          <a:cs typeface="Nunito"/>
                          <a:sym typeface="Nunito"/>
                        </a:rPr>
                        <a:t>Evaluación de la actividad/reunión</a:t>
                      </a:r>
                      <a:endParaRPr sz="1200" b="1">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0">
                <a:tc>
                  <a:txBody>
                    <a:bodyPr/>
                    <a:lstStyle/>
                    <a:p>
                      <a:pPr marL="0" lvl="0" indent="0" algn="l" rtl="0">
                        <a:spcBef>
                          <a:spcPts val="0"/>
                        </a:spcBef>
                        <a:spcAft>
                          <a:spcPts val="0"/>
                        </a:spcAft>
                        <a:buNone/>
                      </a:pPr>
                      <a:r>
                        <a:rPr lang="es" sz="1200">
                          <a:solidFill>
                            <a:schemeClr val="dk1"/>
                          </a:solidFill>
                          <a:latin typeface="Nunito"/>
                          <a:ea typeface="Nunito"/>
                          <a:cs typeface="Nunito"/>
                          <a:sym typeface="Nunito"/>
                        </a:rPr>
                        <a:t>¿La instancia resultó como se había planificado? ¿por qué?</a:t>
                      </a:r>
                      <a:endParaRPr sz="12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200" b="1">
                        <a:solidFill>
                          <a:schemeClr val="dk2"/>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294650">
                <a:tc>
                  <a:txBody>
                    <a:bodyPr/>
                    <a:lstStyle/>
                    <a:p>
                      <a:pPr marL="0" lvl="0" indent="0" algn="l" rtl="0">
                        <a:spcBef>
                          <a:spcPts val="0"/>
                        </a:spcBef>
                        <a:spcAft>
                          <a:spcPts val="0"/>
                        </a:spcAft>
                        <a:buNone/>
                      </a:pPr>
                      <a:r>
                        <a:rPr lang="es" sz="1200">
                          <a:solidFill>
                            <a:schemeClr val="dk1"/>
                          </a:solidFill>
                          <a:latin typeface="Nunito"/>
                          <a:ea typeface="Nunito"/>
                          <a:cs typeface="Nunito"/>
                          <a:sym typeface="Nunito"/>
                        </a:rPr>
                        <a:t>¿Cuáles son los facilitadores que lo permitieron?</a:t>
                      </a:r>
                      <a:endParaRPr sz="12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10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580125">
                <a:tc>
                  <a:txBody>
                    <a:bodyPr/>
                    <a:lstStyle/>
                    <a:p>
                      <a:pPr marL="0" lvl="0" indent="0" algn="l" rtl="0">
                        <a:spcBef>
                          <a:spcPts val="0"/>
                        </a:spcBef>
                        <a:spcAft>
                          <a:spcPts val="0"/>
                        </a:spcAft>
                        <a:buNone/>
                      </a:pPr>
                      <a:r>
                        <a:rPr lang="es" sz="1200">
                          <a:solidFill>
                            <a:schemeClr val="dk1"/>
                          </a:solidFill>
                          <a:latin typeface="Nunito"/>
                          <a:ea typeface="Nunito"/>
                          <a:cs typeface="Nunito"/>
                          <a:sym typeface="Nunito"/>
                        </a:rPr>
                        <a:t>¿Cuáles son los obstaculizadores que dificultaron el logro de los objetivos?</a:t>
                      </a:r>
                      <a:endParaRPr sz="12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900" u="sng">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r h="347300">
                <a:tc>
                  <a:txBody>
                    <a:bodyPr/>
                    <a:lstStyle/>
                    <a:p>
                      <a:pPr marL="0" lvl="0" indent="0" algn="l" rtl="0">
                        <a:spcBef>
                          <a:spcPts val="0"/>
                        </a:spcBef>
                        <a:spcAft>
                          <a:spcPts val="0"/>
                        </a:spcAft>
                        <a:buNone/>
                      </a:pPr>
                      <a:r>
                        <a:rPr lang="es" sz="1200">
                          <a:solidFill>
                            <a:schemeClr val="dk1"/>
                          </a:solidFill>
                          <a:latin typeface="Nunito"/>
                          <a:ea typeface="Nunito"/>
                          <a:cs typeface="Nunito"/>
                          <a:sym typeface="Nunito"/>
                        </a:rPr>
                        <a:t>Sugerencias de mejora</a:t>
                      </a:r>
                      <a:endParaRPr sz="12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a:txBody>
                    <a:bodyPr/>
                    <a:lstStyle/>
                    <a:p>
                      <a:pPr marL="0" lvl="0" indent="0" algn="l" rtl="0">
                        <a:spcBef>
                          <a:spcPts val="0"/>
                        </a:spcBef>
                        <a:spcAft>
                          <a:spcPts val="0"/>
                        </a:spcAft>
                        <a:buNone/>
                      </a:pPr>
                      <a:endParaRPr sz="1000" u="sng">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4"/>
                  </a:ext>
                </a:extLst>
              </a:tr>
            </a:tbl>
          </a:graphicData>
        </a:graphic>
      </p:graphicFrame>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pag 30 1 1">
  <p:cSld name="TITLE_1_1_1_2_1_1_1_1_1_1_1_1_1_1_1_1_1_1_1_1_1_2_1">
    <p:spTree>
      <p:nvGrpSpPr>
        <p:cNvPr id="1" name="Shape 982"/>
        <p:cNvGrpSpPr/>
        <p:nvPr/>
      </p:nvGrpSpPr>
      <p:grpSpPr>
        <a:xfrm>
          <a:off x="0" y="0"/>
          <a:ext cx="0" cy="0"/>
          <a:chOff x="0" y="0"/>
          <a:chExt cx="0" cy="0"/>
        </a:xfrm>
      </p:grpSpPr>
      <p:pic>
        <p:nvPicPr>
          <p:cNvPr id="983" name="Google Shape;983;p50"/>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984" name="Google Shape;984;p50"/>
          <p:cNvSpPr/>
          <p:nvPr/>
        </p:nvSpPr>
        <p:spPr>
          <a:xfrm>
            <a:off x="107950" y="69350"/>
            <a:ext cx="2320500" cy="5403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50"/>
          <p:cNvSpPr txBox="1"/>
          <p:nvPr/>
        </p:nvSpPr>
        <p:spPr>
          <a:xfrm>
            <a:off x="768302" y="122933"/>
            <a:ext cx="15795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Anexo: Habilidades de amigo crítico y del coordinador de red.</a:t>
            </a:r>
            <a:endParaRPr sz="1200">
              <a:solidFill>
                <a:schemeClr val="lt1"/>
              </a:solidFill>
              <a:latin typeface="Nunito Black"/>
              <a:ea typeface="Nunito Black"/>
              <a:cs typeface="Nunito Black"/>
              <a:sym typeface="Nunito Black"/>
            </a:endParaRPr>
          </a:p>
        </p:txBody>
      </p:sp>
      <p:pic>
        <p:nvPicPr>
          <p:cNvPr id="986" name="Google Shape;986;p50"/>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987" name="Google Shape;987;p50"/>
          <p:cNvGrpSpPr/>
          <p:nvPr/>
        </p:nvGrpSpPr>
        <p:grpSpPr>
          <a:xfrm>
            <a:off x="5765550" y="200500"/>
            <a:ext cx="3090890" cy="248400"/>
            <a:chOff x="669675" y="71125"/>
            <a:chExt cx="2876400" cy="248400"/>
          </a:xfrm>
        </p:grpSpPr>
        <p:pic>
          <p:nvPicPr>
            <p:cNvPr id="988" name="Google Shape;988;p50"/>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989" name="Google Shape;989;p50"/>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pSp>
        <p:nvGrpSpPr>
          <p:cNvPr id="990" name="Google Shape;990;p50"/>
          <p:cNvGrpSpPr/>
          <p:nvPr/>
        </p:nvGrpSpPr>
        <p:grpSpPr>
          <a:xfrm>
            <a:off x="452400" y="1288110"/>
            <a:ext cx="1564800" cy="2710906"/>
            <a:chOff x="4146561" y="826584"/>
            <a:chExt cx="1564800" cy="3876600"/>
          </a:xfrm>
        </p:grpSpPr>
        <p:sp>
          <p:nvSpPr>
            <p:cNvPr id="991" name="Google Shape;991;p50"/>
            <p:cNvSpPr/>
            <p:nvPr/>
          </p:nvSpPr>
          <p:spPr>
            <a:xfrm>
              <a:off x="4146561" y="826584"/>
              <a:ext cx="1564800" cy="38766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50"/>
            <p:cNvSpPr txBox="1"/>
            <p:nvPr/>
          </p:nvSpPr>
          <p:spPr>
            <a:xfrm>
              <a:off x="4279461" y="1619380"/>
              <a:ext cx="1299000" cy="25356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Conciencia plena</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Usan esta capacidad  auto-observando los propios pensamientos, estados anímicos y conducta, en el momento en que suceden.</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grpSp>
        <p:nvGrpSpPr>
          <p:cNvPr id="993" name="Google Shape;993;p50"/>
          <p:cNvGrpSpPr/>
          <p:nvPr/>
        </p:nvGrpSpPr>
        <p:grpSpPr>
          <a:xfrm>
            <a:off x="2086325" y="1269210"/>
            <a:ext cx="1564800" cy="2729616"/>
            <a:chOff x="4146550" y="826576"/>
            <a:chExt cx="1564800" cy="3505800"/>
          </a:xfrm>
        </p:grpSpPr>
        <p:sp>
          <p:nvSpPr>
            <p:cNvPr id="994" name="Google Shape;994;p50"/>
            <p:cNvSpPr/>
            <p:nvPr/>
          </p:nvSpPr>
          <p:spPr>
            <a:xfrm>
              <a:off x="4146550" y="826576"/>
              <a:ext cx="1564800" cy="35058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50"/>
            <p:cNvSpPr txBox="1"/>
            <p:nvPr/>
          </p:nvSpPr>
          <p:spPr>
            <a:xfrm>
              <a:off x="4254425" y="1575985"/>
              <a:ext cx="1323900" cy="20877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Análisis de las propias prácticas.</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Observan y analizan sus prácticas de liderazgo en red, en el momento en que las ponen en marcha y a posteriori.</a:t>
              </a:r>
              <a:endParaRPr sz="1200">
                <a:solidFill>
                  <a:schemeClr val="lt1"/>
                </a:solidFill>
                <a:latin typeface="Nunito"/>
                <a:ea typeface="Nunito"/>
                <a:cs typeface="Nunito"/>
                <a:sym typeface="Nunito"/>
              </a:endParaRPr>
            </a:p>
          </p:txBody>
        </p:sp>
      </p:grpSp>
      <p:grpSp>
        <p:nvGrpSpPr>
          <p:cNvPr id="996" name="Google Shape;996;p50"/>
          <p:cNvGrpSpPr/>
          <p:nvPr/>
        </p:nvGrpSpPr>
        <p:grpSpPr>
          <a:xfrm>
            <a:off x="3720225" y="1295450"/>
            <a:ext cx="1564800" cy="2729780"/>
            <a:chOff x="4146550" y="826569"/>
            <a:chExt cx="1564800" cy="2095800"/>
          </a:xfrm>
        </p:grpSpPr>
        <p:sp>
          <p:nvSpPr>
            <p:cNvPr id="997" name="Google Shape;997;p50"/>
            <p:cNvSpPr/>
            <p:nvPr/>
          </p:nvSpPr>
          <p:spPr>
            <a:xfrm>
              <a:off x="4146550" y="826569"/>
              <a:ext cx="1564800" cy="20958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50"/>
            <p:cNvSpPr txBox="1"/>
            <p:nvPr/>
          </p:nvSpPr>
          <p:spPr>
            <a:xfrm>
              <a:off x="4355661" y="2121359"/>
              <a:ext cx="1299000" cy="117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p:txBody>
        </p:sp>
        <p:sp>
          <p:nvSpPr>
            <p:cNvPr id="999" name="Google Shape;999;p50"/>
            <p:cNvSpPr txBox="1"/>
            <p:nvPr/>
          </p:nvSpPr>
          <p:spPr>
            <a:xfrm>
              <a:off x="4291886" y="1263428"/>
              <a:ext cx="1299000" cy="9075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Mirada Crítica</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Demuestran flexibilidad para cuestionar sus propios saberes y conocimientos previos.</a:t>
              </a:r>
              <a:endParaRPr sz="1200">
                <a:solidFill>
                  <a:schemeClr val="lt1"/>
                </a:solidFill>
                <a:latin typeface="Nunito"/>
                <a:ea typeface="Nunito"/>
                <a:cs typeface="Nunito"/>
                <a:sym typeface="Nunito"/>
              </a:endParaRPr>
            </a:p>
          </p:txBody>
        </p:sp>
      </p:grpSp>
      <p:pic>
        <p:nvPicPr>
          <p:cNvPr id="1000" name="Google Shape;1000;p50"/>
          <p:cNvPicPr preferRelativeResize="0"/>
          <p:nvPr/>
        </p:nvPicPr>
        <p:blipFill>
          <a:blip r:embed="rId3">
            <a:alphaModFix/>
          </a:blip>
          <a:stretch>
            <a:fillRect/>
          </a:stretch>
        </p:blipFill>
        <p:spPr>
          <a:xfrm>
            <a:off x="3135413" y="1323100"/>
            <a:ext cx="381000" cy="381000"/>
          </a:xfrm>
          <a:prstGeom prst="rect">
            <a:avLst/>
          </a:prstGeom>
          <a:noFill/>
          <a:ln>
            <a:noFill/>
          </a:ln>
        </p:spPr>
      </p:pic>
      <p:pic>
        <p:nvPicPr>
          <p:cNvPr id="1001" name="Google Shape;1001;p50"/>
          <p:cNvPicPr preferRelativeResize="0"/>
          <p:nvPr/>
        </p:nvPicPr>
        <p:blipFill>
          <a:blip r:embed="rId3">
            <a:alphaModFix/>
          </a:blip>
          <a:stretch>
            <a:fillRect/>
          </a:stretch>
        </p:blipFill>
        <p:spPr>
          <a:xfrm>
            <a:off x="4781750" y="1323100"/>
            <a:ext cx="381000" cy="381000"/>
          </a:xfrm>
          <a:prstGeom prst="rect">
            <a:avLst/>
          </a:prstGeom>
          <a:noFill/>
          <a:ln>
            <a:noFill/>
          </a:ln>
        </p:spPr>
      </p:pic>
      <p:sp>
        <p:nvSpPr>
          <p:cNvPr id="1002" name="Google Shape;1002;p50"/>
          <p:cNvSpPr/>
          <p:nvPr/>
        </p:nvSpPr>
        <p:spPr>
          <a:xfrm>
            <a:off x="2581175" y="566325"/>
            <a:ext cx="4591200" cy="4434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3" name="Google Shape;1003;p50"/>
          <p:cNvPicPr preferRelativeResize="0"/>
          <p:nvPr/>
        </p:nvPicPr>
        <p:blipFill>
          <a:blip r:embed="rId3">
            <a:alphaModFix/>
          </a:blip>
          <a:stretch>
            <a:fillRect/>
          </a:stretch>
        </p:blipFill>
        <p:spPr>
          <a:xfrm>
            <a:off x="1535213" y="1323100"/>
            <a:ext cx="381000" cy="381000"/>
          </a:xfrm>
          <a:prstGeom prst="rect">
            <a:avLst/>
          </a:prstGeom>
          <a:noFill/>
          <a:ln>
            <a:noFill/>
          </a:ln>
        </p:spPr>
      </p:pic>
      <p:sp>
        <p:nvSpPr>
          <p:cNvPr id="1004" name="Google Shape;1004;p50"/>
          <p:cNvSpPr/>
          <p:nvPr/>
        </p:nvSpPr>
        <p:spPr>
          <a:xfrm>
            <a:off x="2581175" y="613275"/>
            <a:ext cx="4591200" cy="38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r>
              <a:rPr lang="es" sz="1600" b="1">
                <a:solidFill>
                  <a:srgbClr val="C55D07"/>
                </a:solidFill>
                <a:latin typeface="Nunito"/>
                <a:ea typeface="Nunito"/>
                <a:cs typeface="Nunito"/>
                <a:sym typeface="Nunito"/>
              </a:rPr>
              <a:t>Habilidades Intrapersonales</a:t>
            </a:r>
            <a:endParaRPr sz="1600" b="1">
              <a:solidFill>
                <a:srgbClr val="C55D07"/>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p:txBody>
      </p:sp>
      <p:grpSp>
        <p:nvGrpSpPr>
          <p:cNvPr id="1005" name="Google Shape;1005;p50"/>
          <p:cNvGrpSpPr/>
          <p:nvPr/>
        </p:nvGrpSpPr>
        <p:grpSpPr>
          <a:xfrm>
            <a:off x="5378975" y="1314671"/>
            <a:ext cx="1564800" cy="2710906"/>
            <a:chOff x="4146561" y="826584"/>
            <a:chExt cx="1564800" cy="3876600"/>
          </a:xfrm>
        </p:grpSpPr>
        <p:sp>
          <p:nvSpPr>
            <p:cNvPr id="1006" name="Google Shape;1006;p50"/>
            <p:cNvSpPr/>
            <p:nvPr/>
          </p:nvSpPr>
          <p:spPr>
            <a:xfrm>
              <a:off x="4146561" y="826584"/>
              <a:ext cx="1564800" cy="38766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50"/>
            <p:cNvSpPr txBox="1"/>
            <p:nvPr/>
          </p:nvSpPr>
          <p:spPr>
            <a:xfrm>
              <a:off x="4263411" y="1636650"/>
              <a:ext cx="1373400" cy="2535600"/>
            </a:xfrm>
            <a:prstGeom prst="rect">
              <a:avLst/>
            </a:prstGeom>
            <a:solidFill>
              <a:srgbClr val="F2765D"/>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Autocontrol</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Regulan sus emociones y conductas, manteniendo una actitud positiva hacia el trabajo en red y persistente ante las dificultades emergentes.</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pic>
        <p:nvPicPr>
          <p:cNvPr id="1008" name="Google Shape;1008;p50"/>
          <p:cNvPicPr preferRelativeResize="0"/>
          <p:nvPr/>
        </p:nvPicPr>
        <p:blipFill>
          <a:blip r:embed="rId3">
            <a:alphaModFix/>
          </a:blip>
          <a:stretch>
            <a:fillRect/>
          </a:stretch>
        </p:blipFill>
        <p:spPr>
          <a:xfrm>
            <a:off x="6488213" y="1323100"/>
            <a:ext cx="381000" cy="381000"/>
          </a:xfrm>
          <a:prstGeom prst="rect">
            <a:avLst/>
          </a:prstGeom>
          <a:noFill/>
          <a:ln>
            <a:noFill/>
          </a:ln>
        </p:spPr>
      </p:pic>
      <p:grpSp>
        <p:nvGrpSpPr>
          <p:cNvPr id="1009" name="Google Shape;1009;p50"/>
          <p:cNvGrpSpPr/>
          <p:nvPr/>
        </p:nvGrpSpPr>
        <p:grpSpPr>
          <a:xfrm>
            <a:off x="7005625" y="1323093"/>
            <a:ext cx="1564800" cy="2702271"/>
            <a:chOff x="4146550" y="826576"/>
            <a:chExt cx="1564800" cy="3505800"/>
          </a:xfrm>
        </p:grpSpPr>
        <p:sp>
          <p:nvSpPr>
            <p:cNvPr id="1010" name="Google Shape;1010;p50"/>
            <p:cNvSpPr/>
            <p:nvPr/>
          </p:nvSpPr>
          <p:spPr>
            <a:xfrm>
              <a:off x="4146550" y="826576"/>
              <a:ext cx="1564800" cy="35058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50"/>
            <p:cNvSpPr txBox="1"/>
            <p:nvPr/>
          </p:nvSpPr>
          <p:spPr>
            <a:xfrm>
              <a:off x="4279436" y="1575998"/>
              <a:ext cx="1299000" cy="1917000"/>
            </a:xfrm>
            <a:prstGeom prst="rect">
              <a:avLst/>
            </a:prstGeom>
            <a:solidFill>
              <a:srgbClr val="E850E0"/>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Conciencia del sí mismo</a:t>
              </a:r>
              <a:r>
                <a:rPr lang="es" sz="1200">
                  <a:solidFill>
                    <a:schemeClr val="lt1"/>
                  </a:solidFill>
                  <a:latin typeface="Nunito"/>
                  <a:ea typeface="Nunito"/>
                  <a:cs typeface="Nunito"/>
                  <a:sym typeface="Nunito"/>
                </a:rPr>
                <a:t>.</a:t>
              </a: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Desarrollan esta habilidad conociendo sus propias emociones, intereses, valores y fortalezas.</a:t>
              </a:r>
              <a:endParaRPr sz="1200">
                <a:solidFill>
                  <a:schemeClr val="lt1"/>
                </a:solidFill>
                <a:latin typeface="Nunito"/>
                <a:ea typeface="Nunito"/>
                <a:cs typeface="Nunito"/>
                <a:sym typeface="Nunito"/>
              </a:endParaRPr>
            </a:p>
          </p:txBody>
        </p:sp>
      </p:grpSp>
      <p:pic>
        <p:nvPicPr>
          <p:cNvPr id="1012" name="Google Shape;1012;p50"/>
          <p:cNvPicPr preferRelativeResize="0"/>
          <p:nvPr/>
        </p:nvPicPr>
        <p:blipFill>
          <a:blip r:embed="rId3">
            <a:alphaModFix/>
          </a:blip>
          <a:stretch>
            <a:fillRect/>
          </a:stretch>
        </p:blipFill>
        <p:spPr>
          <a:xfrm>
            <a:off x="8088413" y="1323100"/>
            <a:ext cx="381000" cy="381000"/>
          </a:xfrm>
          <a:prstGeom prst="rect">
            <a:avLst/>
          </a:prstGeom>
          <a:noFill/>
          <a:ln>
            <a:noFill/>
          </a:ln>
        </p:spPr>
      </p:pic>
      <p:sp>
        <p:nvSpPr>
          <p:cNvPr id="1013" name="Google Shape;1013;p50"/>
          <p:cNvSpPr txBox="1"/>
          <p:nvPr/>
        </p:nvSpPr>
        <p:spPr>
          <a:xfrm>
            <a:off x="4781750" y="4401075"/>
            <a:ext cx="3788700" cy="323100"/>
          </a:xfrm>
          <a:prstGeom prst="rect">
            <a:avLst/>
          </a:prstGeom>
          <a:noFill/>
          <a:ln w="9525" cap="flat" cmpd="sng">
            <a:solidFill>
              <a:srgbClr val="B4A7D6"/>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 sz="1000" b="1">
                <a:solidFill>
                  <a:srgbClr val="F2765D"/>
                </a:solidFill>
                <a:latin typeface="Nunito"/>
                <a:ea typeface="Nunito"/>
                <a:cs typeface="Nunito"/>
                <a:sym typeface="Nunito"/>
              </a:rPr>
              <a:t>Volver a Fase 1, Habilidades para el Acompañamiento.</a:t>
            </a:r>
            <a:r>
              <a:rPr lang="es" sz="1000" b="1">
                <a:solidFill>
                  <a:srgbClr val="595959"/>
                </a:solidFill>
                <a:latin typeface="Nunito"/>
                <a:ea typeface="Nunito"/>
                <a:cs typeface="Nunito"/>
                <a:sym typeface="Nunito"/>
              </a:rPr>
              <a:t> </a:t>
            </a:r>
            <a:endParaRPr sz="1000" b="1">
              <a:solidFill>
                <a:srgbClr val="595959"/>
              </a:solidFill>
              <a:latin typeface="Nunito"/>
              <a:ea typeface="Nunito"/>
              <a:cs typeface="Nunito"/>
              <a:sym typeface="Nunito"/>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ag 5">
  <p:cSld name="TITLE_1_1_1">
    <p:spTree>
      <p:nvGrpSpPr>
        <p:cNvPr id="1" name="Shape 121"/>
        <p:cNvGrpSpPr/>
        <p:nvPr/>
      </p:nvGrpSpPr>
      <p:grpSpPr>
        <a:xfrm>
          <a:off x="0" y="0"/>
          <a:ext cx="0" cy="0"/>
          <a:chOff x="0" y="0"/>
          <a:chExt cx="0" cy="0"/>
        </a:xfrm>
      </p:grpSpPr>
      <p:pic>
        <p:nvPicPr>
          <p:cNvPr id="122" name="Google Shape;122;p6"/>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123" name="Google Shape;123;p6"/>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124" name="Google Shape;124;p6"/>
          <p:cNvSpPr/>
          <p:nvPr/>
        </p:nvSpPr>
        <p:spPr>
          <a:xfrm>
            <a:off x="2702285" y="3057721"/>
            <a:ext cx="1061700" cy="355200"/>
          </a:xfrm>
          <a:prstGeom prst="roundRect">
            <a:avLst>
              <a:gd name="adj" fmla="val 16667"/>
            </a:avLst>
          </a:prstGeom>
          <a:solidFill>
            <a:srgbClr val="8225E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 b="1">
                <a:solidFill>
                  <a:srgbClr val="FFFFFF"/>
                </a:solidFill>
                <a:latin typeface="Nunito"/>
                <a:ea typeface="Nunito"/>
                <a:cs typeface="Nunito"/>
                <a:sym typeface="Nunito"/>
              </a:rPr>
              <a:t>Focalizan</a:t>
            </a:r>
            <a:endParaRPr b="1">
              <a:latin typeface="Nunito"/>
              <a:ea typeface="Nunito"/>
              <a:cs typeface="Nunito"/>
              <a:sym typeface="Nunito"/>
            </a:endParaRPr>
          </a:p>
        </p:txBody>
      </p:sp>
      <p:cxnSp>
        <p:nvCxnSpPr>
          <p:cNvPr id="125" name="Google Shape;125;p6"/>
          <p:cNvCxnSpPr/>
          <p:nvPr/>
        </p:nvCxnSpPr>
        <p:spPr>
          <a:xfrm>
            <a:off x="3803604" y="3235242"/>
            <a:ext cx="297300" cy="0"/>
          </a:xfrm>
          <a:prstGeom prst="straightConnector1">
            <a:avLst/>
          </a:prstGeom>
          <a:noFill/>
          <a:ln w="9525" cap="flat" cmpd="sng">
            <a:solidFill>
              <a:srgbClr val="000000"/>
            </a:solidFill>
            <a:prstDash val="solid"/>
            <a:round/>
            <a:headEnd type="none" w="med" len="med"/>
            <a:tailEnd type="none" w="med" len="med"/>
          </a:ln>
        </p:spPr>
      </p:cxnSp>
      <p:sp>
        <p:nvSpPr>
          <p:cNvPr id="126" name="Google Shape;126;p6"/>
          <p:cNvSpPr txBox="1"/>
          <p:nvPr/>
        </p:nvSpPr>
        <p:spPr>
          <a:xfrm>
            <a:off x="1020811" y="2911985"/>
            <a:ext cx="1412781" cy="646514"/>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s" sz="1100">
                <a:latin typeface="Nunito SemiBold"/>
                <a:ea typeface="Nunito SemiBold"/>
                <a:cs typeface="Nunito SemiBold"/>
                <a:sym typeface="Nunito SemiBold"/>
              </a:rPr>
              <a:t>Enfocan la atención a los resultados evidenciables</a:t>
            </a:r>
            <a:endParaRPr sz="1100">
              <a:latin typeface="Nunito SemiBold"/>
              <a:ea typeface="Nunito SemiBold"/>
              <a:cs typeface="Nunito SemiBold"/>
              <a:sym typeface="Nunito SemiBold"/>
            </a:endParaRPr>
          </a:p>
        </p:txBody>
      </p:sp>
      <p:sp>
        <p:nvSpPr>
          <p:cNvPr id="127" name="Google Shape;127;p6"/>
          <p:cNvSpPr/>
          <p:nvPr/>
        </p:nvSpPr>
        <p:spPr>
          <a:xfrm>
            <a:off x="5422338" y="3057683"/>
            <a:ext cx="1061586" cy="355116"/>
          </a:xfrm>
          <a:prstGeom prst="roundRect">
            <a:avLst>
              <a:gd name="adj" fmla="val 16667"/>
            </a:avLst>
          </a:prstGeom>
          <a:solidFill>
            <a:srgbClr val="FB856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 b="1">
                <a:solidFill>
                  <a:srgbClr val="FFFFFF"/>
                </a:solidFill>
                <a:latin typeface="Nunito"/>
                <a:ea typeface="Nunito"/>
                <a:cs typeface="Nunito"/>
                <a:sym typeface="Nunito"/>
              </a:rPr>
              <a:t>Enfocan</a:t>
            </a:r>
            <a:endParaRPr sz="1100" b="1">
              <a:latin typeface="Nunito"/>
              <a:ea typeface="Nunito"/>
              <a:cs typeface="Nunito"/>
              <a:sym typeface="Nunito"/>
            </a:endParaRPr>
          </a:p>
        </p:txBody>
      </p:sp>
      <p:cxnSp>
        <p:nvCxnSpPr>
          <p:cNvPr id="128" name="Google Shape;128;p6"/>
          <p:cNvCxnSpPr/>
          <p:nvPr/>
        </p:nvCxnSpPr>
        <p:spPr>
          <a:xfrm>
            <a:off x="5062072" y="3235242"/>
            <a:ext cx="297300" cy="0"/>
          </a:xfrm>
          <a:prstGeom prst="straightConnector1">
            <a:avLst/>
          </a:prstGeom>
          <a:noFill/>
          <a:ln w="9525" cap="flat" cmpd="sng">
            <a:solidFill>
              <a:srgbClr val="000000"/>
            </a:solidFill>
            <a:prstDash val="solid"/>
            <a:round/>
            <a:headEnd type="none" w="med" len="med"/>
            <a:tailEnd type="none" w="med" len="med"/>
          </a:ln>
        </p:spPr>
      </p:cxnSp>
      <p:sp>
        <p:nvSpPr>
          <p:cNvPr id="129" name="Google Shape;129;p6"/>
          <p:cNvSpPr txBox="1"/>
          <p:nvPr/>
        </p:nvSpPr>
        <p:spPr>
          <a:xfrm>
            <a:off x="6710422" y="2911985"/>
            <a:ext cx="1412781" cy="646514"/>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s" sz="1100">
                <a:latin typeface="Nunito SemiBold"/>
                <a:ea typeface="Nunito SemiBold"/>
                <a:cs typeface="Nunito SemiBold"/>
                <a:sym typeface="Nunito SemiBold"/>
              </a:rPr>
              <a:t>Traen la atención a la dinámica del grupo de trabajo</a:t>
            </a:r>
            <a:endParaRPr sz="1100">
              <a:latin typeface="Nunito SemiBold"/>
              <a:ea typeface="Nunito SemiBold"/>
              <a:cs typeface="Nunito SemiBold"/>
              <a:sym typeface="Nunito SemiBold"/>
            </a:endParaRPr>
          </a:p>
        </p:txBody>
      </p:sp>
      <p:sp>
        <p:nvSpPr>
          <p:cNvPr id="130" name="Google Shape;130;p6"/>
          <p:cNvSpPr/>
          <p:nvPr/>
        </p:nvSpPr>
        <p:spPr>
          <a:xfrm>
            <a:off x="5422338" y="2017373"/>
            <a:ext cx="1061586" cy="355116"/>
          </a:xfrm>
          <a:prstGeom prst="roundRect">
            <a:avLst>
              <a:gd name="adj" fmla="val 16667"/>
            </a:avLst>
          </a:prstGeom>
          <a:solidFill>
            <a:srgbClr val="FBB83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 b="1">
                <a:solidFill>
                  <a:srgbClr val="FFFFFF"/>
                </a:solidFill>
                <a:latin typeface="Nunito"/>
                <a:ea typeface="Nunito"/>
                <a:cs typeface="Nunito"/>
                <a:sym typeface="Nunito"/>
              </a:rPr>
              <a:t>Orientan</a:t>
            </a:r>
            <a:endParaRPr b="1">
              <a:latin typeface="Nunito"/>
              <a:ea typeface="Nunito"/>
              <a:cs typeface="Nunito"/>
              <a:sym typeface="Nunito"/>
            </a:endParaRPr>
          </a:p>
        </p:txBody>
      </p:sp>
      <p:sp>
        <p:nvSpPr>
          <p:cNvPr id="131" name="Google Shape;131;p6"/>
          <p:cNvSpPr/>
          <p:nvPr/>
        </p:nvSpPr>
        <p:spPr>
          <a:xfrm>
            <a:off x="4721097" y="2438280"/>
            <a:ext cx="1212683" cy="355142"/>
          </a:xfrm>
          <a:custGeom>
            <a:avLst/>
            <a:gdLst/>
            <a:ahLst/>
            <a:cxnLst/>
            <a:rect l="l" t="t" r="r" b="b"/>
            <a:pathLst>
              <a:path w="55507" h="15181" fill="none" extrusionOk="0">
                <a:moveTo>
                  <a:pt x="0" y="15181"/>
                </a:moveTo>
                <a:lnTo>
                  <a:pt x="0" y="5810"/>
                </a:lnTo>
                <a:lnTo>
                  <a:pt x="55507" y="5810"/>
                </a:lnTo>
                <a:lnTo>
                  <a:pt x="55507" y="0"/>
                </a:lnTo>
              </a:path>
            </a:pathLst>
          </a:custGeom>
          <a:noFill/>
          <a:ln w="9525"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6"/>
          <p:cNvSpPr txBox="1"/>
          <p:nvPr/>
        </p:nvSpPr>
        <p:spPr>
          <a:xfrm>
            <a:off x="6710422" y="1875451"/>
            <a:ext cx="1412781" cy="646514"/>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s" sz="1100">
                <a:latin typeface="Nunito SemiBold"/>
                <a:ea typeface="Nunito SemiBold"/>
                <a:cs typeface="Nunito SemiBold"/>
                <a:sym typeface="Nunito SemiBold"/>
              </a:rPr>
              <a:t>Recuerdan los fines que dan sentido al liderazgo y colaboración </a:t>
            </a:r>
            <a:endParaRPr sz="1100">
              <a:latin typeface="Nunito SemiBold"/>
              <a:ea typeface="Nunito SemiBold"/>
              <a:cs typeface="Nunito SemiBold"/>
              <a:sym typeface="Nunito SemiBold"/>
            </a:endParaRPr>
          </a:p>
        </p:txBody>
      </p:sp>
      <p:sp>
        <p:nvSpPr>
          <p:cNvPr id="133" name="Google Shape;133;p6"/>
          <p:cNvSpPr/>
          <p:nvPr/>
        </p:nvSpPr>
        <p:spPr>
          <a:xfrm>
            <a:off x="5422338" y="4098080"/>
            <a:ext cx="1061586" cy="355116"/>
          </a:xfrm>
          <a:prstGeom prst="roundRect">
            <a:avLst>
              <a:gd name="adj" fmla="val 16667"/>
            </a:avLst>
          </a:prstGeom>
          <a:solidFill>
            <a:srgbClr val="FB569C"/>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 b="1">
                <a:solidFill>
                  <a:srgbClr val="FFFFFF"/>
                </a:solidFill>
                <a:latin typeface="Nunito"/>
                <a:ea typeface="Nunito"/>
                <a:cs typeface="Nunito"/>
                <a:sym typeface="Nunito"/>
              </a:rPr>
              <a:t>Explicitan</a:t>
            </a:r>
            <a:endParaRPr sz="1100" b="1">
              <a:latin typeface="Nunito"/>
              <a:ea typeface="Nunito"/>
              <a:cs typeface="Nunito"/>
              <a:sym typeface="Nunito"/>
            </a:endParaRPr>
          </a:p>
        </p:txBody>
      </p:sp>
      <p:sp>
        <p:nvSpPr>
          <p:cNvPr id="134" name="Google Shape;134;p6"/>
          <p:cNvSpPr/>
          <p:nvPr/>
        </p:nvSpPr>
        <p:spPr>
          <a:xfrm>
            <a:off x="4721097" y="3677124"/>
            <a:ext cx="1212683" cy="355165"/>
          </a:xfrm>
          <a:custGeom>
            <a:avLst/>
            <a:gdLst/>
            <a:ahLst/>
            <a:cxnLst/>
            <a:rect l="l" t="t" r="r" b="b"/>
            <a:pathLst>
              <a:path w="55507" h="15182" fill="none" extrusionOk="0">
                <a:moveTo>
                  <a:pt x="0" y="1"/>
                </a:moveTo>
                <a:lnTo>
                  <a:pt x="0" y="9371"/>
                </a:lnTo>
                <a:lnTo>
                  <a:pt x="55507" y="9371"/>
                </a:lnTo>
                <a:lnTo>
                  <a:pt x="55507" y="15181"/>
                </a:lnTo>
              </a:path>
            </a:pathLst>
          </a:custGeom>
          <a:noFill/>
          <a:ln w="9525"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6"/>
          <p:cNvSpPr txBox="1"/>
          <p:nvPr/>
        </p:nvSpPr>
        <p:spPr>
          <a:xfrm>
            <a:off x="6710422" y="3948518"/>
            <a:ext cx="1412781" cy="646514"/>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s" sz="1100">
                <a:latin typeface="Nunito SemiBold"/>
                <a:ea typeface="Nunito SemiBold"/>
                <a:cs typeface="Nunito SemiBold"/>
                <a:sym typeface="Nunito SemiBold"/>
              </a:rPr>
              <a:t>Hacen explícitas y visibles las contradicciones del grupo</a:t>
            </a:r>
            <a:endParaRPr sz="1100">
              <a:latin typeface="Nunito SemiBold"/>
              <a:ea typeface="Nunito SemiBold"/>
              <a:cs typeface="Nunito SemiBold"/>
              <a:sym typeface="Nunito SemiBold"/>
            </a:endParaRPr>
          </a:p>
        </p:txBody>
      </p:sp>
      <p:sp>
        <p:nvSpPr>
          <p:cNvPr id="136" name="Google Shape;136;p6"/>
          <p:cNvSpPr/>
          <p:nvPr/>
        </p:nvSpPr>
        <p:spPr>
          <a:xfrm>
            <a:off x="2660123" y="2017375"/>
            <a:ext cx="1212768" cy="355116"/>
          </a:xfrm>
          <a:prstGeom prst="roundRect">
            <a:avLst>
              <a:gd name="adj" fmla="val 16667"/>
            </a:avLst>
          </a:prstGeom>
          <a:solidFill>
            <a:srgbClr val="9C27B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 b="1">
                <a:solidFill>
                  <a:srgbClr val="FFFFFF"/>
                </a:solidFill>
                <a:latin typeface="Nunito"/>
                <a:ea typeface="Nunito"/>
                <a:cs typeface="Nunito"/>
                <a:sym typeface="Nunito"/>
              </a:rPr>
              <a:t>Identifican</a:t>
            </a:r>
            <a:endParaRPr sz="1100" b="1">
              <a:latin typeface="Nunito"/>
              <a:ea typeface="Nunito"/>
              <a:cs typeface="Nunito"/>
              <a:sym typeface="Nunito"/>
            </a:endParaRPr>
          </a:p>
        </p:txBody>
      </p:sp>
      <p:sp>
        <p:nvSpPr>
          <p:cNvPr id="137" name="Google Shape;137;p6"/>
          <p:cNvSpPr/>
          <p:nvPr/>
        </p:nvSpPr>
        <p:spPr>
          <a:xfrm>
            <a:off x="3204401" y="2438280"/>
            <a:ext cx="1212676" cy="355142"/>
          </a:xfrm>
          <a:custGeom>
            <a:avLst/>
            <a:gdLst/>
            <a:ahLst/>
            <a:cxnLst/>
            <a:rect l="l" t="t" r="r" b="b"/>
            <a:pathLst>
              <a:path w="55495" h="15181" fill="none" extrusionOk="0">
                <a:moveTo>
                  <a:pt x="0" y="0"/>
                </a:moveTo>
                <a:lnTo>
                  <a:pt x="0" y="6144"/>
                </a:lnTo>
                <a:lnTo>
                  <a:pt x="55495" y="6144"/>
                </a:lnTo>
                <a:lnTo>
                  <a:pt x="55495" y="15181"/>
                </a:lnTo>
              </a:path>
            </a:pathLst>
          </a:custGeom>
          <a:noFill/>
          <a:ln w="9525"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6"/>
          <p:cNvSpPr txBox="1"/>
          <p:nvPr/>
        </p:nvSpPr>
        <p:spPr>
          <a:xfrm>
            <a:off x="1020811" y="1875451"/>
            <a:ext cx="1412781" cy="646514"/>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s" sz="1100">
                <a:latin typeface="Nunito SemiBold"/>
                <a:ea typeface="Nunito SemiBold"/>
                <a:cs typeface="Nunito SemiBold"/>
                <a:sym typeface="Nunito SemiBold"/>
              </a:rPr>
              <a:t>Ayudan a identificar contradicciones entre discurso y práctica</a:t>
            </a:r>
            <a:endParaRPr sz="1100">
              <a:latin typeface="Nunito SemiBold"/>
              <a:ea typeface="Nunito SemiBold"/>
              <a:cs typeface="Nunito SemiBold"/>
              <a:sym typeface="Nunito SemiBold"/>
            </a:endParaRPr>
          </a:p>
        </p:txBody>
      </p:sp>
      <p:sp>
        <p:nvSpPr>
          <p:cNvPr id="139" name="Google Shape;139;p6"/>
          <p:cNvSpPr/>
          <p:nvPr/>
        </p:nvSpPr>
        <p:spPr>
          <a:xfrm>
            <a:off x="2660135" y="4098080"/>
            <a:ext cx="1061586" cy="355116"/>
          </a:xfrm>
          <a:prstGeom prst="roundRect">
            <a:avLst>
              <a:gd name="adj" fmla="val 16667"/>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 b="1">
                <a:solidFill>
                  <a:srgbClr val="FFFFFF"/>
                </a:solidFill>
                <a:latin typeface="Nunito"/>
                <a:ea typeface="Nunito"/>
                <a:cs typeface="Nunito"/>
                <a:sym typeface="Nunito"/>
              </a:rPr>
              <a:t>Indagan</a:t>
            </a:r>
            <a:endParaRPr b="1">
              <a:latin typeface="Nunito"/>
              <a:ea typeface="Nunito"/>
              <a:cs typeface="Nunito"/>
              <a:sym typeface="Nunito"/>
            </a:endParaRPr>
          </a:p>
        </p:txBody>
      </p:sp>
      <p:sp>
        <p:nvSpPr>
          <p:cNvPr id="140" name="Google Shape;140;p6"/>
          <p:cNvSpPr/>
          <p:nvPr/>
        </p:nvSpPr>
        <p:spPr>
          <a:xfrm>
            <a:off x="3204401" y="3677124"/>
            <a:ext cx="1212676" cy="355165"/>
          </a:xfrm>
          <a:custGeom>
            <a:avLst/>
            <a:gdLst/>
            <a:ahLst/>
            <a:cxnLst/>
            <a:rect l="l" t="t" r="r" b="b"/>
            <a:pathLst>
              <a:path w="55495" h="15182" fill="none" extrusionOk="0">
                <a:moveTo>
                  <a:pt x="0" y="15181"/>
                </a:moveTo>
                <a:lnTo>
                  <a:pt x="0" y="9026"/>
                </a:lnTo>
                <a:lnTo>
                  <a:pt x="55495" y="9026"/>
                </a:lnTo>
                <a:lnTo>
                  <a:pt x="55495" y="1"/>
                </a:lnTo>
              </a:path>
            </a:pathLst>
          </a:custGeom>
          <a:noFill/>
          <a:ln w="9525" cap="flat" cmpd="sng">
            <a:solidFill>
              <a:srgbClr val="000000"/>
            </a:solidFill>
            <a:prstDash val="solid"/>
            <a:miter lim="11906"/>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6"/>
          <p:cNvSpPr txBox="1"/>
          <p:nvPr/>
        </p:nvSpPr>
        <p:spPr>
          <a:xfrm>
            <a:off x="1020811" y="3948518"/>
            <a:ext cx="1412781" cy="646514"/>
          </a:xfrm>
          <a:prstGeom prst="rect">
            <a:avLst/>
          </a:prstGeom>
          <a:no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None/>
            </a:pPr>
            <a:r>
              <a:rPr lang="es" sz="1100">
                <a:latin typeface="Nunito SemiBold"/>
                <a:ea typeface="Nunito SemiBold"/>
                <a:cs typeface="Nunito SemiBold"/>
                <a:sym typeface="Nunito SemiBold"/>
              </a:rPr>
              <a:t>Examinan las acciones para resultados positivos</a:t>
            </a:r>
            <a:endParaRPr sz="1100">
              <a:latin typeface="Nunito SemiBold"/>
              <a:ea typeface="Nunito SemiBold"/>
              <a:cs typeface="Nunito SemiBold"/>
              <a:sym typeface="Nunito SemiBold"/>
            </a:endParaRPr>
          </a:p>
        </p:txBody>
      </p:sp>
      <p:grpSp>
        <p:nvGrpSpPr>
          <p:cNvPr id="142" name="Google Shape;142;p6"/>
          <p:cNvGrpSpPr/>
          <p:nvPr/>
        </p:nvGrpSpPr>
        <p:grpSpPr>
          <a:xfrm>
            <a:off x="107950" y="69351"/>
            <a:ext cx="2968500" cy="644400"/>
            <a:chOff x="107950" y="69351"/>
            <a:chExt cx="2968500" cy="644400"/>
          </a:xfrm>
        </p:grpSpPr>
        <p:sp>
          <p:nvSpPr>
            <p:cNvPr id="143" name="Google Shape;143;p6"/>
            <p:cNvSpPr/>
            <p:nvPr/>
          </p:nvSpPr>
          <p:spPr>
            <a:xfrm>
              <a:off x="107950" y="69351"/>
              <a:ext cx="2968500" cy="6444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6"/>
            <p:cNvSpPr txBox="1"/>
            <p:nvPr/>
          </p:nvSpPr>
          <p:spPr>
            <a:xfrm>
              <a:off x="961588" y="169200"/>
              <a:ext cx="20262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Conceptos que sustentan el proceso de acompañamiento</a:t>
              </a:r>
              <a:endParaRPr sz="1200">
                <a:solidFill>
                  <a:schemeClr val="lt1"/>
                </a:solidFill>
                <a:latin typeface="Nunito Black"/>
                <a:ea typeface="Nunito Black"/>
                <a:cs typeface="Nunito Black"/>
                <a:sym typeface="Nunito Black"/>
              </a:endParaRPr>
            </a:p>
          </p:txBody>
        </p:sp>
        <p:sp>
          <p:nvSpPr>
            <p:cNvPr id="145" name="Google Shape;145;p6"/>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146" name="Google Shape;146;p6"/>
            <p:cNvPicPr preferRelativeResize="0"/>
            <p:nvPr/>
          </p:nvPicPr>
          <p:blipFill>
            <a:blip r:embed="rId3">
              <a:alphaModFix/>
            </a:blip>
            <a:stretch>
              <a:fillRect/>
            </a:stretch>
          </p:blipFill>
          <p:spPr>
            <a:xfrm>
              <a:off x="287560" y="152250"/>
              <a:ext cx="291150" cy="291175"/>
            </a:xfrm>
            <a:prstGeom prst="rect">
              <a:avLst/>
            </a:prstGeom>
            <a:noFill/>
            <a:ln>
              <a:noFill/>
            </a:ln>
          </p:spPr>
        </p:pic>
      </p:grpSp>
      <p:grpSp>
        <p:nvGrpSpPr>
          <p:cNvPr id="147" name="Google Shape;147;p6"/>
          <p:cNvGrpSpPr/>
          <p:nvPr/>
        </p:nvGrpSpPr>
        <p:grpSpPr>
          <a:xfrm>
            <a:off x="1771800" y="952438"/>
            <a:ext cx="5486175" cy="644400"/>
            <a:chOff x="2000400" y="942913"/>
            <a:chExt cx="5486175" cy="644400"/>
          </a:xfrm>
        </p:grpSpPr>
        <p:sp>
          <p:nvSpPr>
            <p:cNvPr id="148" name="Google Shape;148;p6"/>
            <p:cNvSpPr/>
            <p:nvPr/>
          </p:nvSpPr>
          <p:spPr>
            <a:xfrm>
              <a:off x="2085975" y="942913"/>
              <a:ext cx="5400600" cy="6444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6"/>
            <p:cNvSpPr/>
            <p:nvPr/>
          </p:nvSpPr>
          <p:spPr>
            <a:xfrm>
              <a:off x="2000400" y="1090375"/>
              <a:ext cx="5476500" cy="3495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r>
                <a:rPr lang="es" sz="1600" b="1">
                  <a:solidFill>
                    <a:srgbClr val="C55D07"/>
                  </a:solidFill>
                  <a:latin typeface="Nunito"/>
                  <a:ea typeface="Nunito"/>
                  <a:cs typeface="Nunito"/>
                  <a:sym typeface="Nunito"/>
                </a:rPr>
                <a:t>CARACTERÍSTICAS DEL ROL DE AMIGO CRÍTICO</a:t>
              </a:r>
              <a:endParaRPr sz="1600" b="1">
                <a:solidFill>
                  <a:srgbClr val="C55D07"/>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p:txBody>
        </p:sp>
      </p:grpSp>
      <p:grpSp>
        <p:nvGrpSpPr>
          <p:cNvPr id="150" name="Google Shape;150;p6"/>
          <p:cNvGrpSpPr/>
          <p:nvPr/>
        </p:nvGrpSpPr>
        <p:grpSpPr>
          <a:xfrm>
            <a:off x="5765550" y="200500"/>
            <a:ext cx="3047798" cy="248400"/>
            <a:chOff x="669675" y="71125"/>
            <a:chExt cx="2876400" cy="248400"/>
          </a:xfrm>
        </p:grpSpPr>
        <p:pic>
          <p:nvPicPr>
            <p:cNvPr id="151" name="Google Shape;151;p6"/>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152" name="Google Shape;152;p6"/>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sp>
        <p:nvSpPr>
          <p:cNvPr id="153" name="Google Shape;153;p6"/>
          <p:cNvSpPr/>
          <p:nvPr/>
        </p:nvSpPr>
        <p:spPr>
          <a:xfrm>
            <a:off x="4032550" y="2763000"/>
            <a:ext cx="1071000" cy="918000"/>
          </a:xfrm>
          <a:prstGeom prst="ellipse">
            <a:avLst/>
          </a:prstGeom>
          <a:solidFill>
            <a:srgbClr val="EEEEEE"/>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ctr" rtl="0">
              <a:spcBef>
                <a:spcPts val="0"/>
              </a:spcBef>
              <a:spcAft>
                <a:spcPts val="0"/>
              </a:spcAft>
              <a:buClr>
                <a:srgbClr val="000000"/>
              </a:buClr>
              <a:buSzPts val="1100"/>
              <a:buFont typeface="Arial"/>
              <a:buNone/>
            </a:pPr>
            <a:r>
              <a:rPr lang="es">
                <a:latin typeface="Nunito"/>
                <a:ea typeface="Nunito"/>
                <a:cs typeface="Nunito"/>
                <a:sym typeface="Nunito"/>
              </a:rPr>
              <a:t>Amigo crítico</a:t>
            </a:r>
            <a:endParaRPr sz="1100">
              <a:latin typeface="Nunito"/>
              <a:ea typeface="Nunito"/>
              <a:cs typeface="Nunito"/>
              <a:sym typeface="Nuni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pag 30 1 1 1">
  <p:cSld name="TITLE_1_1_1_2_1_1_1_1_1_1_1_1_1_1_1_1_1_1_1_1_1_2_1_1">
    <p:spTree>
      <p:nvGrpSpPr>
        <p:cNvPr id="1" name="Shape 1014"/>
        <p:cNvGrpSpPr/>
        <p:nvPr/>
      </p:nvGrpSpPr>
      <p:grpSpPr>
        <a:xfrm>
          <a:off x="0" y="0"/>
          <a:ext cx="0" cy="0"/>
          <a:chOff x="0" y="0"/>
          <a:chExt cx="0" cy="0"/>
        </a:xfrm>
      </p:grpSpPr>
      <p:pic>
        <p:nvPicPr>
          <p:cNvPr id="1015" name="Google Shape;1015;p51"/>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1016" name="Google Shape;1016;p51"/>
          <p:cNvSpPr/>
          <p:nvPr/>
        </p:nvSpPr>
        <p:spPr>
          <a:xfrm>
            <a:off x="107950" y="69350"/>
            <a:ext cx="2320500" cy="5403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51"/>
          <p:cNvSpPr txBox="1"/>
          <p:nvPr/>
        </p:nvSpPr>
        <p:spPr>
          <a:xfrm>
            <a:off x="768302" y="122933"/>
            <a:ext cx="15795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Anexo: Habilidades de amigo crítico y del coordinador de red.</a:t>
            </a:r>
            <a:endParaRPr sz="1200">
              <a:solidFill>
                <a:schemeClr val="lt1"/>
              </a:solidFill>
              <a:latin typeface="Nunito Black"/>
              <a:ea typeface="Nunito Black"/>
              <a:cs typeface="Nunito Black"/>
              <a:sym typeface="Nunito Black"/>
            </a:endParaRPr>
          </a:p>
        </p:txBody>
      </p:sp>
      <p:pic>
        <p:nvPicPr>
          <p:cNvPr id="1018" name="Google Shape;1018;p51"/>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1019" name="Google Shape;1019;p51"/>
          <p:cNvGrpSpPr/>
          <p:nvPr/>
        </p:nvGrpSpPr>
        <p:grpSpPr>
          <a:xfrm>
            <a:off x="5765550" y="200500"/>
            <a:ext cx="3090890" cy="248400"/>
            <a:chOff x="669675" y="71125"/>
            <a:chExt cx="2876400" cy="248400"/>
          </a:xfrm>
        </p:grpSpPr>
        <p:pic>
          <p:nvPicPr>
            <p:cNvPr id="1020" name="Google Shape;1020;p51"/>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1021" name="Google Shape;1021;p51"/>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grpSp>
        <p:nvGrpSpPr>
          <p:cNvPr id="1022" name="Google Shape;1022;p51"/>
          <p:cNvGrpSpPr/>
          <p:nvPr/>
        </p:nvGrpSpPr>
        <p:grpSpPr>
          <a:xfrm>
            <a:off x="452425" y="980752"/>
            <a:ext cx="1564800" cy="2529481"/>
            <a:chOff x="4146586" y="822638"/>
            <a:chExt cx="1564800" cy="3876600"/>
          </a:xfrm>
        </p:grpSpPr>
        <p:sp>
          <p:nvSpPr>
            <p:cNvPr id="1023" name="Google Shape;1023;p51"/>
            <p:cNvSpPr/>
            <p:nvPr/>
          </p:nvSpPr>
          <p:spPr>
            <a:xfrm>
              <a:off x="4146586" y="822638"/>
              <a:ext cx="1564800" cy="38766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1"/>
            <p:cNvSpPr txBox="1"/>
            <p:nvPr/>
          </p:nvSpPr>
          <p:spPr>
            <a:xfrm>
              <a:off x="4219836" y="1464098"/>
              <a:ext cx="1345200" cy="29439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Escucha activa.</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 Implica un esfuerzo consciente por comprender al otro, limitando la propia corriente de pensamientos, y demostrar verbal o no verbalmente al otro lo comprendido.</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grpSp>
        <p:nvGrpSpPr>
          <p:cNvPr id="1025" name="Google Shape;1025;p51"/>
          <p:cNvGrpSpPr/>
          <p:nvPr/>
        </p:nvGrpSpPr>
        <p:grpSpPr>
          <a:xfrm>
            <a:off x="2086325" y="1004524"/>
            <a:ext cx="1564800" cy="2522020"/>
            <a:chOff x="4146550" y="630838"/>
            <a:chExt cx="1564800" cy="3749100"/>
          </a:xfrm>
        </p:grpSpPr>
        <p:sp>
          <p:nvSpPr>
            <p:cNvPr id="1026" name="Google Shape;1026;p51"/>
            <p:cNvSpPr/>
            <p:nvPr/>
          </p:nvSpPr>
          <p:spPr>
            <a:xfrm>
              <a:off x="4146550" y="630838"/>
              <a:ext cx="1564800" cy="37491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51"/>
            <p:cNvSpPr txBox="1"/>
            <p:nvPr/>
          </p:nvSpPr>
          <p:spPr>
            <a:xfrm>
              <a:off x="4202800" y="1217676"/>
              <a:ext cx="1452300" cy="30753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rgbClr val="000000"/>
                </a:buClr>
                <a:buSzPts val="1100"/>
                <a:buFont typeface="Arial"/>
                <a:buNone/>
              </a:pPr>
              <a:r>
                <a:rPr lang="es" sz="1200">
                  <a:solidFill>
                    <a:schemeClr val="lt1"/>
                  </a:solidFill>
                  <a:latin typeface="Nunito Black"/>
                  <a:ea typeface="Nunito Black"/>
                  <a:cs typeface="Nunito Black"/>
                  <a:sym typeface="Nunito Black"/>
                </a:rPr>
                <a:t>Cuidado de las relaciones.</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rgbClr val="000000"/>
                </a:buClr>
                <a:buSzPts val="1100"/>
                <a:buFont typeface="Arial"/>
                <a:buNone/>
              </a:pPr>
              <a:r>
                <a:rPr lang="es" sz="1200">
                  <a:solidFill>
                    <a:schemeClr val="lt1"/>
                  </a:solidFill>
                  <a:latin typeface="Nunito"/>
                  <a:ea typeface="Nunito"/>
                  <a:cs typeface="Nunito"/>
                  <a:sym typeface="Nunito"/>
                </a:rPr>
                <a:t> </a:t>
              </a: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rgbClr val="000000"/>
                </a:buClr>
                <a:buSzPts val="1100"/>
                <a:buFont typeface="Arial"/>
                <a:buNone/>
              </a:pPr>
              <a:r>
                <a:rPr lang="es" sz="1200">
                  <a:solidFill>
                    <a:schemeClr val="lt1"/>
                  </a:solidFill>
                  <a:latin typeface="Nunito"/>
                  <a:ea typeface="Nunito"/>
                  <a:cs typeface="Nunito"/>
                  <a:sym typeface="Nunito"/>
                </a:rPr>
                <a:t>Cultivan que las relaciones sean saludables, respetuosas de la cultura y ethos de cada escuela, gestionando el conflicto y promoviendo el bienestar de los participantes.</a:t>
              </a:r>
              <a:endParaRPr sz="1200">
                <a:solidFill>
                  <a:schemeClr val="lt1"/>
                </a:solidFill>
                <a:latin typeface="Nunito"/>
                <a:ea typeface="Nunito"/>
                <a:cs typeface="Nunito"/>
                <a:sym typeface="Nunito"/>
              </a:endParaRPr>
            </a:p>
          </p:txBody>
        </p:sp>
      </p:grpSp>
      <p:grpSp>
        <p:nvGrpSpPr>
          <p:cNvPr id="1028" name="Google Shape;1028;p51"/>
          <p:cNvGrpSpPr/>
          <p:nvPr/>
        </p:nvGrpSpPr>
        <p:grpSpPr>
          <a:xfrm>
            <a:off x="3720225" y="990675"/>
            <a:ext cx="1564800" cy="2522026"/>
            <a:chOff x="4146550" y="826566"/>
            <a:chExt cx="1564800" cy="2230500"/>
          </a:xfrm>
        </p:grpSpPr>
        <p:sp>
          <p:nvSpPr>
            <p:cNvPr id="1029" name="Google Shape;1029;p51"/>
            <p:cNvSpPr/>
            <p:nvPr/>
          </p:nvSpPr>
          <p:spPr>
            <a:xfrm>
              <a:off x="4146550" y="826566"/>
              <a:ext cx="1564800" cy="22305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51"/>
            <p:cNvSpPr txBox="1"/>
            <p:nvPr/>
          </p:nvSpPr>
          <p:spPr>
            <a:xfrm>
              <a:off x="4355661" y="2121359"/>
              <a:ext cx="1299000" cy="1347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p:txBody>
        </p:sp>
        <p:sp>
          <p:nvSpPr>
            <p:cNvPr id="1031" name="Google Shape;1031;p51"/>
            <p:cNvSpPr txBox="1"/>
            <p:nvPr/>
          </p:nvSpPr>
          <p:spPr>
            <a:xfrm>
              <a:off x="4291886" y="1214163"/>
              <a:ext cx="1299000" cy="15681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Toma de  decisiones con responsabilidad</a:t>
              </a:r>
              <a:r>
                <a:rPr lang="es" sz="1200">
                  <a:solidFill>
                    <a:schemeClr val="lt1"/>
                  </a:solidFill>
                  <a:latin typeface="Nunito"/>
                  <a:ea typeface="Nunito"/>
                  <a:cs typeface="Nunito"/>
                  <a:sym typeface="Nunito"/>
                </a:rPr>
                <a:t>.</a:t>
              </a: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 </a:t>
              </a: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Consideran estándares éticos, de seguridad, normas sociales, respeto por los demás y consecuencias indeseadas.</a:t>
              </a:r>
              <a:endParaRPr sz="1200">
                <a:solidFill>
                  <a:schemeClr val="lt1"/>
                </a:solidFill>
                <a:latin typeface="Nunito"/>
                <a:ea typeface="Nunito"/>
                <a:cs typeface="Nunito"/>
                <a:sym typeface="Nunito"/>
              </a:endParaRPr>
            </a:p>
          </p:txBody>
        </p:sp>
      </p:grpSp>
      <p:pic>
        <p:nvPicPr>
          <p:cNvPr id="1032" name="Google Shape;1032;p51"/>
          <p:cNvPicPr preferRelativeResize="0"/>
          <p:nvPr/>
        </p:nvPicPr>
        <p:blipFill>
          <a:blip r:embed="rId3">
            <a:alphaModFix/>
          </a:blip>
          <a:stretch>
            <a:fillRect/>
          </a:stretch>
        </p:blipFill>
        <p:spPr>
          <a:xfrm>
            <a:off x="3211613" y="1018300"/>
            <a:ext cx="381000" cy="381000"/>
          </a:xfrm>
          <a:prstGeom prst="rect">
            <a:avLst/>
          </a:prstGeom>
          <a:noFill/>
          <a:ln>
            <a:noFill/>
          </a:ln>
        </p:spPr>
      </p:pic>
      <p:pic>
        <p:nvPicPr>
          <p:cNvPr id="1033" name="Google Shape;1033;p51"/>
          <p:cNvPicPr preferRelativeResize="0"/>
          <p:nvPr/>
        </p:nvPicPr>
        <p:blipFill>
          <a:blip r:embed="rId3">
            <a:alphaModFix/>
          </a:blip>
          <a:stretch>
            <a:fillRect/>
          </a:stretch>
        </p:blipFill>
        <p:spPr>
          <a:xfrm>
            <a:off x="4857950" y="1018300"/>
            <a:ext cx="381000" cy="381000"/>
          </a:xfrm>
          <a:prstGeom prst="rect">
            <a:avLst/>
          </a:prstGeom>
          <a:noFill/>
          <a:ln>
            <a:noFill/>
          </a:ln>
        </p:spPr>
      </p:pic>
      <p:sp>
        <p:nvSpPr>
          <p:cNvPr id="1034" name="Google Shape;1034;p51"/>
          <p:cNvSpPr/>
          <p:nvPr/>
        </p:nvSpPr>
        <p:spPr>
          <a:xfrm>
            <a:off x="2581175" y="490125"/>
            <a:ext cx="4591200" cy="3810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35" name="Google Shape;1035;p51"/>
          <p:cNvPicPr preferRelativeResize="0"/>
          <p:nvPr/>
        </p:nvPicPr>
        <p:blipFill>
          <a:blip r:embed="rId3">
            <a:alphaModFix/>
          </a:blip>
          <a:stretch>
            <a:fillRect/>
          </a:stretch>
        </p:blipFill>
        <p:spPr>
          <a:xfrm>
            <a:off x="1611413" y="1018300"/>
            <a:ext cx="381000" cy="381000"/>
          </a:xfrm>
          <a:prstGeom prst="rect">
            <a:avLst/>
          </a:prstGeom>
          <a:noFill/>
          <a:ln>
            <a:noFill/>
          </a:ln>
        </p:spPr>
      </p:pic>
      <p:sp>
        <p:nvSpPr>
          <p:cNvPr id="1036" name="Google Shape;1036;p51"/>
          <p:cNvSpPr/>
          <p:nvPr/>
        </p:nvSpPr>
        <p:spPr>
          <a:xfrm>
            <a:off x="2581175" y="474725"/>
            <a:ext cx="4591200" cy="38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r>
              <a:rPr lang="es" sz="1600" b="1">
                <a:solidFill>
                  <a:srgbClr val="C55D07"/>
                </a:solidFill>
                <a:latin typeface="Nunito"/>
                <a:ea typeface="Nunito"/>
                <a:cs typeface="Nunito"/>
                <a:sym typeface="Nunito"/>
              </a:rPr>
              <a:t>Habilidades Interpersonales</a:t>
            </a:r>
            <a:endParaRPr sz="1600" b="1">
              <a:solidFill>
                <a:srgbClr val="C55D07"/>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p:txBody>
      </p:sp>
      <p:grpSp>
        <p:nvGrpSpPr>
          <p:cNvPr id="1037" name="Google Shape;1037;p51"/>
          <p:cNvGrpSpPr/>
          <p:nvPr/>
        </p:nvGrpSpPr>
        <p:grpSpPr>
          <a:xfrm>
            <a:off x="5378975" y="1009895"/>
            <a:ext cx="1564800" cy="2522116"/>
            <a:chOff x="4146561" y="826584"/>
            <a:chExt cx="1564800" cy="3876600"/>
          </a:xfrm>
        </p:grpSpPr>
        <p:sp>
          <p:nvSpPr>
            <p:cNvPr id="1038" name="Google Shape;1038;p51"/>
            <p:cNvSpPr/>
            <p:nvPr/>
          </p:nvSpPr>
          <p:spPr>
            <a:xfrm>
              <a:off x="4146561" y="826584"/>
              <a:ext cx="1564800" cy="38766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51"/>
            <p:cNvSpPr txBox="1"/>
            <p:nvPr/>
          </p:nvSpPr>
          <p:spPr>
            <a:xfrm>
              <a:off x="4263411" y="1470638"/>
              <a:ext cx="1299000" cy="2044200"/>
            </a:xfrm>
            <a:prstGeom prst="rect">
              <a:avLst/>
            </a:prstGeom>
            <a:solidFill>
              <a:srgbClr val="F2765D"/>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Conciencia social.</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Se desarrolla y expresa tomando perspectiva y empatizando con los demás, pro-socialmente.</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pic>
        <p:nvPicPr>
          <p:cNvPr id="1040" name="Google Shape;1040;p51"/>
          <p:cNvPicPr preferRelativeResize="0"/>
          <p:nvPr/>
        </p:nvPicPr>
        <p:blipFill>
          <a:blip r:embed="rId3">
            <a:alphaModFix/>
          </a:blip>
          <a:stretch>
            <a:fillRect/>
          </a:stretch>
        </p:blipFill>
        <p:spPr>
          <a:xfrm>
            <a:off x="6488213" y="1018300"/>
            <a:ext cx="381000" cy="381000"/>
          </a:xfrm>
          <a:prstGeom prst="rect">
            <a:avLst/>
          </a:prstGeom>
          <a:noFill/>
          <a:ln>
            <a:noFill/>
          </a:ln>
        </p:spPr>
      </p:pic>
      <p:grpSp>
        <p:nvGrpSpPr>
          <p:cNvPr id="1041" name="Google Shape;1041;p51"/>
          <p:cNvGrpSpPr/>
          <p:nvPr/>
        </p:nvGrpSpPr>
        <p:grpSpPr>
          <a:xfrm>
            <a:off x="7005625" y="1018264"/>
            <a:ext cx="1564800" cy="2494377"/>
            <a:chOff x="4146550" y="826576"/>
            <a:chExt cx="1564800" cy="3505800"/>
          </a:xfrm>
        </p:grpSpPr>
        <p:sp>
          <p:nvSpPr>
            <p:cNvPr id="1042" name="Google Shape;1042;p51"/>
            <p:cNvSpPr/>
            <p:nvPr/>
          </p:nvSpPr>
          <p:spPr>
            <a:xfrm>
              <a:off x="4146550" y="826576"/>
              <a:ext cx="1564800" cy="35058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51"/>
            <p:cNvSpPr txBox="1"/>
            <p:nvPr/>
          </p:nvSpPr>
          <p:spPr>
            <a:xfrm>
              <a:off x="4279461" y="1403738"/>
              <a:ext cx="1299000" cy="1869300"/>
            </a:xfrm>
            <a:prstGeom prst="rect">
              <a:avLst/>
            </a:prstGeom>
            <a:solidFill>
              <a:srgbClr val="E850E0"/>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Comunicación abierta.</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Intencionan este tipo de comunicación  basada en la confianza y respeto mutuo.</a:t>
              </a:r>
              <a:endParaRPr sz="1200">
                <a:solidFill>
                  <a:schemeClr val="lt1"/>
                </a:solidFill>
                <a:latin typeface="Nunito"/>
                <a:ea typeface="Nunito"/>
                <a:cs typeface="Nunito"/>
                <a:sym typeface="Nunito"/>
              </a:endParaRPr>
            </a:p>
          </p:txBody>
        </p:sp>
      </p:grpSp>
      <p:pic>
        <p:nvPicPr>
          <p:cNvPr id="1044" name="Google Shape;1044;p51"/>
          <p:cNvPicPr preferRelativeResize="0"/>
          <p:nvPr/>
        </p:nvPicPr>
        <p:blipFill>
          <a:blip r:embed="rId3">
            <a:alphaModFix/>
          </a:blip>
          <a:stretch>
            <a:fillRect/>
          </a:stretch>
        </p:blipFill>
        <p:spPr>
          <a:xfrm>
            <a:off x="8118488" y="1047925"/>
            <a:ext cx="381000" cy="381000"/>
          </a:xfrm>
          <a:prstGeom prst="rect">
            <a:avLst/>
          </a:prstGeom>
          <a:noFill/>
          <a:ln>
            <a:noFill/>
          </a:ln>
        </p:spPr>
      </p:pic>
      <p:grpSp>
        <p:nvGrpSpPr>
          <p:cNvPr id="1045" name="Google Shape;1045;p51"/>
          <p:cNvGrpSpPr/>
          <p:nvPr/>
        </p:nvGrpSpPr>
        <p:grpSpPr>
          <a:xfrm>
            <a:off x="452168" y="3599776"/>
            <a:ext cx="2719622" cy="1260481"/>
            <a:chOff x="4146568" y="714330"/>
            <a:chExt cx="1564800" cy="3988864"/>
          </a:xfrm>
        </p:grpSpPr>
        <p:sp>
          <p:nvSpPr>
            <p:cNvPr id="1046" name="Google Shape;1046;p51"/>
            <p:cNvSpPr/>
            <p:nvPr/>
          </p:nvSpPr>
          <p:spPr>
            <a:xfrm>
              <a:off x="4146568" y="714330"/>
              <a:ext cx="1564800" cy="39888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51"/>
            <p:cNvSpPr txBox="1"/>
            <p:nvPr/>
          </p:nvSpPr>
          <p:spPr>
            <a:xfrm>
              <a:off x="4207163" y="962194"/>
              <a:ext cx="1443600" cy="3741000"/>
            </a:xfrm>
            <a:prstGeom prst="rect">
              <a:avLst/>
            </a:prstGeom>
            <a:solidFill>
              <a:srgbClr val="E850E0"/>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Reconocimiento de las contribuciones.</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 </a:t>
              </a:r>
              <a:r>
                <a:rPr lang="es" sz="1200">
                  <a:solidFill>
                    <a:schemeClr val="lt1"/>
                  </a:solidFill>
                  <a:latin typeface="Nunito"/>
                  <a:ea typeface="Nunito"/>
                  <a:cs typeface="Nunito"/>
                  <a:sym typeface="Nunito"/>
                </a:rPr>
                <a:t> Reconocen los intereses y fortalezas de los participantes de la red, especialmente sus aportes a los esfuerzos colectivos de la red.</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grpSp>
        <p:nvGrpSpPr>
          <p:cNvPr id="1048" name="Google Shape;1048;p51"/>
          <p:cNvGrpSpPr/>
          <p:nvPr/>
        </p:nvGrpSpPr>
        <p:grpSpPr>
          <a:xfrm>
            <a:off x="3300526" y="3599727"/>
            <a:ext cx="2745442" cy="1280209"/>
            <a:chOff x="4146561" y="826584"/>
            <a:chExt cx="1564800" cy="3937894"/>
          </a:xfrm>
        </p:grpSpPr>
        <p:sp>
          <p:nvSpPr>
            <p:cNvPr id="1049" name="Google Shape;1049;p51"/>
            <p:cNvSpPr/>
            <p:nvPr/>
          </p:nvSpPr>
          <p:spPr>
            <a:xfrm>
              <a:off x="4146561" y="826584"/>
              <a:ext cx="1564800" cy="38766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51"/>
            <p:cNvSpPr txBox="1"/>
            <p:nvPr/>
          </p:nvSpPr>
          <p:spPr>
            <a:xfrm>
              <a:off x="4199125" y="1128179"/>
              <a:ext cx="1460100" cy="36363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Cuestionamiento </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Se cuestionan creencias, suposiciones y ortodoxias de los miembros de la red, de manera respetuosa y cautelando mantener el contexto de aprendizaje profesional.</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grpSp>
        <p:nvGrpSpPr>
          <p:cNvPr id="1051" name="Google Shape;1051;p51"/>
          <p:cNvGrpSpPr/>
          <p:nvPr/>
        </p:nvGrpSpPr>
        <p:grpSpPr>
          <a:xfrm>
            <a:off x="6174704" y="3599952"/>
            <a:ext cx="2382095" cy="1268384"/>
            <a:chOff x="4146561" y="826584"/>
            <a:chExt cx="1564800" cy="3901521"/>
          </a:xfrm>
        </p:grpSpPr>
        <p:sp>
          <p:nvSpPr>
            <p:cNvPr id="1052" name="Google Shape;1052;p51"/>
            <p:cNvSpPr/>
            <p:nvPr/>
          </p:nvSpPr>
          <p:spPr>
            <a:xfrm>
              <a:off x="4146561" y="826584"/>
              <a:ext cx="1564800" cy="38766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51"/>
            <p:cNvSpPr txBox="1"/>
            <p:nvPr/>
          </p:nvSpPr>
          <p:spPr>
            <a:xfrm>
              <a:off x="4236948" y="1091805"/>
              <a:ext cx="1260300" cy="3636300"/>
            </a:xfrm>
            <a:prstGeom prst="rect">
              <a:avLst/>
            </a:prstGeom>
            <a:solidFill>
              <a:srgbClr val="0097A7"/>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Promoción de la participación.</a:t>
              </a:r>
              <a:endParaRPr sz="1200">
                <a:solidFill>
                  <a:schemeClr val="lt1"/>
                </a:solidFill>
                <a:latin typeface="Nunito Black"/>
                <a:ea typeface="Nunito Black"/>
                <a:cs typeface="Nunito Black"/>
                <a:sym typeface="Nunito Black"/>
              </a:endParaRPr>
            </a:p>
            <a:p>
              <a:pPr marL="0" lvl="0" indent="0" algn="l" rtl="0">
                <a:lnSpc>
                  <a:spcPct val="80000"/>
                </a:lnSpc>
                <a:spcBef>
                  <a:spcPts val="0"/>
                </a:spcBef>
                <a:spcAft>
                  <a:spcPts val="0"/>
                </a:spcAft>
                <a:buClr>
                  <a:schemeClr val="dk1"/>
                </a:buClr>
                <a:buSzPts val="1100"/>
                <a:buFont typeface="Arial"/>
                <a:buNone/>
              </a:pP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Animan una participación activa, reflexiva y propositiva de los miembros de la red.</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pic>
        <p:nvPicPr>
          <p:cNvPr id="1054" name="Google Shape;1054;p51"/>
          <p:cNvPicPr preferRelativeResize="0"/>
          <p:nvPr/>
        </p:nvPicPr>
        <p:blipFill>
          <a:blip r:embed="rId3">
            <a:alphaModFix/>
          </a:blip>
          <a:stretch>
            <a:fillRect/>
          </a:stretch>
        </p:blipFill>
        <p:spPr>
          <a:xfrm>
            <a:off x="2711488" y="3637700"/>
            <a:ext cx="381000" cy="381000"/>
          </a:xfrm>
          <a:prstGeom prst="rect">
            <a:avLst/>
          </a:prstGeom>
          <a:noFill/>
          <a:ln>
            <a:noFill/>
          </a:ln>
        </p:spPr>
      </p:pic>
      <p:pic>
        <p:nvPicPr>
          <p:cNvPr id="1055" name="Google Shape;1055;p51"/>
          <p:cNvPicPr preferRelativeResize="0"/>
          <p:nvPr/>
        </p:nvPicPr>
        <p:blipFill>
          <a:blip r:embed="rId3">
            <a:alphaModFix/>
          </a:blip>
          <a:stretch>
            <a:fillRect/>
          </a:stretch>
        </p:blipFill>
        <p:spPr>
          <a:xfrm>
            <a:off x="5613488" y="3637700"/>
            <a:ext cx="381000" cy="381000"/>
          </a:xfrm>
          <a:prstGeom prst="rect">
            <a:avLst/>
          </a:prstGeom>
          <a:noFill/>
          <a:ln>
            <a:noFill/>
          </a:ln>
        </p:spPr>
      </p:pic>
      <p:pic>
        <p:nvPicPr>
          <p:cNvPr id="1056" name="Google Shape;1056;p51"/>
          <p:cNvPicPr preferRelativeResize="0"/>
          <p:nvPr/>
        </p:nvPicPr>
        <p:blipFill>
          <a:blip r:embed="rId3">
            <a:alphaModFix/>
          </a:blip>
          <a:stretch>
            <a:fillRect/>
          </a:stretch>
        </p:blipFill>
        <p:spPr>
          <a:xfrm>
            <a:off x="8076388" y="3637700"/>
            <a:ext cx="381000" cy="381000"/>
          </a:xfrm>
          <a:prstGeom prst="rect">
            <a:avLst/>
          </a:prstGeom>
          <a:noFill/>
          <a:ln>
            <a:noFill/>
          </a:ln>
        </p:spPr>
      </p:pic>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pag 30 1 1 1 1">
  <p:cSld name="TITLE_1_1_1_2_1_1_1_1_1_1_1_1_1_1_1_1_1_1_1_1_1_2_1_1_1">
    <p:spTree>
      <p:nvGrpSpPr>
        <p:cNvPr id="1" name="Shape 1057"/>
        <p:cNvGrpSpPr/>
        <p:nvPr/>
      </p:nvGrpSpPr>
      <p:grpSpPr>
        <a:xfrm>
          <a:off x="0" y="0"/>
          <a:ext cx="0" cy="0"/>
          <a:chOff x="0" y="0"/>
          <a:chExt cx="0" cy="0"/>
        </a:xfrm>
      </p:grpSpPr>
      <p:pic>
        <p:nvPicPr>
          <p:cNvPr id="1058" name="Google Shape;1058;p52"/>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1059" name="Google Shape;1059;p52"/>
          <p:cNvSpPr/>
          <p:nvPr/>
        </p:nvSpPr>
        <p:spPr>
          <a:xfrm>
            <a:off x="107950" y="69350"/>
            <a:ext cx="2320500" cy="5403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52"/>
          <p:cNvSpPr txBox="1"/>
          <p:nvPr/>
        </p:nvSpPr>
        <p:spPr>
          <a:xfrm>
            <a:off x="768302" y="122933"/>
            <a:ext cx="1579500" cy="443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Anexo: Habilidades de amigo crítico y del coordinador de red.</a:t>
            </a:r>
            <a:endParaRPr sz="1200">
              <a:solidFill>
                <a:schemeClr val="lt1"/>
              </a:solidFill>
              <a:latin typeface="Nunito Black"/>
              <a:ea typeface="Nunito Black"/>
              <a:cs typeface="Nunito Black"/>
              <a:sym typeface="Nunito Black"/>
            </a:endParaRPr>
          </a:p>
        </p:txBody>
      </p:sp>
      <p:pic>
        <p:nvPicPr>
          <p:cNvPr id="1061" name="Google Shape;1061;p52"/>
          <p:cNvPicPr preferRelativeResize="0"/>
          <p:nvPr/>
        </p:nvPicPr>
        <p:blipFill>
          <a:blip r:embed="rId3">
            <a:alphaModFix/>
          </a:blip>
          <a:stretch>
            <a:fillRect/>
          </a:stretch>
        </p:blipFill>
        <p:spPr>
          <a:xfrm>
            <a:off x="287560" y="152250"/>
            <a:ext cx="291150" cy="291175"/>
          </a:xfrm>
          <a:prstGeom prst="rect">
            <a:avLst/>
          </a:prstGeom>
          <a:noFill/>
          <a:ln>
            <a:noFill/>
          </a:ln>
        </p:spPr>
      </p:pic>
      <p:grpSp>
        <p:nvGrpSpPr>
          <p:cNvPr id="1062" name="Google Shape;1062;p52"/>
          <p:cNvGrpSpPr/>
          <p:nvPr/>
        </p:nvGrpSpPr>
        <p:grpSpPr>
          <a:xfrm>
            <a:off x="5765550" y="186953"/>
            <a:ext cx="3090890" cy="248400"/>
            <a:chOff x="669675" y="71125"/>
            <a:chExt cx="2876400" cy="248400"/>
          </a:xfrm>
        </p:grpSpPr>
        <p:pic>
          <p:nvPicPr>
            <p:cNvPr id="1063" name="Google Shape;1063;p52"/>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1064" name="Google Shape;1064;p52"/>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a:solidFill>
                    <a:srgbClr val="E36C09"/>
                  </a:solidFill>
                  <a:latin typeface="Nunito"/>
                  <a:ea typeface="Nunito"/>
                  <a:cs typeface="Nunito"/>
                  <a:sym typeface="Nunito"/>
                </a:rPr>
                <a:t>BITÁCORA de</a:t>
              </a:r>
              <a:r>
                <a:rPr lang="es" sz="1000" b="1">
                  <a:solidFill>
                    <a:srgbClr val="45818E"/>
                  </a:solidFill>
                  <a:latin typeface="Nunito"/>
                  <a:ea typeface="Nunito"/>
                  <a:cs typeface="Nunito"/>
                  <a:sym typeface="Nunito"/>
                </a:rPr>
                <a:t> ACOMPAÑAMIENTO a REDES</a:t>
              </a:r>
              <a:endParaRPr sz="1000" b="1">
                <a:solidFill>
                  <a:srgbClr val="45818E"/>
                </a:solidFill>
                <a:latin typeface="Nunito"/>
                <a:ea typeface="Nunito"/>
                <a:cs typeface="Nunito"/>
                <a:sym typeface="Nunito"/>
              </a:endParaRPr>
            </a:p>
          </p:txBody>
        </p:sp>
      </p:grpSp>
      <p:grpSp>
        <p:nvGrpSpPr>
          <p:cNvPr id="1065" name="Google Shape;1065;p52"/>
          <p:cNvGrpSpPr/>
          <p:nvPr/>
        </p:nvGrpSpPr>
        <p:grpSpPr>
          <a:xfrm>
            <a:off x="452400" y="1135750"/>
            <a:ext cx="1564800" cy="2560072"/>
            <a:chOff x="4146561" y="826574"/>
            <a:chExt cx="1564800" cy="3948900"/>
          </a:xfrm>
        </p:grpSpPr>
        <p:sp>
          <p:nvSpPr>
            <p:cNvPr id="1066" name="Google Shape;1066;p52"/>
            <p:cNvSpPr/>
            <p:nvPr/>
          </p:nvSpPr>
          <p:spPr>
            <a:xfrm>
              <a:off x="4146561" y="826574"/>
              <a:ext cx="1564800" cy="39489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52"/>
            <p:cNvSpPr txBox="1"/>
            <p:nvPr/>
          </p:nvSpPr>
          <p:spPr>
            <a:xfrm>
              <a:off x="4279461" y="1496079"/>
              <a:ext cx="1299000" cy="31911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Identificación de propósitos compartidos</a:t>
              </a:r>
              <a:r>
                <a:rPr lang="es" sz="1200">
                  <a:solidFill>
                    <a:schemeClr val="lt1"/>
                  </a:solidFill>
                  <a:latin typeface="Nunito"/>
                  <a:ea typeface="Nunito"/>
                  <a:cs typeface="Nunito"/>
                  <a:sym typeface="Nunito"/>
                </a:rPr>
                <a:t>.</a:t>
              </a: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 Van clarificando expectativas, que permitan desarrollar creencias y visiones comunes en torno a propósitos y metas compartidas.</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grpSp>
        <p:nvGrpSpPr>
          <p:cNvPr id="1068" name="Google Shape;1068;p52"/>
          <p:cNvGrpSpPr/>
          <p:nvPr/>
        </p:nvGrpSpPr>
        <p:grpSpPr>
          <a:xfrm>
            <a:off x="2086325" y="1116800"/>
            <a:ext cx="1564800" cy="2559935"/>
            <a:chOff x="4146550" y="630840"/>
            <a:chExt cx="1564800" cy="3505800"/>
          </a:xfrm>
        </p:grpSpPr>
        <p:sp>
          <p:nvSpPr>
            <p:cNvPr id="1069" name="Google Shape;1069;p52"/>
            <p:cNvSpPr/>
            <p:nvPr/>
          </p:nvSpPr>
          <p:spPr>
            <a:xfrm>
              <a:off x="4146550" y="630840"/>
              <a:ext cx="1564800" cy="35058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52"/>
            <p:cNvSpPr txBox="1"/>
            <p:nvPr/>
          </p:nvSpPr>
          <p:spPr>
            <a:xfrm>
              <a:off x="4279436" y="1352995"/>
              <a:ext cx="1299000" cy="20238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Visibilización de contradicciones.</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Hacen explícitas y visibles las contradicciones</a:t>
              </a:r>
              <a:r>
                <a:rPr lang="es" sz="1200">
                  <a:solidFill>
                    <a:schemeClr val="lt1"/>
                  </a:solidFill>
                  <a:latin typeface="Nunito Black"/>
                  <a:ea typeface="Nunito Black"/>
                  <a:cs typeface="Nunito Black"/>
                  <a:sym typeface="Nunito Black"/>
                </a:rPr>
                <a:t> </a:t>
              </a:r>
              <a:r>
                <a:rPr lang="es" sz="1200">
                  <a:solidFill>
                    <a:schemeClr val="lt1"/>
                  </a:solidFill>
                  <a:latin typeface="Nunito"/>
                  <a:ea typeface="Nunito"/>
                  <a:cs typeface="Nunito"/>
                  <a:sym typeface="Nunito"/>
                </a:rPr>
                <a:t>del grupo, especialmente entre discurso y práctica.</a:t>
              </a:r>
              <a:endParaRPr sz="1200">
                <a:solidFill>
                  <a:schemeClr val="lt1"/>
                </a:solidFill>
                <a:latin typeface="Nunito"/>
                <a:ea typeface="Nunito"/>
                <a:cs typeface="Nunito"/>
                <a:sym typeface="Nunito"/>
              </a:endParaRPr>
            </a:p>
          </p:txBody>
        </p:sp>
      </p:grpSp>
      <p:grpSp>
        <p:nvGrpSpPr>
          <p:cNvPr id="1071" name="Google Shape;1071;p52"/>
          <p:cNvGrpSpPr/>
          <p:nvPr/>
        </p:nvGrpSpPr>
        <p:grpSpPr>
          <a:xfrm>
            <a:off x="3720225" y="1143095"/>
            <a:ext cx="1564800" cy="2533613"/>
            <a:chOff x="4146550" y="826569"/>
            <a:chExt cx="1564800" cy="2095800"/>
          </a:xfrm>
        </p:grpSpPr>
        <p:sp>
          <p:nvSpPr>
            <p:cNvPr id="1072" name="Google Shape;1072;p52"/>
            <p:cNvSpPr/>
            <p:nvPr/>
          </p:nvSpPr>
          <p:spPr>
            <a:xfrm>
              <a:off x="4146550" y="826569"/>
              <a:ext cx="1564800" cy="2095800"/>
            </a:xfrm>
            <a:prstGeom prst="flowChartAlternateProcess">
              <a:avLst/>
            </a:prstGeom>
            <a:solidFill>
              <a:srgbClr val="0097A7"/>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52"/>
            <p:cNvSpPr txBox="1"/>
            <p:nvPr/>
          </p:nvSpPr>
          <p:spPr>
            <a:xfrm>
              <a:off x="4355661" y="2121359"/>
              <a:ext cx="1299000" cy="126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Clr>
                  <a:schemeClr val="dk1"/>
                </a:buClr>
                <a:buSzPts val="1100"/>
                <a:buFont typeface="Arial"/>
                <a:buNone/>
              </a:pPr>
              <a:endParaRPr sz="1100">
                <a:solidFill>
                  <a:schemeClr val="lt1"/>
                </a:solidFill>
                <a:latin typeface="Nunito SemiBold"/>
                <a:ea typeface="Nunito SemiBold"/>
                <a:cs typeface="Nunito SemiBold"/>
                <a:sym typeface="Nunito SemiBold"/>
              </a:endParaRPr>
            </a:p>
          </p:txBody>
        </p:sp>
        <p:sp>
          <p:nvSpPr>
            <p:cNvPr id="1074" name="Google Shape;1074;p52"/>
            <p:cNvSpPr txBox="1"/>
            <p:nvPr/>
          </p:nvSpPr>
          <p:spPr>
            <a:xfrm>
              <a:off x="4208475" y="1213795"/>
              <a:ext cx="1465800" cy="1589100"/>
            </a:xfrm>
            <a:prstGeom prst="rect">
              <a:avLst/>
            </a:prstGeom>
            <a:no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Indagación crítica.</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Producen, interpretan y reflexionan sobre datos</a:t>
              </a:r>
              <a:r>
                <a:rPr lang="es" sz="1200">
                  <a:solidFill>
                    <a:schemeClr val="lt1"/>
                  </a:solidFill>
                  <a:latin typeface="Nunito Black"/>
                  <a:ea typeface="Nunito Black"/>
                  <a:cs typeface="Nunito Black"/>
                  <a:sym typeface="Nunito Black"/>
                </a:rPr>
                <a:t> </a:t>
              </a:r>
              <a:r>
                <a:rPr lang="es" sz="1200">
                  <a:solidFill>
                    <a:schemeClr val="lt1"/>
                  </a:solidFill>
                  <a:latin typeface="Nunito"/>
                  <a:ea typeface="Nunito"/>
                  <a:cs typeface="Nunito"/>
                  <a:sym typeface="Nunito"/>
                </a:rPr>
                <a:t>producidos localmente, incentivando indagaciones y análisis críticos que permita construir expertise profesional.</a:t>
              </a:r>
              <a:endParaRPr sz="1200">
                <a:solidFill>
                  <a:schemeClr val="lt1"/>
                </a:solidFill>
                <a:latin typeface="Nunito"/>
                <a:ea typeface="Nunito"/>
                <a:cs typeface="Nunito"/>
                <a:sym typeface="Nunito"/>
              </a:endParaRPr>
            </a:p>
          </p:txBody>
        </p:sp>
      </p:grpSp>
      <p:pic>
        <p:nvPicPr>
          <p:cNvPr id="1075" name="Google Shape;1075;p52"/>
          <p:cNvPicPr preferRelativeResize="0"/>
          <p:nvPr/>
        </p:nvPicPr>
        <p:blipFill>
          <a:blip r:embed="rId3">
            <a:alphaModFix/>
          </a:blip>
          <a:stretch>
            <a:fillRect/>
          </a:stretch>
        </p:blipFill>
        <p:spPr>
          <a:xfrm>
            <a:off x="3211613" y="1170700"/>
            <a:ext cx="381000" cy="381000"/>
          </a:xfrm>
          <a:prstGeom prst="rect">
            <a:avLst/>
          </a:prstGeom>
          <a:noFill/>
          <a:ln>
            <a:noFill/>
          </a:ln>
        </p:spPr>
      </p:pic>
      <p:pic>
        <p:nvPicPr>
          <p:cNvPr id="1076" name="Google Shape;1076;p52"/>
          <p:cNvPicPr preferRelativeResize="0"/>
          <p:nvPr/>
        </p:nvPicPr>
        <p:blipFill>
          <a:blip r:embed="rId3">
            <a:alphaModFix/>
          </a:blip>
          <a:stretch>
            <a:fillRect/>
          </a:stretch>
        </p:blipFill>
        <p:spPr>
          <a:xfrm>
            <a:off x="4857950" y="1170700"/>
            <a:ext cx="381000" cy="381000"/>
          </a:xfrm>
          <a:prstGeom prst="rect">
            <a:avLst/>
          </a:prstGeom>
          <a:noFill/>
          <a:ln>
            <a:noFill/>
          </a:ln>
        </p:spPr>
      </p:pic>
      <p:sp>
        <p:nvSpPr>
          <p:cNvPr id="1077" name="Google Shape;1077;p52"/>
          <p:cNvSpPr/>
          <p:nvPr/>
        </p:nvSpPr>
        <p:spPr>
          <a:xfrm>
            <a:off x="2581175" y="566325"/>
            <a:ext cx="4591200" cy="443400"/>
          </a:xfrm>
          <a:prstGeom prst="flowChartAlternateProcess">
            <a:avLst/>
          </a:prstGeom>
          <a:solidFill>
            <a:srgbClr val="FAEFE3"/>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78" name="Google Shape;1078;p52"/>
          <p:cNvPicPr preferRelativeResize="0"/>
          <p:nvPr/>
        </p:nvPicPr>
        <p:blipFill>
          <a:blip r:embed="rId3">
            <a:alphaModFix/>
          </a:blip>
          <a:stretch>
            <a:fillRect/>
          </a:stretch>
        </p:blipFill>
        <p:spPr>
          <a:xfrm>
            <a:off x="1611413" y="1170700"/>
            <a:ext cx="381000" cy="381000"/>
          </a:xfrm>
          <a:prstGeom prst="rect">
            <a:avLst/>
          </a:prstGeom>
          <a:noFill/>
          <a:ln>
            <a:noFill/>
          </a:ln>
        </p:spPr>
      </p:pic>
      <p:sp>
        <p:nvSpPr>
          <p:cNvPr id="1079" name="Google Shape;1079;p52"/>
          <p:cNvSpPr/>
          <p:nvPr/>
        </p:nvSpPr>
        <p:spPr>
          <a:xfrm>
            <a:off x="2581175" y="613275"/>
            <a:ext cx="4591200" cy="381000"/>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lvl="0" indent="0" algn="ctr" rtl="0">
              <a:spcBef>
                <a:spcPts val="0"/>
              </a:spcBef>
              <a:spcAft>
                <a:spcPts val="0"/>
              </a:spcAft>
              <a:buClr>
                <a:srgbClr val="000000"/>
              </a:buClr>
              <a:buSzPts val="4400"/>
              <a:buFont typeface="Arial"/>
              <a:buNone/>
            </a:pPr>
            <a:r>
              <a:rPr lang="es" sz="1600" b="1">
                <a:solidFill>
                  <a:srgbClr val="C55D07"/>
                </a:solidFill>
                <a:latin typeface="Nunito"/>
                <a:ea typeface="Nunito"/>
                <a:cs typeface="Nunito"/>
                <a:sym typeface="Nunito"/>
              </a:rPr>
              <a:t>Habilidades de Mediación Grupal</a:t>
            </a:r>
            <a:endParaRPr sz="1600" b="1">
              <a:solidFill>
                <a:srgbClr val="C55D07"/>
              </a:solidFill>
              <a:latin typeface="Nunito"/>
              <a:ea typeface="Nunito"/>
              <a:cs typeface="Nunito"/>
              <a:sym typeface="Nunito"/>
            </a:endParaRPr>
          </a:p>
          <a:p>
            <a:pPr marL="0" marR="0" lvl="0" indent="0" algn="l"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a:p>
            <a:pPr marL="0" marR="0" lvl="0" indent="0" algn="ctr" rtl="0">
              <a:lnSpc>
                <a:spcPct val="100000"/>
              </a:lnSpc>
              <a:spcBef>
                <a:spcPts val="0"/>
              </a:spcBef>
              <a:spcAft>
                <a:spcPts val="0"/>
              </a:spcAft>
              <a:buClr>
                <a:srgbClr val="000000"/>
              </a:buClr>
              <a:buSzPts val="4400"/>
              <a:buFont typeface="Arial"/>
              <a:buNone/>
            </a:pPr>
            <a:endParaRPr sz="1600" b="1">
              <a:solidFill>
                <a:srgbClr val="C55D07"/>
              </a:solidFill>
              <a:latin typeface="Nunito"/>
              <a:ea typeface="Nunito"/>
              <a:cs typeface="Nunito"/>
              <a:sym typeface="Nunito"/>
            </a:endParaRPr>
          </a:p>
        </p:txBody>
      </p:sp>
      <p:grpSp>
        <p:nvGrpSpPr>
          <p:cNvPr id="1080" name="Google Shape;1080;p52"/>
          <p:cNvGrpSpPr/>
          <p:nvPr/>
        </p:nvGrpSpPr>
        <p:grpSpPr>
          <a:xfrm>
            <a:off x="5378975" y="1162262"/>
            <a:ext cx="1564800" cy="2514363"/>
            <a:chOff x="4146561" y="826584"/>
            <a:chExt cx="1564800" cy="3876600"/>
          </a:xfrm>
        </p:grpSpPr>
        <p:sp>
          <p:nvSpPr>
            <p:cNvPr id="1081" name="Google Shape;1081;p52"/>
            <p:cNvSpPr/>
            <p:nvPr/>
          </p:nvSpPr>
          <p:spPr>
            <a:xfrm>
              <a:off x="4146561" y="826584"/>
              <a:ext cx="1564800" cy="38766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52"/>
            <p:cNvSpPr txBox="1"/>
            <p:nvPr/>
          </p:nvSpPr>
          <p:spPr>
            <a:xfrm>
              <a:off x="4263411" y="1518256"/>
              <a:ext cx="1299000" cy="2278200"/>
            </a:xfrm>
            <a:prstGeom prst="rect">
              <a:avLst/>
            </a:prstGeom>
            <a:solidFill>
              <a:srgbClr val="F2765D"/>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Focalización.</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Recuerdan y refrescan constantemente los fines que dan sentido al liderazgo y colaboración.</a:t>
              </a:r>
              <a:endParaRPr sz="1200">
                <a:solidFill>
                  <a:schemeClr val="lt1"/>
                </a:solidFill>
                <a:latin typeface="Nunito"/>
                <a:ea typeface="Nunito"/>
                <a:cs typeface="Nunito"/>
                <a:sym typeface="Nunito"/>
              </a:endParaRPr>
            </a:p>
            <a:p>
              <a:pPr marL="0" lvl="0" indent="0" algn="l" rtl="0">
                <a:lnSpc>
                  <a:spcPct val="80000"/>
                </a:lnSpc>
                <a:spcBef>
                  <a:spcPts val="0"/>
                </a:spcBef>
                <a:spcAft>
                  <a:spcPts val="0"/>
                </a:spcAft>
                <a:buNone/>
              </a:pPr>
              <a:endParaRPr sz="1200">
                <a:solidFill>
                  <a:schemeClr val="lt1"/>
                </a:solidFill>
                <a:latin typeface="Nunito Black"/>
                <a:ea typeface="Nunito Black"/>
                <a:cs typeface="Nunito Black"/>
                <a:sym typeface="Nunito Black"/>
              </a:endParaRPr>
            </a:p>
          </p:txBody>
        </p:sp>
      </p:grpSp>
      <p:pic>
        <p:nvPicPr>
          <p:cNvPr id="1083" name="Google Shape;1083;p52"/>
          <p:cNvPicPr preferRelativeResize="0"/>
          <p:nvPr/>
        </p:nvPicPr>
        <p:blipFill>
          <a:blip r:embed="rId3">
            <a:alphaModFix/>
          </a:blip>
          <a:stretch>
            <a:fillRect/>
          </a:stretch>
        </p:blipFill>
        <p:spPr>
          <a:xfrm>
            <a:off x="6511250" y="1203975"/>
            <a:ext cx="381000" cy="381000"/>
          </a:xfrm>
          <a:prstGeom prst="rect">
            <a:avLst/>
          </a:prstGeom>
          <a:noFill/>
          <a:ln>
            <a:noFill/>
          </a:ln>
        </p:spPr>
      </p:pic>
      <p:grpSp>
        <p:nvGrpSpPr>
          <p:cNvPr id="1084" name="Google Shape;1084;p52"/>
          <p:cNvGrpSpPr/>
          <p:nvPr/>
        </p:nvGrpSpPr>
        <p:grpSpPr>
          <a:xfrm>
            <a:off x="7005625" y="1170674"/>
            <a:ext cx="1564800" cy="2505946"/>
            <a:chOff x="4146550" y="826576"/>
            <a:chExt cx="1564800" cy="3505800"/>
          </a:xfrm>
        </p:grpSpPr>
        <p:sp>
          <p:nvSpPr>
            <p:cNvPr id="1085" name="Google Shape;1085;p52"/>
            <p:cNvSpPr/>
            <p:nvPr/>
          </p:nvSpPr>
          <p:spPr>
            <a:xfrm>
              <a:off x="4146550" y="826576"/>
              <a:ext cx="1564800" cy="3505800"/>
            </a:xfrm>
            <a:prstGeom prst="flowChartAlternateProcess">
              <a:avLst/>
            </a:prstGeom>
            <a:solidFill>
              <a:srgbClr val="E850E0"/>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52"/>
            <p:cNvSpPr txBox="1"/>
            <p:nvPr/>
          </p:nvSpPr>
          <p:spPr>
            <a:xfrm>
              <a:off x="4253350" y="1535342"/>
              <a:ext cx="1351200" cy="1860600"/>
            </a:xfrm>
            <a:prstGeom prst="rect">
              <a:avLst/>
            </a:prstGeom>
            <a:solidFill>
              <a:srgbClr val="E850E0"/>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Negociación de roles </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None/>
              </a:pPr>
              <a:r>
                <a:rPr lang="es" sz="1200">
                  <a:solidFill>
                    <a:schemeClr val="lt1"/>
                  </a:solidFill>
                  <a:latin typeface="Nunito"/>
                  <a:ea typeface="Nunito"/>
                  <a:cs typeface="Nunito"/>
                  <a:sym typeface="Nunito"/>
                </a:rPr>
                <a:t>Se negocian roles, funciones y límites de responsabilidad, involucrando a todos los miembros de la red.</a:t>
              </a:r>
              <a:endParaRPr sz="1200">
                <a:solidFill>
                  <a:schemeClr val="lt1"/>
                </a:solidFill>
                <a:latin typeface="Nunito"/>
                <a:ea typeface="Nunito"/>
                <a:cs typeface="Nunito"/>
                <a:sym typeface="Nunito"/>
              </a:endParaRPr>
            </a:p>
          </p:txBody>
        </p:sp>
      </p:grpSp>
      <p:pic>
        <p:nvPicPr>
          <p:cNvPr id="1087" name="Google Shape;1087;p52"/>
          <p:cNvPicPr preferRelativeResize="0"/>
          <p:nvPr/>
        </p:nvPicPr>
        <p:blipFill>
          <a:blip r:embed="rId3">
            <a:alphaModFix/>
          </a:blip>
          <a:stretch>
            <a:fillRect/>
          </a:stretch>
        </p:blipFill>
        <p:spPr>
          <a:xfrm>
            <a:off x="8118488" y="1203975"/>
            <a:ext cx="381000" cy="381000"/>
          </a:xfrm>
          <a:prstGeom prst="rect">
            <a:avLst/>
          </a:prstGeom>
          <a:noFill/>
          <a:ln>
            <a:noFill/>
          </a:ln>
        </p:spPr>
      </p:pic>
      <p:grpSp>
        <p:nvGrpSpPr>
          <p:cNvPr id="1088" name="Google Shape;1088;p52"/>
          <p:cNvGrpSpPr/>
          <p:nvPr/>
        </p:nvGrpSpPr>
        <p:grpSpPr>
          <a:xfrm>
            <a:off x="509747" y="3790123"/>
            <a:ext cx="4054849" cy="1007366"/>
            <a:chOff x="4146556" y="826575"/>
            <a:chExt cx="1654500" cy="4640100"/>
          </a:xfrm>
        </p:grpSpPr>
        <p:sp>
          <p:nvSpPr>
            <p:cNvPr id="1089" name="Google Shape;1089;p52"/>
            <p:cNvSpPr/>
            <p:nvPr/>
          </p:nvSpPr>
          <p:spPr>
            <a:xfrm>
              <a:off x="4146556" y="826575"/>
              <a:ext cx="1654500" cy="4640100"/>
            </a:xfrm>
            <a:prstGeom prst="flowChartAlternateProcess">
              <a:avLst/>
            </a:prstGeom>
            <a:solidFill>
              <a:srgbClr val="F2765D"/>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52"/>
            <p:cNvSpPr txBox="1"/>
            <p:nvPr/>
          </p:nvSpPr>
          <p:spPr>
            <a:xfrm>
              <a:off x="4212791" y="1491080"/>
              <a:ext cx="1441800" cy="3403200"/>
            </a:xfrm>
            <a:prstGeom prst="rect">
              <a:avLst/>
            </a:prstGeom>
            <a:solidFill>
              <a:srgbClr val="F2765D"/>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Monitoreo de la dinámica grupal.</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Monitorean las dinámicas del grupo de trabajo, balanceando el protagonismo de cada participante y facilitando conversaciones profundas.</a:t>
              </a:r>
              <a:endParaRPr sz="1200">
                <a:solidFill>
                  <a:schemeClr val="lt1"/>
                </a:solidFill>
                <a:latin typeface="Nunito Black"/>
                <a:ea typeface="Nunito Black"/>
                <a:cs typeface="Nunito Black"/>
                <a:sym typeface="Nunito Black"/>
              </a:endParaRPr>
            </a:p>
          </p:txBody>
        </p:sp>
      </p:grpSp>
      <p:pic>
        <p:nvPicPr>
          <p:cNvPr id="1091" name="Google Shape;1091;p52"/>
          <p:cNvPicPr preferRelativeResize="0"/>
          <p:nvPr/>
        </p:nvPicPr>
        <p:blipFill>
          <a:blip r:embed="rId3">
            <a:alphaModFix/>
          </a:blip>
          <a:stretch>
            <a:fillRect/>
          </a:stretch>
        </p:blipFill>
        <p:spPr>
          <a:xfrm>
            <a:off x="4126363" y="3810075"/>
            <a:ext cx="381000" cy="381000"/>
          </a:xfrm>
          <a:prstGeom prst="rect">
            <a:avLst/>
          </a:prstGeom>
          <a:noFill/>
          <a:ln>
            <a:noFill/>
          </a:ln>
        </p:spPr>
      </p:pic>
      <p:grpSp>
        <p:nvGrpSpPr>
          <p:cNvPr id="1092" name="Google Shape;1092;p52"/>
          <p:cNvGrpSpPr/>
          <p:nvPr/>
        </p:nvGrpSpPr>
        <p:grpSpPr>
          <a:xfrm>
            <a:off x="4704152" y="3810077"/>
            <a:ext cx="3795076" cy="987436"/>
            <a:chOff x="4220704" y="826584"/>
            <a:chExt cx="1569900" cy="4548300"/>
          </a:xfrm>
        </p:grpSpPr>
        <p:sp>
          <p:nvSpPr>
            <p:cNvPr id="1093" name="Google Shape;1093;p52"/>
            <p:cNvSpPr/>
            <p:nvPr/>
          </p:nvSpPr>
          <p:spPr>
            <a:xfrm>
              <a:off x="4220704" y="826584"/>
              <a:ext cx="1569900" cy="4548300"/>
            </a:xfrm>
            <a:prstGeom prst="flowChartAlternateProcess">
              <a:avLst/>
            </a:prstGeom>
            <a:solidFill>
              <a:srgbClr val="E6A624"/>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52"/>
            <p:cNvSpPr txBox="1"/>
            <p:nvPr/>
          </p:nvSpPr>
          <p:spPr>
            <a:xfrm>
              <a:off x="4297565" y="1399188"/>
              <a:ext cx="1248000" cy="3403200"/>
            </a:xfrm>
            <a:prstGeom prst="rect">
              <a:avLst/>
            </a:prstGeom>
            <a:solidFill>
              <a:srgbClr val="E6A624"/>
            </a:solidFill>
            <a:ln>
              <a:noFill/>
            </a:ln>
          </p:spPr>
          <p:txBody>
            <a:bodyPr spcFirstLastPara="1" wrap="square" lIns="0" tIns="0" rIns="0" bIns="0" anchor="t" anchorCtr="0">
              <a:spAutoFit/>
            </a:bodyPr>
            <a:lstStyle/>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Black"/>
                  <a:ea typeface="Nunito Black"/>
                  <a:cs typeface="Nunito Black"/>
                  <a:sym typeface="Nunito Black"/>
                </a:rPr>
                <a:t>Distribución del liderazgo.</a:t>
              </a:r>
              <a:endParaRPr sz="1200">
                <a:solidFill>
                  <a:schemeClr val="lt1"/>
                </a:solidFill>
                <a:latin typeface="Nunito Black"/>
                <a:ea typeface="Nunito Black"/>
                <a:cs typeface="Nunito Black"/>
                <a:sym typeface="Nunito Black"/>
              </a:endParaRPr>
            </a:p>
            <a:p>
              <a:pPr marL="0" lvl="0" indent="0" algn="ctr" rtl="0">
                <a:lnSpc>
                  <a:spcPct val="80000"/>
                </a:lnSpc>
                <a:spcBef>
                  <a:spcPts val="0"/>
                </a:spcBef>
                <a:spcAft>
                  <a:spcPts val="0"/>
                </a:spcAft>
                <a:buClr>
                  <a:schemeClr val="dk1"/>
                </a:buClr>
                <a:buSzPts val="1100"/>
                <a:buFont typeface="Arial"/>
                <a:buNone/>
              </a:pPr>
              <a:endParaRPr sz="1200">
                <a:solidFill>
                  <a:schemeClr val="lt1"/>
                </a:solidFill>
                <a:latin typeface="Nunito"/>
                <a:ea typeface="Nunito"/>
                <a:cs typeface="Nunito"/>
                <a:sym typeface="Nunito"/>
              </a:endParaRPr>
            </a:p>
            <a:p>
              <a:pPr marL="0" lvl="0" indent="0" algn="ctr" rtl="0">
                <a:lnSpc>
                  <a:spcPct val="80000"/>
                </a:lnSpc>
                <a:spcBef>
                  <a:spcPts val="0"/>
                </a:spcBef>
                <a:spcAft>
                  <a:spcPts val="0"/>
                </a:spcAft>
                <a:buClr>
                  <a:schemeClr val="dk1"/>
                </a:buClr>
                <a:buSzPts val="1100"/>
                <a:buFont typeface="Arial"/>
                <a:buNone/>
              </a:pPr>
              <a:r>
                <a:rPr lang="es" sz="1200">
                  <a:solidFill>
                    <a:schemeClr val="lt1"/>
                  </a:solidFill>
                  <a:latin typeface="Nunito"/>
                  <a:ea typeface="Nunito"/>
                  <a:cs typeface="Nunito"/>
                  <a:sym typeface="Nunito"/>
                </a:rPr>
                <a:t>Transfieren liderazgo y sostenibilidad, para no alimentar relaciones de dependencia de los líderes escolares hacia ellos.</a:t>
              </a:r>
              <a:endParaRPr sz="1200">
                <a:solidFill>
                  <a:schemeClr val="lt1"/>
                </a:solidFill>
                <a:latin typeface="Nunito Black"/>
                <a:ea typeface="Nunito Black"/>
                <a:cs typeface="Nunito Black"/>
                <a:sym typeface="Nunito Black"/>
              </a:endParaRPr>
            </a:p>
          </p:txBody>
        </p:sp>
      </p:grpSp>
      <p:pic>
        <p:nvPicPr>
          <p:cNvPr id="1095" name="Google Shape;1095;p52"/>
          <p:cNvPicPr preferRelativeResize="0"/>
          <p:nvPr/>
        </p:nvPicPr>
        <p:blipFill>
          <a:blip r:embed="rId3">
            <a:alphaModFix/>
          </a:blip>
          <a:stretch>
            <a:fillRect/>
          </a:stretch>
        </p:blipFill>
        <p:spPr>
          <a:xfrm>
            <a:off x="8025988" y="3850000"/>
            <a:ext cx="381000" cy="381000"/>
          </a:xfrm>
          <a:prstGeom prst="rect">
            <a:avLst/>
          </a:prstGeom>
          <a:noFill/>
          <a:ln>
            <a:noFill/>
          </a:ln>
        </p:spPr>
      </p:pic>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ag 31">
  <p:cSld name="TITLE_1_1_1_2_1_1_1_1_1_1_1_1_1_1_1_1_1_1_1_1_1_1">
    <p:spTree>
      <p:nvGrpSpPr>
        <p:cNvPr id="1" name="Shape 1096"/>
        <p:cNvGrpSpPr/>
        <p:nvPr/>
      </p:nvGrpSpPr>
      <p:grpSpPr>
        <a:xfrm>
          <a:off x="0" y="0"/>
          <a:ext cx="0" cy="0"/>
          <a:chOff x="0" y="0"/>
          <a:chExt cx="0" cy="0"/>
        </a:xfrm>
      </p:grpSpPr>
      <p:pic>
        <p:nvPicPr>
          <p:cNvPr id="1097" name="Google Shape;1097;p53"/>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1098" name="Google Shape;1098;p53"/>
          <p:cNvPicPr preferRelativeResize="0"/>
          <p:nvPr/>
        </p:nvPicPr>
        <p:blipFill>
          <a:blip r:embed="rId3">
            <a:alphaModFix/>
          </a:blip>
          <a:stretch>
            <a:fillRect/>
          </a:stretch>
        </p:blipFill>
        <p:spPr>
          <a:xfrm>
            <a:off x="1694448" y="1063096"/>
            <a:ext cx="6016301" cy="3536700"/>
          </a:xfrm>
          <a:prstGeom prst="rect">
            <a:avLst/>
          </a:prstGeom>
          <a:noFill/>
          <a:ln>
            <a:noFill/>
          </a:ln>
          <a:effectLst>
            <a:outerShdw blurRad="57150" dist="19050" dir="5400000" algn="bl" rotWithShape="0">
              <a:srgbClr val="000000">
                <a:alpha val="50000"/>
              </a:srgbClr>
            </a:outerShdw>
          </a:effectLst>
        </p:spPr>
      </p:pic>
      <p:sp>
        <p:nvSpPr>
          <p:cNvPr id="1099" name="Google Shape;1099;p53"/>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1100" name="Google Shape;1100;p53"/>
          <p:cNvGrpSpPr/>
          <p:nvPr/>
        </p:nvGrpSpPr>
        <p:grpSpPr>
          <a:xfrm>
            <a:off x="3218765" y="274104"/>
            <a:ext cx="3154941" cy="248400"/>
            <a:chOff x="669675" y="71125"/>
            <a:chExt cx="2876400" cy="248400"/>
          </a:xfrm>
        </p:grpSpPr>
        <p:pic>
          <p:nvPicPr>
            <p:cNvPr id="1101" name="Google Shape;1101;p53"/>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1102" name="Google Shape;1102;p53"/>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1103" name="Google Shape;1103;p53"/>
          <p:cNvPicPr preferRelativeResize="0"/>
          <p:nvPr/>
        </p:nvPicPr>
        <p:blipFill>
          <a:blip r:embed="rId5">
            <a:alphaModFix/>
          </a:blip>
          <a:stretch>
            <a:fillRect/>
          </a:stretch>
        </p:blipFill>
        <p:spPr>
          <a:xfrm>
            <a:off x="7327010" y="1063096"/>
            <a:ext cx="291150" cy="291175"/>
          </a:xfrm>
          <a:prstGeom prst="rect">
            <a:avLst/>
          </a:prstGeom>
          <a:noFill/>
          <a:ln>
            <a:noFill/>
          </a:ln>
        </p:spPr>
      </p:pic>
      <p:sp>
        <p:nvSpPr>
          <p:cNvPr id="1104" name="Google Shape;1104;p53"/>
          <p:cNvSpPr txBox="1"/>
          <p:nvPr/>
        </p:nvSpPr>
        <p:spPr>
          <a:xfrm>
            <a:off x="2695574" y="1354275"/>
            <a:ext cx="4010025" cy="1191300"/>
          </a:xfrm>
          <a:prstGeom prst="rect">
            <a:avLst/>
          </a:prstGeom>
          <a:noFill/>
          <a:ln>
            <a:noFill/>
          </a:ln>
        </p:spPr>
        <p:txBody>
          <a:bodyPr spcFirstLastPara="1" wrap="square" lIns="0" tIns="0" rIns="0" bIns="0" anchor="t" anchorCtr="0">
            <a:spAutoFit/>
          </a:bodyPr>
          <a:lstStyle/>
          <a:p>
            <a:pPr marL="0" lvl="0" indent="0" algn="ctr" rtl="0">
              <a:lnSpc>
                <a:spcPct val="90000"/>
              </a:lnSpc>
              <a:spcBef>
                <a:spcPts val="0"/>
              </a:spcBef>
              <a:spcAft>
                <a:spcPts val="0"/>
              </a:spcAft>
              <a:buNone/>
            </a:pPr>
            <a:r>
              <a:rPr lang="es" sz="1800" b="1" dirty="0">
                <a:solidFill>
                  <a:srgbClr val="C55D07"/>
                </a:solidFill>
                <a:latin typeface="Nunito"/>
                <a:ea typeface="Nunito"/>
                <a:cs typeface="Nunito"/>
                <a:sym typeface="Nunito"/>
              </a:rPr>
              <a:t>BITÁCORA DE ACOMPAÑAMIENTO</a:t>
            </a:r>
            <a:endParaRPr sz="1800" b="1" dirty="0">
              <a:solidFill>
                <a:srgbClr val="C55D07"/>
              </a:solidFill>
              <a:latin typeface="Nunito"/>
              <a:ea typeface="Nunito"/>
              <a:cs typeface="Nunito"/>
              <a:sym typeface="Nunito"/>
            </a:endParaRPr>
          </a:p>
          <a:p>
            <a:pPr marL="0" lvl="0" indent="0" algn="l" rtl="0">
              <a:lnSpc>
                <a:spcPct val="90000"/>
              </a:lnSpc>
              <a:spcBef>
                <a:spcPts val="0"/>
              </a:spcBef>
              <a:spcAft>
                <a:spcPts val="0"/>
              </a:spcAft>
              <a:buNone/>
            </a:pPr>
            <a:endParaRPr sz="1700" b="1" dirty="0">
              <a:solidFill>
                <a:srgbClr val="C55D07"/>
              </a:solidFill>
              <a:latin typeface="Nunito"/>
              <a:ea typeface="Nunito"/>
              <a:cs typeface="Nunito"/>
              <a:sym typeface="Nunito"/>
            </a:endParaRPr>
          </a:p>
          <a:p>
            <a:pPr marL="0" lvl="0" indent="0" algn="l" rtl="0">
              <a:lnSpc>
                <a:spcPct val="90000"/>
              </a:lnSpc>
              <a:spcBef>
                <a:spcPts val="0"/>
              </a:spcBef>
              <a:spcAft>
                <a:spcPts val="0"/>
              </a:spcAft>
              <a:buNone/>
            </a:pPr>
            <a:r>
              <a:rPr lang="es" sz="1700" b="1" dirty="0">
                <a:solidFill>
                  <a:srgbClr val="C55D07"/>
                </a:solidFill>
                <a:latin typeface="Nunito"/>
                <a:ea typeface="Nunito"/>
                <a:cs typeface="Nunito"/>
                <a:sym typeface="Nunito"/>
              </a:rPr>
              <a:t>        SEGUNDO AÑO DE TRABAJO</a:t>
            </a:r>
            <a:endParaRPr sz="1700" b="1" dirty="0">
              <a:solidFill>
                <a:srgbClr val="C55D07"/>
              </a:solidFill>
              <a:latin typeface="Nunito"/>
              <a:ea typeface="Nunito"/>
              <a:cs typeface="Nunito"/>
              <a:sym typeface="Nunito"/>
            </a:endParaRPr>
          </a:p>
          <a:p>
            <a:pPr marL="0" lvl="0" indent="0" algn="l" rtl="0">
              <a:lnSpc>
                <a:spcPct val="90000"/>
              </a:lnSpc>
              <a:spcBef>
                <a:spcPts val="0"/>
              </a:spcBef>
              <a:spcAft>
                <a:spcPts val="0"/>
              </a:spcAft>
              <a:buNone/>
            </a:pPr>
            <a:endParaRPr sz="1700" b="1" dirty="0">
              <a:solidFill>
                <a:srgbClr val="C55D07"/>
              </a:solidFill>
              <a:latin typeface="Nunito"/>
              <a:ea typeface="Nunito"/>
              <a:cs typeface="Nunito"/>
              <a:sym typeface="Nunito"/>
            </a:endParaRPr>
          </a:p>
          <a:p>
            <a:pPr marL="0" lvl="0" indent="0" algn="l" rtl="0">
              <a:lnSpc>
                <a:spcPct val="90000"/>
              </a:lnSpc>
              <a:spcBef>
                <a:spcPts val="0"/>
              </a:spcBef>
              <a:spcAft>
                <a:spcPts val="0"/>
              </a:spcAft>
              <a:buNone/>
            </a:pPr>
            <a:r>
              <a:rPr lang="es" sz="1700" b="1" dirty="0">
                <a:solidFill>
                  <a:srgbClr val="C55D07"/>
                </a:solidFill>
                <a:latin typeface="Nunito"/>
                <a:ea typeface="Nunito"/>
                <a:cs typeface="Nunito"/>
                <a:sym typeface="Nunito"/>
              </a:rPr>
              <a:t>               </a:t>
            </a:r>
            <a:r>
              <a:rPr lang="es" sz="1700" b="1" dirty="0">
                <a:solidFill>
                  <a:srgbClr val="6AA84F"/>
                </a:solidFill>
                <a:latin typeface="Nunito"/>
                <a:ea typeface="Nunito"/>
                <a:cs typeface="Nunito"/>
                <a:sym typeface="Nunito"/>
              </a:rPr>
              <a:t>            </a:t>
            </a:r>
            <a:endParaRPr sz="1700" b="1" dirty="0">
              <a:solidFill>
                <a:srgbClr val="6AA84F"/>
              </a:solidFill>
              <a:latin typeface="Nunito"/>
              <a:ea typeface="Nunito"/>
              <a:cs typeface="Nunito"/>
              <a:sym typeface="Nunito"/>
            </a:endParaRPr>
          </a:p>
        </p:txBody>
      </p:sp>
      <p:pic>
        <p:nvPicPr>
          <p:cNvPr id="1105" name="Google Shape;1105;p53"/>
          <p:cNvPicPr preferRelativeResize="0"/>
          <p:nvPr/>
        </p:nvPicPr>
        <p:blipFill>
          <a:blip r:embed="rId6">
            <a:alphaModFix/>
          </a:blip>
          <a:stretch>
            <a:fillRect/>
          </a:stretch>
        </p:blipFill>
        <p:spPr>
          <a:xfrm>
            <a:off x="5934075" y="2000249"/>
            <a:ext cx="2661000" cy="2433650"/>
          </a:xfrm>
          <a:prstGeom prst="rect">
            <a:avLst/>
          </a:prstGeom>
          <a:noFill/>
          <a:ln>
            <a:noFill/>
          </a:ln>
          <a:effectLst>
            <a:outerShdw blurRad="57150" dist="19050" dir="5400000" algn="bl" rotWithShape="0">
              <a:srgbClr val="000000">
                <a:alpha val="50000"/>
              </a:srgbClr>
            </a:outerShdw>
          </a:effectLst>
        </p:spPr>
      </p:pic>
      <p:pic>
        <p:nvPicPr>
          <p:cNvPr id="1106" name="Google Shape;1106;p53"/>
          <p:cNvPicPr preferRelativeResize="0"/>
          <p:nvPr/>
        </p:nvPicPr>
        <p:blipFill>
          <a:blip r:embed="rId7">
            <a:alphaModFix/>
          </a:blip>
          <a:stretch>
            <a:fillRect/>
          </a:stretch>
        </p:blipFill>
        <p:spPr>
          <a:xfrm>
            <a:off x="488875" y="2000250"/>
            <a:ext cx="2323406" cy="2433650"/>
          </a:xfrm>
          <a:prstGeom prst="rect">
            <a:avLst/>
          </a:prstGeom>
          <a:noFill/>
          <a:ln>
            <a:noFill/>
          </a:ln>
          <a:effectLst>
            <a:outerShdw blurRad="57150" dist="19050" dir="5400000" algn="bl" rotWithShape="0">
              <a:srgbClr val="000000">
                <a:alpha val="50000"/>
              </a:srgbClr>
            </a:outerShdw>
          </a:effectLst>
        </p:spPr>
      </p:pic>
      <p:pic>
        <p:nvPicPr>
          <p:cNvPr id="1107" name="Google Shape;1107;p53"/>
          <p:cNvPicPr preferRelativeResize="0"/>
          <p:nvPr/>
        </p:nvPicPr>
        <p:blipFill>
          <a:blip r:embed="rId8">
            <a:alphaModFix/>
          </a:blip>
          <a:stretch>
            <a:fillRect/>
          </a:stretch>
        </p:blipFill>
        <p:spPr>
          <a:xfrm>
            <a:off x="3711025" y="2531775"/>
            <a:ext cx="1721949" cy="1721949"/>
          </a:xfrm>
          <a:prstGeom prst="rect">
            <a:avLst/>
          </a:prstGeom>
          <a:noFill/>
          <a:ln>
            <a:noFill/>
          </a:ln>
        </p:spPr>
      </p:pic>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pag 31 1">
  <p:cSld name="TITLE_1_1_1_2_1_1_1_1_1_1_1_1_1_1_1_1_1_1_1_1_1_1_2">
    <p:spTree>
      <p:nvGrpSpPr>
        <p:cNvPr id="1" name="Shape 1108"/>
        <p:cNvGrpSpPr/>
        <p:nvPr/>
      </p:nvGrpSpPr>
      <p:grpSpPr>
        <a:xfrm>
          <a:off x="0" y="0"/>
          <a:ext cx="0" cy="0"/>
          <a:chOff x="0" y="0"/>
          <a:chExt cx="0" cy="0"/>
        </a:xfrm>
      </p:grpSpPr>
      <p:pic>
        <p:nvPicPr>
          <p:cNvPr id="1109" name="Google Shape;1109;p54"/>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1110" name="Google Shape;1110;p54"/>
          <p:cNvPicPr preferRelativeResize="0"/>
          <p:nvPr/>
        </p:nvPicPr>
        <p:blipFill>
          <a:blip r:embed="rId3">
            <a:alphaModFix/>
          </a:blip>
          <a:stretch>
            <a:fillRect/>
          </a:stretch>
        </p:blipFill>
        <p:spPr>
          <a:xfrm>
            <a:off x="1685598" y="1070596"/>
            <a:ext cx="6016301" cy="3536700"/>
          </a:xfrm>
          <a:prstGeom prst="rect">
            <a:avLst/>
          </a:prstGeom>
          <a:noFill/>
          <a:ln>
            <a:noFill/>
          </a:ln>
          <a:effectLst>
            <a:outerShdw blurRad="57150" dist="19050" dir="5400000" algn="bl" rotWithShape="0">
              <a:srgbClr val="000000">
                <a:alpha val="50000"/>
              </a:srgbClr>
            </a:outerShdw>
          </a:effectLst>
        </p:spPr>
      </p:pic>
      <p:sp>
        <p:nvSpPr>
          <p:cNvPr id="1111" name="Google Shape;1111;p54"/>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grpSp>
        <p:nvGrpSpPr>
          <p:cNvPr id="1112" name="Google Shape;1112;p54"/>
          <p:cNvGrpSpPr/>
          <p:nvPr/>
        </p:nvGrpSpPr>
        <p:grpSpPr>
          <a:xfrm>
            <a:off x="3218765" y="274104"/>
            <a:ext cx="3134621" cy="248400"/>
            <a:chOff x="669675" y="71125"/>
            <a:chExt cx="2876400" cy="248400"/>
          </a:xfrm>
        </p:grpSpPr>
        <p:pic>
          <p:nvPicPr>
            <p:cNvPr id="1113" name="Google Shape;1113;p54"/>
            <p:cNvPicPr preferRelativeResize="0"/>
            <p:nvPr/>
          </p:nvPicPr>
          <p:blipFill>
            <a:blip r:embed="rId4">
              <a:alphaModFix/>
            </a:blip>
            <a:stretch>
              <a:fillRect/>
            </a:stretch>
          </p:blipFill>
          <p:spPr>
            <a:xfrm>
              <a:off x="669675" y="71125"/>
              <a:ext cx="2876400" cy="248400"/>
            </a:xfrm>
            <a:prstGeom prst="rect">
              <a:avLst/>
            </a:prstGeom>
            <a:noFill/>
            <a:ln>
              <a:noFill/>
            </a:ln>
          </p:spPr>
        </p:pic>
        <p:sp>
          <p:nvSpPr>
            <p:cNvPr id="1114" name="Google Shape;1114;p54"/>
            <p:cNvSpPr txBox="1"/>
            <p:nvPr/>
          </p:nvSpPr>
          <p:spPr>
            <a:xfrm>
              <a:off x="784800" y="126000"/>
              <a:ext cx="2690400" cy="1539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000" b="1" dirty="0">
                  <a:solidFill>
                    <a:srgbClr val="E36C09"/>
                  </a:solidFill>
                  <a:latin typeface="Nunito"/>
                  <a:ea typeface="Nunito"/>
                  <a:cs typeface="Nunito"/>
                  <a:sym typeface="Nunito"/>
                </a:rPr>
                <a:t>BITÁCORA de</a:t>
              </a:r>
              <a:r>
                <a:rPr lang="es" sz="1000" b="1" dirty="0">
                  <a:solidFill>
                    <a:srgbClr val="45818E"/>
                  </a:solidFill>
                  <a:latin typeface="Nunito"/>
                  <a:ea typeface="Nunito"/>
                  <a:cs typeface="Nunito"/>
                  <a:sym typeface="Nunito"/>
                </a:rPr>
                <a:t> ACOMPAÑAMIENTO a REDES</a:t>
              </a:r>
              <a:endParaRPr sz="1000" b="1" dirty="0">
                <a:solidFill>
                  <a:srgbClr val="45818E"/>
                </a:solidFill>
                <a:latin typeface="Nunito"/>
                <a:ea typeface="Nunito"/>
                <a:cs typeface="Nunito"/>
                <a:sym typeface="Nunito"/>
              </a:endParaRPr>
            </a:p>
          </p:txBody>
        </p:sp>
      </p:grpSp>
      <p:pic>
        <p:nvPicPr>
          <p:cNvPr id="1115" name="Google Shape;1115;p54"/>
          <p:cNvPicPr preferRelativeResize="0"/>
          <p:nvPr/>
        </p:nvPicPr>
        <p:blipFill>
          <a:blip r:embed="rId5">
            <a:alphaModFix/>
          </a:blip>
          <a:stretch>
            <a:fillRect/>
          </a:stretch>
        </p:blipFill>
        <p:spPr>
          <a:xfrm>
            <a:off x="7327010" y="1063096"/>
            <a:ext cx="291150" cy="291175"/>
          </a:xfrm>
          <a:prstGeom prst="rect">
            <a:avLst/>
          </a:prstGeom>
          <a:noFill/>
          <a:ln>
            <a:noFill/>
          </a:ln>
        </p:spPr>
      </p:pic>
      <p:sp>
        <p:nvSpPr>
          <p:cNvPr id="1116" name="Google Shape;1116;p54"/>
          <p:cNvSpPr txBox="1"/>
          <p:nvPr/>
        </p:nvSpPr>
        <p:spPr>
          <a:xfrm>
            <a:off x="2686725" y="2153100"/>
            <a:ext cx="3867300" cy="4710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700" b="1">
                <a:solidFill>
                  <a:srgbClr val="C55D07"/>
                </a:solidFill>
                <a:latin typeface="Nunito"/>
                <a:ea typeface="Nunito"/>
                <a:cs typeface="Nunito"/>
                <a:sym typeface="Nunito"/>
              </a:rPr>
              <a:t>BITÁCORA DE ACOMPAÑAMIENTO</a:t>
            </a:r>
            <a:endParaRPr sz="1700" b="1">
              <a:solidFill>
                <a:srgbClr val="C55D07"/>
              </a:solidFill>
              <a:latin typeface="Nunito"/>
              <a:ea typeface="Nunito"/>
              <a:cs typeface="Nunito"/>
              <a:sym typeface="Nunito"/>
            </a:endParaRPr>
          </a:p>
          <a:p>
            <a:pPr marL="0" lvl="0" indent="0" algn="l" rtl="0">
              <a:lnSpc>
                <a:spcPct val="90000"/>
              </a:lnSpc>
              <a:spcBef>
                <a:spcPts val="0"/>
              </a:spcBef>
              <a:spcAft>
                <a:spcPts val="0"/>
              </a:spcAft>
              <a:buNone/>
            </a:pPr>
            <a:r>
              <a:rPr lang="es" sz="1700" b="1">
                <a:solidFill>
                  <a:srgbClr val="C55D07"/>
                </a:solidFill>
                <a:latin typeface="Nunito"/>
                <a:ea typeface="Nunito"/>
                <a:cs typeface="Nunito"/>
                <a:sym typeface="Nunito"/>
              </a:rPr>
              <a:t>               </a:t>
            </a:r>
            <a:r>
              <a:rPr lang="es" sz="1700" b="1">
                <a:solidFill>
                  <a:srgbClr val="6AA84F"/>
                </a:solidFill>
                <a:latin typeface="Nunito"/>
                <a:ea typeface="Nunito"/>
                <a:cs typeface="Nunito"/>
                <a:sym typeface="Nunito"/>
              </a:rPr>
              <a:t>            </a:t>
            </a:r>
            <a:endParaRPr sz="1700" b="1">
              <a:solidFill>
                <a:srgbClr val="6AA84F"/>
              </a:solidFill>
              <a:latin typeface="Nunito"/>
              <a:ea typeface="Nunito"/>
              <a:cs typeface="Nunito"/>
              <a:sym typeface="Nunito"/>
            </a:endParaRPr>
          </a:p>
        </p:txBody>
      </p:sp>
      <p:pic>
        <p:nvPicPr>
          <p:cNvPr id="1117" name="Google Shape;1117;p54"/>
          <p:cNvPicPr preferRelativeResize="0"/>
          <p:nvPr/>
        </p:nvPicPr>
        <p:blipFill>
          <a:blip r:embed="rId6">
            <a:alphaModFix/>
          </a:blip>
          <a:stretch>
            <a:fillRect/>
          </a:stretch>
        </p:blipFill>
        <p:spPr>
          <a:xfrm>
            <a:off x="5934075" y="2000249"/>
            <a:ext cx="2661000" cy="2433650"/>
          </a:xfrm>
          <a:prstGeom prst="rect">
            <a:avLst/>
          </a:prstGeom>
          <a:noFill/>
          <a:ln>
            <a:noFill/>
          </a:ln>
          <a:effectLst>
            <a:outerShdw blurRad="57150" dist="19050" dir="5400000" algn="bl" rotWithShape="0">
              <a:srgbClr val="000000">
                <a:alpha val="50000"/>
              </a:srgbClr>
            </a:outerShdw>
          </a:effectLst>
        </p:spPr>
      </p:pic>
      <p:pic>
        <p:nvPicPr>
          <p:cNvPr id="1118" name="Google Shape;1118;p54"/>
          <p:cNvPicPr preferRelativeResize="0"/>
          <p:nvPr/>
        </p:nvPicPr>
        <p:blipFill>
          <a:blip r:embed="rId7">
            <a:alphaModFix/>
          </a:blip>
          <a:stretch>
            <a:fillRect/>
          </a:stretch>
        </p:blipFill>
        <p:spPr>
          <a:xfrm>
            <a:off x="488875" y="2000250"/>
            <a:ext cx="2323406" cy="2433650"/>
          </a:xfrm>
          <a:prstGeom prst="rect">
            <a:avLst/>
          </a:prstGeom>
          <a:noFill/>
          <a:ln>
            <a:noFill/>
          </a:ln>
          <a:effectLst>
            <a:outerShdw blurRad="57150" dist="19050" dir="5400000" algn="bl" rotWithShape="0">
              <a:srgbClr val="000000">
                <a:alpha val="50000"/>
              </a:srgbClr>
            </a:outerShdw>
          </a:effectLst>
        </p:spPr>
      </p:pic>
      <p:sp>
        <p:nvSpPr>
          <p:cNvPr id="1119" name="Google Shape;1119;p54"/>
          <p:cNvSpPr txBox="1"/>
          <p:nvPr/>
        </p:nvSpPr>
        <p:spPr>
          <a:xfrm>
            <a:off x="3662550" y="2696150"/>
            <a:ext cx="1818900" cy="631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sz="2900">
                <a:solidFill>
                  <a:schemeClr val="dk2"/>
                </a:solidFill>
                <a:latin typeface="Nunito Black"/>
                <a:ea typeface="Nunito Black"/>
                <a:cs typeface="Nunito Black"/>
                <a:sym typeface="Nunito Black"/>
              </a:rPr>
              <a:t>ANEXOS</a:t>
            </a:r>
            <a:endParaRPr sz="2900">
              <a:solidFill>
                <a:schemeClr val="dk2"/>
              </a:solidFill>
              <a:latin typeface="Nunito Black"/>
              <a:ea typeface="Nunito Black"/>
              <a:cs typeface="Nunito Black"/>
              <a:sym typeface="Nunito Black"/>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pag 32">
  <p:cSld name="TITLE_1_1_1_2_1_1_1_1_1_1_1_1_1_1_1_1_1_1_1_1_1_1_1">
    <p:spTree>
      <p:nvGrpSpPr>
        <p:cNvPr id="1" name="Shape 1120"/>
        <p:cNvGrpSpPr/>
        <p:nvPr/>
      </p:nvGrpSpPr>
      <p:grpSpPr>
        <a:xfrm>
          <a:off x="0" y="0"/>
          <a:ext cx="0" cy="0"/>
          <a:chOff x="0" y="0"/>
          <a:chExt cx="0" cy="0"/>
        </a:xfrm>
      </p:grpSpPr>
      <p:pic>
        <p:nvPicPr>
          <p:cNvPr id="1121" name="Google Shape;1121;p55"/>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1122" name="Google Shape;1122;p55"/>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pic>
        <p:nvPicPr>
          <p:cNvPr id="1123" name="Google Shape;1123;p55"/>
          <p:cNvPicPr preferRelativeResize="0"/>
          <p:nvPr/>
        </p:nvPicPr>
        <p:blipFill>
          <a:blip r:embed="rId3">
            <a:alphaModFix/>
          </a:blip>
          <a:stretch>
            <a:fillRect/>
          </a:stretch>
        </p:blipFill>
        <p:spPr>
          <a:xfrm>
            <a:off x="8535748" y="1342"/>
            <a:ext cx="239675" cy="5004150"/>
          </a:xfrm>
          <a:prstGeom prst="rect">
            <a:avLst/>
          </a:prstGeom>
          <a:noFill/>
          <a:ln>
            <a:noFill/>
          </a:ln>
        </p:spPr>
      </p:pic>
      <p:pic>
        <p:nvPicPr>
          <p:cNvPr id="1124" name="Google Shape;1124;p55"/>
          <p:cNvPicPr preferRelativeResize="0"/>
          <p:nvPr/>
        </p:nvPicPr>
        <p:blipFill>
          <a:blip r:embed="rId4">
            <a:alphaModFix/>
          </a:blip>
          <a:stretch>
            <a:fillRect/>
          </a:stretch>
        </p:blipFill>
        <p:spPr>
          <a:xfrm>
            <a:off x="4873073" y="2150666"/>
            <a:ext cx="3489724" cy="607852"/>
          </a:xfrm>
          <a:prstGeom prst="rect">
            <a:avLst/>
          </a:prstGeom>
          <a:noFill/>
          <a:ln>
            <a:noFill/>
          </a:ln>
        </p:spPr>
      </p:pic>
      <p:grpSp>
        <p:nvGrpSpPr>
          <p:cNvPr id="1125" name="Google Shape;1125;p55"/>
          <p:cNvGrpSpPr/>
          <p:nvPr/>
        </p:nvGrpSpPr>
        <p:grpSpPr>
          <a:xfrm>
            <a:off x="464338" y="1620975"/>
            <a:ext cx="3786000" cy="1797600"/>
            <a:chOff x="4897288" y="1309400"/>
            <a:chExt cx="3786000" cy="1797600"/>
          </a:xfrm>
        </p:grpSpPr>
        <p:sp>
          <p:nvSpPr>
            <p:cNvPr id="1126" name="Google Shape;1126;p55"/>
            <p:cNvSpPr txBox="1"/>
            <p:nvPr/>
          </p:nvSpPr>
          <p:spPr>
            <a:xfrm>
              <a:off x="4897288" y="1309400"/>
              <a:ext cx="3786000" cy="1379100"/>
            </a:xfrm>
            <a:prstGeom prst="rect">
              <a:avLst/>
            </a:prstGeom>
            <a:noFill/>
            <a:ln>
              <a:noFill/>
            </a:ln>
          </p:spPr>
          <p:txBody>
            <a:bodyPr spcFirstLastPara="1" wrap="square" lIns="91425" tIns="91425" rIns="91425" bIns="91425" anchor="b" anchorCtr="0">
              <a:spAutoFit/>
            </a:bodyPr>
            <a:lstStyle/>
            <a:p>
              <a:pPr marL="0" lvl="0" indent="0" algn="l" rtl="0">
                <a:lnSpc>
                  <a:spcPct val="80000"/>
                </a:lnSpc>
                <a:spcBef>
                  <a:spcPts val="2400"/>
                </a:spcBef>
                <a:spcAft>
                  <a:spcPts val="500"/>
                </a:spcAft>
                <a:buNone/>
              </a:pPr>
              <a:r>
                <a:rPr lang="es" sz="3200">
                  <a:solidFill>
                    <a:srgbClr val="E36C09"/>
                  </a:solidFill>
                  <a:latin typeface="Nunito SemiBold"/>
                  <a:ea typeface="Nunito SemiBold"/>
                  <a:cs typeface="Nunito SemiBold"/>
                  <a:sym typeface="Nunito SemiBold"/>
                </a:rPr>
                <a:t>BITÁCORA</a:t>
              </a:r>
              <a:r>
                <a:rPr lang="es" sz="3000">
                  <a:solidFill>
                    <a:srgbClr val="E36C09"/>
                  </a:solidFill>
                  <a:latin typeface="Nunito SemiBold"/>
                  <a:ea typeface="Nunito SemiBold"/>
                  <a:cs typeface="Nunito SemiBold"/>
                  <a:sym typeface="Nunito SemiBold"/>
                </a:rPr>
                <a:t> </a:t>
              </a:r>
              <a:r>
                <a:rPr lang="es" sz="2800">
                  <a:solidFill>
                    <a:srgbClr val="E36C09"/>
                  </a:solidFill>
                  <a:latin typeface="Nunito SemiBold"/>
                  <a:ea typeface="Nunito SemiBold"/>
                  <a:cs typeface="Nunito SemiBold"/>
                  <a:sym typeface="Nunito SemiBold"/>
                </a:rPr>
                <a:t>de</a:t>
              </a:r>
              <a:r>
                <a:rPr lang="es" sz="3000">
                  <a:solidFill>
                    <a:srgbClr val="E36C09"/>
                  </a:solidFill>
                  <a:latin typeface="Nunito SemiBold"/>
                  <a:ea typeface="Nunito SemiBold"/>
                  <a:cs typeface="Nunito SemiBold"/>
                  <a:sym typeface="Nunito SemiBold"/>
                </a:rPr>
                <a:t> </a:t>
              </a:r>
              <a:r>
                <a:rPr lang="es" sz="2700" b="1">
                  <a:solidFill>
                    <a:schemeClr val="accent5"/>
                  </a:solidFill>
                  <a:latin typeface="Nunito"/>
                  <a:ea typeface="Nunito"/>
                  <a:cs typeface="Nunito"/>
                  <a:sym typeface="Nunito"/>
                </a:rPr>
                <a:t>ACOMPAÑAMIENTO</a:t>
              </a:r>
              <a:r>
                <a:rPr lang="es" sz="3000">
                  <a:solidFill>
                    <a:schemeClr val="dk1"/>
                  </a:solidFill>
                  <a:latin typeface="Nunito SemiBold"/>
                  <a:ea typeface="Nunito SemiBold"/>
                  <a:cs typeface="Nunito SemiBold"/>
                  <a:sym typeface="Nunito SemiBold"/>
                </a:rPr>
                <a:t> </a:t>
              </a:r>
              <a:r>
                <a:rPr lang="es" sz="2700">
                  <a:solidFill>
                    <a:srgbClr val="0097A7"/>
                  </a:solidFill>
                  <a:latin typeface="Nunito SemiBold"/>
                  <a:ea typeface="Nunito SemiBold"/>
                  <a:cs typeface="Nunito SemiBold"/>
                  <a:sym typeface="Nunito SemiBold"/>
                </a:rPr>
                <a:t>a</a:t>
              </a:r>
              <a:r>
                <a:rPr lang="es" sz="3400">
                  <a:solidFill>
                    <a:srgbClr val="0097A7"/>
                  </a:solidFill>
                  <a:latin typeface="Nunito SemiBold"/>
                  <a:ea typeface="Nunito SemiBold"/>
                  <a:cs typeface="Nunito SemiBold"/>
                  <a:sym typeface="Nunito SemiBold"/>
                </a:rPr>
                <a:t> </a:t>
              </a:r>
              <a:r>
                <a:rPr lang="es" sz="3500">
                  <a:solidFill>
                    <a:srgbClr val="0097A7"/>
                  </a:solidFill>
                  <a:latin typeface="Nunito"/>
                  <a:ea typeface="Nunito"/>
                  <a:cs typeface="Nunito"/>
                  <a:sym typeface="Nunito"/>
                </a:rPr>
                <a:t>REDES</a:t>
              </a:r>
              <a:endParaRPr sz="3500">
                <a:solidFill>
                  <a:srgbClr val="0097A7"/>
                </a:solidFill>
                <a:latin typeface="Nunito"/>
                <a:ea typeface="Nunito"/>
                <a:cs typeface="Nunito"/>
                <a:sym typeface="Nunito"/>
              </a:endParaRPr>
            </a:p>
          </p:txBody>
        </p:sp>
        <p:sp>
          <p:nvSpPr>
            <p:cNvPr id="1127" name="Google Shape;1127;p55"/>
            <p:cNvSpPr txBox="1"/>
            <p:nvPr/>
          </p:nvSpPr>
          <p:spPr>
            <a:xfrm>
              <a:off x="4997425" y="2737700"/>
              <a:ext cx="2877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s" sz="1200">
                  <a:solidFill>
                    <a:srgbClr val="45818E"/>
                  </a:solidFill>
                  <a:latin typeface="Nunito ExtraBold"/>
                  <a:ea typeface="Nunito ExtraBold"/>
                  <a:cs typeface="Nunito ExtraBold"/>
                  <a:sym typeface="Nunito ExtraBold"/>
                </a:rPr>
                <a:t>Proyecto de Acompañamiento </a:t>
              </a:r>
              <a:endParaRPr sz="1200">
                <a:solidFill>
                  <a:srgbClr val="45818E"/>
                </a:solidFill>
                <a:latin typeface="Nunito ExtraBold"/>
                <a:ea typeface="Nunito ExtraBold"/>
                <a:cs typeface="Nunito ExtraBold"/>
                <a:sym typeface="Nunito ExtraBold"/>
              </a:endParaRPr>
            </a:p>
            <a:p>
              <a:pPr marL="0" lvl="0" indent="0" algn="l" rtl="0">
                <a:spcBef>
                  <a:spcPts val="0"/>
                </a:spcBef>
                <a:spcAft>
                  <a:spcPts val="0"/>
                </a:spcAft>
                <a:buNone/>
              </a:pPr>
              <a:r>
                <a:rPr lang="es" sz="1200">
                  <a:solidFill>
                    <a:srgbClr val="45818E"/>
                  </a:solidFill>
                  <a:latin typeface="Nunito ExtraBold"/>
                  <a:ea typeface="Nunito ExtraBold"/>
                  <a:cs typeface="Nunito ExtraBold"/>
                  <a:sym typeface="Nunito ExtraBold"/>
                </a:rPr>
                <a:t>a Redes (PAR) C-Líder</a:t>
              </a:r>
              <a:endParaRPr sz="1200">
                <a:solidFill>
                  <a:srgbClr val="45818E"/>
                </a:solidFill>
                <a:latin typeface="Nunito ExtraBold"/>
                <a:ea typeface="Nunito ExtraBold"/>
                <a:cs typeface="Nunito ExtraBold"/>
                <a:sym typeface="Nunito ExtraBold"/>
              </a:endParaRPr>
            </a:p>
          </p:txBody>
        </p:sp>
        <p:cxnSp>
          <p:nvCxnSpPr>
            <p:cNvPr id="1128" name="Google Shape;1128;p55"/>
            <p:cNvCxnSpPr/>
            <p:nvPr/>
          </p:nvCxnSpPr>
          <p:spPr>
            <a:xfrm>
              <a:off x="4997425" y="2701225"/>
              <a:ext cx="2386200" cy="7800"/>
            </a:xfrm>
            <a:prstGeom prst="straightConnector1">
              <a:avLst/>
            </a:prstGeom>
            <a:noFill/>
            <a:ln w="19050" cap="flat" cmpd="sng">
              <a:solidFill>
                <a:srgbClr val="45818E"/>
              </a:solidFill>
              <a:prstDash val="solid"/>
              <a:round/>
              <a:headEnd type="none" w="med" len="med"/>
              <a:tailEnd type="none" w="med" len="med"/>
            </a:ln>
          </p:spPr>
        </p:cxn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pag 6">
  <p:cSld name="TITLE_1_1_1_2">
    <p:spTree>
      <p:nvGrpSpPr>
        <p:cNvPr id="1" name="Shape 154"/>
        <p:cNvGrpSpPr/>
        <p:nvPr/>
      </p:nvGrpSpPr>
      <p:grpSpPr>
        <a:xfrm>
          <a:off x="0" y="0"/>
          <a:ext cx="0" cy="0"/>
          <a:chOff x="0" y="0"/>
          <a:chExt cx="0" cy="0"/>
        </a:xfrm>
      </p:grpSpPr>
      <p:pic>
        <p:nvPicPr>
          <p:cNvPr id="155" name="Google Shape;155;p7"/>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156" name="Google Shape;156;p7"/>
          <p:cNvPicPr preferRelativeResize="0"/>
          <p:nvPr/>
        </p:nvPicPr>
        <p:blipFill>
          <a:blip r:embed="rId3">
            <a:alphaModFix/>
          </a:blip>
          <a:stretch>
            <a:fillRect/>
          </a:stretch>
        </p:blipFill>
        <p:spPr>
          <a:xfrm>
            <a:off x="2598775" y="152250"/>
            <a:ext cx="6214575" cy="4836375"/>
          </a:xfrm>
          <a:prstGeom prst="rect">
            <a:avLst/>
          </a:prstGeom>
          <a:noFill/>
          <a:ln>
            <a:noFill/>
          </a:ln>
          <a:effectLst>
            <a:outerShdw blurRad="57150" dist="19050" dir="5400000" algn="bl" rotWithShape="0">
              <a:srgbClr val="000000">
                <a:alpha val="50000"/>
              </a:srgbClr>
            </a:outerShdw>
          </a:effectLst>
        </p:spPr>
      </p:pic>
      <p:sp>
        <p:nvSpPr>
          <p:cNvPr id="157" name="Google Shape;157;p7"/>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158" name="Google Shape;158;p7"/>
          <p:cNvSpPr/>
          <p:nvPr/>
        </p:nvSpPr>
        <p:spPr>
          <a:xfrm>
            <a:off x="107950" y="69350"/>
            <a:ext cx="2225700" cy="5403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7"/>
          <p:cNvSpPr txBox="1"/>
          <p:nvPr/>
        </p:nvSpPr>
        <p:spPr>
          <a:xfrm>
            <a:off x="971121" y="197775"/>
            <a:ext cx="13626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Estructura de nuestra red</a:t>
            </a:r>
            <a:endParaRPr sz="1200">
              <a:solidFill>
                <a:schemeClr val="lt1"/>
              </a:solidFill>
              <a:latin typeface="Nunito Black"/>
              <a:ea typeface="Nunito Black"/>
              <a:cs typeface="Nunito Black"/>
              <a:sym typeface="Nunito Black"/>
            </a:endParaRPr>
          </a:p>
        </p:txBody>
      </p:sp>
      <p:sp>
        <p:nvSpPr>
          <p:cNvPr id="160" name="Google Shape;160;p7"/>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161" name="Google Shape;161;p7"/>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162" name="Google Shape;162;p7"/>
          <p:cNvSpPr txBox="1"/>
          <p:nvPr/>
        </p:nvSpPr>
        <p:spPr>
          <a:xfrm>
            <a:off x="3404250" y="2350925"/>
            <a:ext cx="82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graphicFrame>
        <p:nvGraphicFramePr>
          <p:cNvPr id="163" name="Google Shape;163;p7"/>
          <p:cNvGraphicFramePr/>
          <p:nvPr/>
        </p:nvGraphicFramePr>
        <p:xfrm>
          <a:off x="2662925" y="230775"/>
          <a:ext cx="6088100" cy="4688400"/>
        </p:xfrm>
        <a:graphic>
          <a:graphicData uri="http://schemas.openxmlformats.org/drawingml/2006/table">
            <a:tbl>
              <a:tblPr>
                <a:noFill/>
                <a:tableStyleId>{8C29782D-E93B-4F56-B21B-7138EB06264A}</a:tableStyleId>
              </a:tblPr>
              <a:tblGrid>
                <a:gridCol w="2923700">
                  <a:extLst>
                    <a:ext uri="{9D8B030D-6E8A-4147-A177-3AD203B41FA5}">
                      <a16:colId xmlns:a16="http://schemas.microsoft.com/office/drawing/2014/main" val="20000"/>
                    </a:ext>
                  </a:extLst>
                </a:gridCol>
                <a:gridCol w="3164400">
                  <a:extLst>
                    <a:ext uri="{9D8B030D-6E8A-4147-A177-3AD203B41FA5}">
                      <a16:colId xmlns:a16="http://schemas.microsoft.com/office/drawing/2014/main" val="20001"/>
                    </a:ext>
                  </a:extLst>
                </a:gridCol>
              </a:tblGrid>
              <a:tr h="276775">
                <a:tc gridSpan="2">
                  <a:txBody>
                    <a:bodyPr/>
                    <a:lstStyle/>
                    <a:p>
                      <a:pPr marL="0" lvl="0" indent="0" algn="just" rtl="0">
                        <a:spcBef>
                          <a:spcPts val="0"/>
                        </a:spcBef>
                        <a:spcAft>
                          <a:spcPts val="0"/>
                        </a:spcAft>
                        <a:buNone/>
                      </a:pP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283825">
                <a:tc>
                  <a:txBody>
                    <a:bodyPr/>
                    <a:lstStyle/>
                    <a:p>
                      <a:pPr marL="0" lvl="0" indent="0" algn="just" rtl="0">
                        <a:spcBef>
                          <a:spcPts val="0"/>
                        </a:spcBef>
                        <a:spcAft>
                          <a:spcPts val="0"/>
                        </a:spcAft>
                        <a:buNone/>
                      </a:pPr>
                      <a:r>
                        <a:rPr lang="es" sz="1000" b="1">
                          <a:latin typeface="Nunito"/>
                          <a:ea typeface="Nunito"/>
                          <a:cs typeface="Nunito"/>
                          <a:sym typeface="Nunito"/>
                        </a:rPr>
                        <a:t>Nombre Representantes de la Red:</a:t>
                      </a:r>
                      <a:endParaRPr sz="1000" b="1">
                        <a:latin typeface="Nunito"/>
                        <a:ea typeface="Nunito"/>
                        <a:cs typeface="Nunito"/>
                        <a:sym typeface="Nunito"/>
                      </a:endParaRPr>
                    </a:p>
                    <a:p>
                      <a:pPr marL="0" lvl="0" indent="0" algn="just" rtl="0">
                        <a:spcBef>
                          <a:spcPts val="0"/>
                        </a:spcBef>
                        <a:spcAft>
                          <a:spcPts val="0"/>
                        </a:spcAft>
                        <a:buNone/>
                      </a:pP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389325">
                <a:tc>
                  <a:txBody>
                    <a:bodyPr/>
                    <a:lstStyle/>
                    <a:p>
                      <a:pPr marL="0" lvl="0" indent="0" algn="just" rtl="0">
                        <a:spcBef>
                          <a:spcPts val="0"/>
                        </a:spcBef>
                        <a:spcAft>
                          <a:spcPts val="0"/>
                        </a:spcAft>
                        <a:buNone/>
                      </a:pPr>
                      <a:r>
                        <a:rPr lang="es" sz="1000" b="1">
                          <a:latin typeface="Nunito"/>
                          <a:ea typeface="Nunito"/>
                          <a:cs typeface="Nunito"/>
                          <a:sym typeface="Nunito"/>
                        </a:rPr>
                        <a:t>Nombre Responsable C-líder/Nombre apoyo:</a:t>
                      </a: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1233250">
                <a:tc>
                  <a:txBody>
                    <a:bodyPr/>
                    <a:lstStyle/>
                    <a:p>
                      <a:pPr marL="0" lvl="0" indent="0" algn="l" rtl="0">
                        <a:spcBef>
                          <a:spcPts val="0"/>
                        </a:spcBef>
                        <a:spcAft>
                          <a:spcPts val="0"/>
                        </a:spcAft>
                        <a:buNone/>
                      </a:pPr>
                      <a:r>
                        <a:rPr lang="es" sz="1000" b="1">
                          <a:latin typeface="Nunito"/>
                          <a:ea typeface="Nunito"/>
                          <a:cs typeface="Nunito"/>
                          <a:sym typeface="Nunito"/>
                        </a:rPr>
                        <a:t>Perfil y número de Integrantes</a:t>
                      </a:r>
                      <a:endParaRPr sz="1000" b="1">
                        <a:latin typeface="Nunito"/>
                        <a:ea typeface="Nunito"/>
                        <a:cs typeface="Nunito"/>
                        <a:sym typeface="Nunito"/>
                      </a:endParaRPr>
                    </a:p>
                    <a:p>
                      <a:pPr marL="0" lvl="0" indent="0" algn="l" rtl="0">
                        <a:spcBef>
                          <a:spcPts val="0"/>
                        </a:spcBef>
                        <a:spcAft>
                          <a:spcPts val="0"/>
                        </a:spcAft>
                        <a:buNone/>
                      </a:pPr>
                      <a:r>
                        <a:rPr lang="es" sz="1000">
                          <a:latin typeface="Nunito"/>
                          <a:ea typeface="Nunito"/>
                          <a:cs typeface="Nunito"/>
                          <a:sym typeface="Nunito"/>
                        </a:rPr>
                        <a:t>(Indicar cantidad por cada perfil y borrar el resto)</a:t>
                      </a: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8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r h="923150">
                <a:tc>
                  <a:txBody>
                    <a:bodyPr/>
                    <a:lstStyle/>
                    <a:p>
                      <a:pPr marL="0" lvl="0" indent="0" algn="just" rtl="0">
                        <a:spcBef>
                          <a:spcPts val="0"/>
                        </a:spcBef>
                        <a:spcAft>
                          <a:spcPts val="0"/>
                        </a:spcAft>
                        <a:buNone/>
                      </a:pPr>
                      <a:r>
                        <a:rPr lang="es" sz="1000" b="1">
                          <a:latin typeface="Nunito"/>
                          <a:ea typeface="Nunito"/>
                          <a:cs typeface="Nunito"/>
                          <a:sym typeface="Nunito"/>
                        </a:rPr>
                        <a:t>Temáticas que se abordan en la red: </a:t>
                      </a:r>
                      <a:br>
                        <a:rPr lang="es" sz="1000" b="1">
                          <a:latin typeface="Nunito"/>
                          <a:ea typeface="Nunito"/>
                          <a:cs typeface="Nunito"/>
                          <a:sym typeface="Nunito"/>
                        </a:rPr>
                      </a:br>
                      <a:r>
                        <a:rPr lang="es" sz="1000">
                          <a:latin typeface="Nunito"/>
                          <a:ea typeface="Nunito"/>
                          <a:cs typeface="Nunito"/>
                          <a:sym typeface="Nunito"/>
                        </a:rPr>
                        <a:t>(Dejar las que se abordan y borrar el resto)</a:t>
                      </a:r>
                      <a:endParaRPr sz="1000">
                        <a:latin typeface="Nunito"/>
                        <a:ea typeface="Nunito"/>
                        <a:cs typeface="Nunito"/>
                        <a:sym typeface="Nunito"/>
                      </a:endParaRPr>
                    </a:p>
                    <a:p>
                      <a:pPr marL="0" lvl="0" indent="0" algn="just" rtl="0">
                        <a:spcBef>
                          <a:spcPts val="0"/>
                        </a:spcBef>
                        <a:spcAft>
                          <a:spcPts val="0"/>
                        </a:spcAft>
                        <a:buNone/>
                      </a:pP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8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4"/>
                  </a:ext>
                </a:extLst>
              </a:tr>
              <a:tr h="218125">
                <a:tc>
                  <a:txBody>
                    <a:bodyPr/>
                    <a:lstStyle/>
                    <a:p>
                      <a:pPr marL="0" lvl="0" indent="0" algn="just" rtl="0">
                        <a:spcBef>
                          <a:spcPts val="0"/>
                        </a:spcBef>
                        <a:spcAft>
                          <a:spcPts val="0"/>
                        </a:spcAft>
                        <a:buClr>
                          <a:srgbClr val="000000"/>
                        </a:buClr>
                        <a:buSzPts val="1100"/>
                        <a:buFont typeface="Arial"/>
                        <a:buNone/>
                      </a:pPr>
                      <a:r>
                        <a:rPr lang="es" sz="1000" b="1">
                          <a:solidFill>
                            <a:schemeClr val="dk1"/>
                          </a:solidFill>
                          <a:latin typeface="Nunito"/>
                          <a:ea typeface="Nunito"/>
                          <a:cs typeface="Nunito"/>
                          <a:sym typeface="Nunito"/>
                        </a:rPr>
                        <a:t>Total de establecimientos de la red:</a:t>
                      </a: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Clr>
                          <a:srgbClr val="000000"/>
                        </a:buClr>
                        <a:buSzPts val="1100"/>
                        <a:buFont typeface="Arial"/>
                        <a:buNone/>
                      </a:pPr>
                      <a:endParaRPr sz="800">
                        <a:solidFill>
                          <a:srgbClr val="000000"/>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5"/>
                  </a:ext>
                </a:extLst>
              </a:tr>
              <a:tr h="1152075">
                <a:tc>
                  <a:txBody>
                    <a:bodyPr/>
                    <a:lstStyle/>
                    <a:p>
                      <a:pPr marL="0" lvl="0" indent="0" algn="just" rtl="0">
                        <a:spcBef>
                          <a:spcPts val="0"/>
                        </a:spcBef>
                        <a:spcAft>
                          <a:spcPts val="0"/>
                        </a:spcAft>
                        <a:buClr>
                          <a:schemeClr val="dk1"/>
                        </a:buClr>
                        <a:buSzPts val="1100"/>
                        <a:buFont typeface="Arial"/>
                        <a:buNone/>
                      </a:pPr>
                      <a:r>
                        <a:rPr lang="es" sz="1000" b="1">
                          <a:solidFill>
                            <a:schemeClr val="dk1"/>
                          </a:solidFill>
                          <a:latin typeface="Nunito"/>
                          <a:ea typeface="Nunito"/>
                          <a:cs typeface="Nunito"/>
                          <a:sym typeface="Nunito"/>
                        </a:rPr>
                        <a:t>Tipos de establecimientos de la red:</a:t>
                      </a:r>
                      <a:endParaRPr sz="1000" b="1">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1000">
                          <a:solidFill>
                            <a:schemeClr val="dk1"/>
                          </a:solidFill>
                          <a:latin typeface="Nunito"/>
                          <a:ea typeface="Nunito"/>
                          <a:cs typeface="Nunito"/>
                          <a:sym typeface="Nunito"/>
                        </a:rPr>
                        <a:t>(Señalar cantidad de  establecimientos por tipo)</a:t>
                      </a:r>
                      <a:endParaRPr sz="1000">
                        <a:solidFill>
                          <a:schemeClr val="dk1"/>
                        </a:solidFill>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Clr>
                          <a:schemeClr val="dk1"/>
                        </a:buClr>
                        <a:buSzPts val="1100"/>
                        <a:buFont typeface="Arial"/>
                        <a:buNone/>
                      </a:pPr>
                      <a:endParaRPr sz="8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6"/>
                  </a:ext>
                </a:extLst>
              </a:tr>
            </a:tbl>
          </a:graphicData>
        </a:graphic>
      </p:graphicFrame>
      <p:sp>
        <p:nvSpPr>
          <p:cNvPr id="164" name="Google Shape;164;p7"/>
          <p:cNvSpPr txBox="1"/>
          <p:nvPr/>
        </p:nvSpPr>
        <p:spPr>
          <a:xfrm>
            <a:off x="515975" y="1711775"/>
            <a:ext cx="1803600" cy="7941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100" b="1" i="1">
                <a:latin typeface="Nunito"/>
                <a:ea typeface="Nunito"/>
                <a:cs typeface="Nunito"/>
                <a:sym typeface="Nunito"/>
              </a:rPr>
              <a:t>En esta tabla se registrará la información básica de la red que se coordina.</a:t>
            </a:r>
            <a:endParaRPr sz="1100" b="1" i="1">
              <a:latin typeface="Nunito"/>
              <a:ea typeface="Nunito"/>
              <a:cs typeface="Nunito"/>
              <a:sym typeface="Nunito"/>
            </a:endParaRPr>
          </a:p>
        </p:txBody>
      </p:sp>
      <p:sp>
        <p:nvSpPr>
          <p:cNvPr id="165" name="Google Shape;165;p7"/>
          <p:cNvSpPr txBox="1"/>
          <p:nvPr/>
        </p:nvSpPr>
        <p:spPr>
          <a:xfrm>
            <a:off x="746750" y="1258850"/>
            <a:ext cx="1449000" cy="4434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600" b="1">
                <a:solidFill>
                  <a:srgbClr val="C55D07"/>
                </a:solidFill>
                <a:latin typeface="Nunito"/>
                <a:ea typeface="Nunito"/>
                <a:cs typeface="Nunito"/>
                <a:sym typeface="Nunito"/>
              </a:rPr>
              <a:t>Identificación de la red</a:t>
            </a:r>
            <a:endParaRPr sz="1600">
              <a:solidFill>
                <a:srgbClr val="C55D07"/>
              </a:solidFill>
              <a:latin typeface="Nunito"/>
              <a:ea typeface="Nunito"/>
              <a:cs typeface="Nunito"/>
              <a:sym typeface="Nunito"/>
            </a:endParaRPr>
          </a:p>
        </p:txBody>
      </p:sp>
      <p:sp>
        <p:nvSpPr>
          <p:cNvPr id="166" name="Google Shape;166;p7"/>
          <p:cNvSpPr/>
          <p:nvPr/>
        </p:nvSpPr>
        <p:spPr>
          <a:xfrm rot="-8100000">
            <a:off x="-236825" y="1008687"/>
            <a:ext cx="882469" cy="935927"/>
          </a:xfrm>
          <a:prstGeom prst="chord">
            <a:avLst>
              <a:gd name="adj1" fmla="val 2761805"/>
              <a:gd name="adj2" fmla="val 13579544"/>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7"/>
          <p:cNvSpPr txBox="1"/>
          <p:nvPr/>
        </p:nvSpPr>
        <p:spPr>
          <a:xfrm>
            <a:off x="308600" y="1258850"/>
            <a:ext cx="419700" cy="318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2300" b="1">
                <a:solidFill>
                  <a:srgbClr val="C55D07"/>
                </a:solidFill>
                <a:latin typeface="Nunito"/>
                <a:ea typeface="Nunito"/>
                <a:cs typeface="Nunito"/>
                <a:sym typeface="Nunito"/>
              </a:rPr>
              <a:t>A.</a:t>
            </a:r>
            <a:endParaRPr sz="2300">
              <a:solidFill>
                <a:srgbClr val="C55D07"/>
              </a:solidFill>
              <a:latin typeface="Nunito"/>
              <a:ea typeface="Nunito"/>
              <a:cs typeface="Nunito"/>
              <a:sym typeface="Nunito"/>
            </a:endParaRPr>
          </a:p>
        </p:txBody>
      </p:sp>
      <p:pic>
        <p:nvPicPr>
          <p:cNvPr id="168" name="Google Shape;168;p7"/>
          <p:cNvPicPr preferRelativeResize="0"/>
          <p:nvPr/>
        </p:nvPicPr>
        <p:blipFill>
          <a:blip r:embed="rId5">
            <a:alphaModFix/>
          </a:blip>
          <a:stretch>
            <a:fillRect/>
          </a:stretch>
        </p:blipFill>
        <p:spPr>
          <a:xfrm>
            <a:off x="404500" y="3106075"/>
            <a:ext cx="1915075" cy="1673875"/>
          </a:xfrm>
          <a:prstGeom prst="rect">
            <a:avLst/>
          </a:prstGeom>
          <a:noFill/>
          <a:ln>
            <a:noFill/>
          </a:ln>
        </p:spPr>
      </p:pic>
      <p:sp>
        <p:nvSpPr>
          <p:cNvPr id="169" name="Google Shape;169;p7"/>
          <p:cNvSpPr/>
          <p:nvPr/>
        </p:nvSpPr>
        <p:spPr>
          <a:xfrm>
            <a:off x="5638400" y="551575"/>
            <a:ext cx="3052200" cy="3627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7"/>
          <p:cNvSpPr/>
          <p:nvPr/>
        </p:nvSpPr>
        <p:spPr>
          <a:xfrm>
            <a:off x="5638400" y="977375"/>
            <a:ext cx="3052200" cy="3186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7"/>
          <p:cNvSpPr/>
          <p:nvPr/>
        </p:nvSpPr>
        <p:spPr>
          <a:xfrm>
            <a:off x="5638400" y="1367775"/>
            <a:ext cx="3052200" cy="1156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7"/>
          <p:cNvSpPr/>
          <p:nvPr/>
        </p:nvSpPr>
        <p:spPr>
          <a:xfrm>
            <a:off x="5638400" y="2600875"/>
            <a:ext cx="3052200" cy="846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7"/>
          <p:cNvSpPr/>
          <p:nvPr/>
        </p:nvSpPr>
        <p:spPr>
          <a:xfrm>
            <a:off x="5638400" y="3800975"/>
            <a:ext cx="3052200" cy="10653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7"/>
          <p:cNvSpPr/>
          <p:nvPr/>
        </p:nvSpPr>
        <p:spPr>
          <a:xfrm>
            <a:off x="5638400" y="3505425"/>
            <a:ext cx="3052200" cy="237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ag 7">
  <p:cSld name="TITLE_1_1_1_2_2">
    <p:spTree>
      <p:nvGrpSpPr>
        <p:cNvPr id="1" name="Shape 175"/>
        <p:cNvGrpSpPr/>
        <p:nvPr/>
      </p:nvGrpSpPr>
      <p:grpSpPr>
        <a:xfrm>
          <a:off x="0" y="0"/>
          <a:ext cx="0" cy="0"/>
          <a:chOff x="0" y="0"/>
          <a:chExt cx="0" cy="0"/>
        </a:xfrm>
      </p:grpSpPr>
      <p:pic>
        <p:nvPicPr>
          <p:cNvPr id="176" name="Google Shape;176;p8"/>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177" name="Google Shape;177;p8"/>
          <p:cNvPicPr preferRelativeResize="0"/>
          <p:nvPr/>
        </p:nvPicPr>
        <p:blipFill>
          <a:blip r:embed="rId3">
            <a:alphaModFix/>
          </a:blip>
          <a:stretch>
            <a:fillRect/>
          </a:stretch>
        </p:blipFill>
        <p:spPr>
          <a:xfrm>
            <a:off x="2438427" y="423375"/>
            <a:ext cx="6279675" cy="4256525"/>
          </a:xfrm>
          <a:prstGeom prst="rect">
            <a:avLst/>
          </a:prstGeom>
          <a:noFill/>
          <a:ln>
            <a:noFill/>
          </a:ln>
          <a:effectLst>
            <a:outerShdw blurRad="57150" dist="19050" dir="5400000" algn="bl" rotWithShape="0">
              <a:srgbClr val="000000">
                <a:alpha val="50000"/>
              </a:srgbClr>
            </a:outerShdw>
          </a:effectLst>
        </p:spPr>
      </p:pic>
      <p:sp>
        <p:nvSpPr>
          <p:cNvPr id="178" name="Google Shape;178;p8"/>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179" name="Google Shape;179;p8"/>
          <p:cNvSpPr/>
          <p:nvPr/>
        </p:nvSpPr>
        <p:spPr>
          <a:xfrm>
            <a:off x="107950" y="69350"/>
            <a:ext cx="2225700" cy="5403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8"/>
          <p:cNvSpPr txBox="1"/>
          <p:nvPr/>
        </p:nvSpPr>
        <p:spPr>
          <a:xfrm>
            <a:off x="971121" y="197775"/>
            <a:ext cx="13626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Estructura de nuestra red</a:t>
            </a:r>
            <a:endParaRPr sz="1200">
              <a:solidFill>
                <a:schemeClr val="lt1"/>
              </a:solidFill>
              <a:latin typeface="Nunito Black"/>
              <a:ea typeface="Nunito Black"/>
              <a:cs typeface="Nunito Black"/>
              <a:sym typeface="Nunito Black"/>
            </a:endParaRPr>
          </a:p>
        </p:txBody>
      </p:sp>
      <p:sp>
        <p:nvSpPr>
          <p:cNvPr id="181" name="Google Shape;181;p8"/>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182" name="Google Shape;182;p8"/>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183" name="Google Shape;183;p8"/>
          <p:cNvSpPr txBox="1"/>
          <p:nvPr/>
        </p:nvSpPr>
        <p:spPr>
          <a:xfrm>
            <a:off x="3404250" y="2350925"/>
            <a:ext cx="82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84" name="Google Shape;184;p8"/>
          <p:cNvSpPr txBox="1"/>
          <p:nvPr/>
        </p:nvSpPr>
        <p:spPr>
          <a:xfrm>
            <a:off x="515975" y="1711775"/>
            <a:ext cx="1817700" cy="9465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100" b="1" i="1">
                <a:latin typeface="Nunito"/>
                <a:ea typeface="Nunito"/>
                <a:cs typeface="Nunito"/>
                <a:sym typeface="Nunito"/>
              </a:rPr>
              <a:t>En esta tabla se registrará información sobre la formación de la red y su funcionamiento a lo largo de su historia.</a:t>
            </a:r>
            <a:endParaRPr sz="1100" b="1" i="1">
              <a:latin typeface="Nunito"/>
              <a:ea typeface="Nunito"/>
              <a:cs typeface="Nunito"/>
              <a:sym typeface="Nunito"/>
            </a:endParaRPr>
          </a:p>
        </p:txBody>
      </p:sp>
      <p:sp>
        <p:nvSpPr>
          <p:cNvPr id="185" name="Google Shape;185;p8"/>
          <p:cNvSpPr txBox="1"/>
          <p:nvPr/>
        </p:nvSpPr>
        <p:spPr>
          <a:xfrm>
            <a:off x="746750" y="1258850"/>
            <a:ext cx="1449000" cy="4434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600" b="1">
                <a:solidFill>
                  <a:srgbClr val="C55D07"/>
                </a:solidFill>
                <a:latin typeface="Nunito"/>
                <a:ea typeface="Nunito"/>
                <a:cs typeface="Nunito"/>
                <a:sym typeface="Nunito"/>
              </a:rPr>
              <a:t>Historia </a:t>
            </a:r>
            <a:br>
              <a:rPr lang="es" sz="1600" b="1">
                <a:solidFill>
                  <a:srgbClr val="C55D07"/>
                </a:solidFill>
                <a:latin typeface="Nunito"/>
                <a:ea typeface="Nunito"/>
                <a:cs typeface="Nunito"/>
                <a:sym typeface="Nunito"/>
              </a:rPr>
            </a:br>
            <a:r>
              <a:rPr lang="es" sz="1600" b="1">
                <a:solidFill>
                  <a:srgbClr val="C55D07"/>
                </a:solidFill>
                <a:latin typeface="Nunito"/>
                <a:ea typeface="Nunito"/>
                <a:cs typeface="Nunito"/>
                <a:sym typeface="Nunito"/>
              </a:rPr>
              <a:t>de la red</a:t>
            </a:r>
            <a:endParaRPr sz="1600">
              <a:solidFill>
                <a:srgbClr val="C55D07"/>
              </a:solidFill>
              <a:latin typeface="Nunito"/>
              <a:ea typeface="Nunito"/>
              <a:cs typeface="Nunito"/>
              <a:sym typeface="Nunito"/>
            </a:endParaRPr>
          </a:p>
        </p:txBody>
      </p:sp>
      <p:sp>
        <p:nvSpPr>
          <p:cNvPr id="186" name="Google Shape;186;p8"/>
          <p:cNvSpPr/>
          <p:nvPr/>
        </p:nvSpPr>
        <p:spPr>
          <a:xfrm rot="-8100000">
            <a:off x="-236825" y="1008687"/>
            <a:ext cx="882469" cy="935927"/>
          </a:xfrm>
          <a:prstGeom prst="chord">
            <a:avLst>
              <a:gd name="adj1" fmla="val 2761805"/>
              <a:gd name="adj2" fmla="val 13579544"/>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8"/>
          <p:cNvSpPr txBox="1"/>
          <p:nvPr/>
        </p:nvSpPr>
        <p:spPr>
          <a:xfrm>
            <a:off x="308600" y="1258850"/>
            <a:ext cx="419700" cy="318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2300" b="1">
                <a:solidFill>
                  <a:srgbClr val="C55D07"/>
                </a:solidFill>
                <a:latin typeface="Nunito"/>
                <a:ea typeface="Nunito"/>
                <a:cs typeface="Nunito"/>
                <a:sym typeface="Nunito"/>
              </a:rPr>
              <a:t>B.</a:t>
            </a:r>
            <a:endParaRPr sz="2300">
              <a:solidFill>
                <a:srgbClr val="C55D07"/>
              </a:solidFill>
              <a:latin typeface="Nunito"/>
              <a:ea typeface="Nunito"/>
              <a:cs typeface="Nunito"/>
              <a:sym typeface="Nunito"/>
            </a:endParaRPr>
          </a:p>
        </p:txBody>
      </p:sp>
      <p:pic>
        <p:nvPicPr>
          <p:cNvPr id="188" name="Google Shape;188;p8"/>
          <p:cNvPicPr preferRelativeResize="0"/>
          <p:nvPr/>
        </p:nvPicPr>
        <p:blipFill>
          <a:blip r:embed="rId5">
            <a:alphaModFix/>
          </a:blip>
          <a:stretch>
            <a:fillRect/>
          </a:stretch>
        </p:blipFill>
        <p:spPr>
          <a:xfrm>
            <a:off x="487325" y="3267075"/>
            <a:ext cx="1875000" cy="1826325"/>
          </a:xfrm>
          <a:prstGeom prst="rect">
            <a:avLst/>
          </a:prstGeom>
          <a:noFill/>
          <a:ln>
            <a:noFill/>
          </a:ln>
        </p:spPr>
      </p:pic>
      <p:graphicFrame>
        <p:nvGraphicFramePr>
          <p:cNvPr id="189" name="Google Shape;189;p8"/>
          <p:cNvGraphicFramePr/>
          <p:nvPr/>
        </p:nvGraphicFramePr>
        <p:xfrm>
          <a:off x="2622350" y="646650"/>
          <a:ext cx="5916250" cy="3787375"/>
        </p:xfrm>
        <a:graphic>
          <a:graphicData uri="http://schemas.openxmlformats.org/drawingml/2006/table">
            <a:tbl>
              <a:tblPr>
                <a:noFill/>
                <a:tableStyleId>{8C29782D-E93B-4F56-B21B-7138EB06264A}</a:tableStyleId>
              </a:tblPr>
              <a:tblGrid>
                <a:gridCol w="2181075">
                  <a:extLst>
                    <a:ext uri="{9D8B030D-6E8A-4147-A177-3AD203B41FA5}">
                      <a16:colId xmlns:a16="http://schemas.microsoft.com/office/drawing/2014/main" val="20000"/>
                    </a:ext>
                  </a:extLst>
                </a:gridCol>
                <a:gridCol w="3735175">
                  <a:extLst>
                    <a:ext uri="{9D8B030D-6E8A-4147-A177-3AD203B41FA5}">
                      <a16:colId xmlns:a16="http://schemas.microsoft.com/office/drawing/2014/main" val="20001"/>
                    </a:ext>
                  </a:extLst>
                </a:gridCol>
              </a:tblGrid>
              <a:tr h="820950">
                <a:tc>
                  <a:txBody>
                    <a:bodyPr/>
                    <a:lstStyle/>
                    <a:p>
                      <a:pPr marL="0" lvl="0" indent="0" algn="just" rtl="0">
                        <a:spcBef>
                          <a:spcPts val="0"/>
                        </a:spcBef>
                        <a:spcAft>
                          <a:spcPts val="0"/>
                        </a:spcAft>
                        <a:buNone/>
                      </a:pPr>
                      <a:r>
                        <a:rPr lang="es" sz="1100" b="1">
                          <a:latin typeface="Nunito"/>
                          <a:ea typeface="Nunito"/>
                          <a:cs typeface="Nunito"/>
                          <a:sym typeface="Nunito"/>
                        </a:rPr>
                        <a:t>Año de formación</a:t>
                      </a:r>
                      <a:endParaRPr sz="1100" b="1">
                        <a:latin typeface="Nunito"/>
                        <a:ea typeface="Nunito"/>
                        <a:cs typeface="Nunito"/>
                        <a:sym typeface="Nunito"/>
                      </a:endParaRPr>
                    </a:p>
                    <a:p>
                      <a:pPr marL="0" lvl="0" indent="0" algn="just" rtl="0">
                        <a:spcBef>
                          <a:spcPts val="0"/>
                        </a:spcBef>
                        <a:spcAft>
                          <a:spcPts val="0"/>
                        </a:spcAft>
                        <a:buNone/>
                      </a:pPr>
                      <a:r>
                        <a:rPr lang="es" sz="1100">
                          <a:latin typeface="Nunito"/>
                          <a:ea typeface="Nunito"/>
                          <a:cs typeface="Nunito"/>
                          <a:sym typeface="Nunito"/>
                        </a:rPr>
                        <a:t>Indicar el año en que se formó la red</a:t>
                      </a: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0"/>
                  </a:ext>
                </a:extLst>
              </a:tr>
              <a:tr h="1252650">
                <a:tc>
                  <a:txBody>
                    <a:bodyPr/>
                    <a:lstStyle/>
                    <a:p>
                      <a:pPr marL="0" lvl="0" indent="0" algn="just" rtl="0">
                        <a:spcBef>
                          <a:spcPts val="0"/>
                        </a:spcBef>
                        <a:spcAft>
                          <a:spcPts val="0"/>
                        </a:spcAft>
                        <a:buNone/>
                      </a:pPr>
                      <a:r>
                        <a:rPr lang="es" sz="1100" b="1">
                          <a:latin typeface="Nunito"/>
                          <a:ea typeface="Nunito"/>
                          <a:cs typeface="Nunito"/>
                          <a:sym typeface="Nunito"/>
                        </a:rPr>
                        <a:t>Propósito inicial</a:t>
                      </a:r>
                      <a:endParaRPr sz="1100" b="1">
                        <a:latin typeface="Nunito"/>
                        <a:ea typeface="Nunito"/>
                        <a:cs typeface="Nunito"/>
                        <a:sym typeface="Nunito"/>
                      </a:endParaRPr>
                    </a:p>
                    <a:p>
                      <a:pPr marL="0" lvl="0" indent="0" algn="just" rtl="0">
                        <a:spcBef>
                          <a:spcPts val="0"/>
                        </a:spcBef>
                        <a:spcAft>
                          <a:spcPts val="0"/>
                        </a:spcAft>
                        <a:buNone/>
                      </a:pPr>
                      <a:r>
                        <a:rPr lang="es" sz="1100">
                          <a:latin typeface="Nunito"/>
                          <a:ea typeface="Nunito"/>
                          <a:cs typeface="Nunito"/>
                          <a:sym typeface="Nunito"/>
                        </a:rPr>
                        <a:t>¿Cuál era el propósito inicial? ¿Por qué y cómo se definió? </a:t>
                      </a: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1713775">
                <a:tc>
                  <a:txBody>
                    <a:bodyPr/>
                    <a:lstStyle/>
                    <a:p>
                      <a:pPr marL="0" lvl="0" indent="0" algn="just" rtl="0">
                        <a:spcBef>
                          <a:spcPts val="0"/>
                        </a:spcBef>
                        <a:spcAft>
                          <a:spcPts val="0"/>
                        </a:spcAft>
                        <a:buNone/>
                      </a:pPr>
                      <a:r>
                        <a:rPr lang="es" sz="1100" b="1">
                          <a:latin typeface="Nunito"/>
                          <a:ea typeface="Nunito"/>
                          <a:cs typeface="Nunito"/>
                          <a:sym typeface="Nunito"/>
                        </a:rPr>
                        <a:t>Movilidad/Rotación participantes red</a:t>
                      </a:r>
                      <a:endParaRPr sz="1100" b="1">
                        <a:latin typeface="Nunito"/>
                        <a:ea typeface="Nunito"/>
                        <a:cs typeface="Nunito"/>
                        <a:sym typeface="Nunito"/>
                      </a:endParaRPr>
                    </a:p>
                    <a:p>
                      <a:pPr marL="0" lvl="0" indent="0" algn="just" rtl="0">
                        <a:spcBef>
                          <a:spcPts val="0"/>
                        </a:spcBef>
                        <a:spcAft>
                          <a:spcPts val="0"/>
                        </a:spcAft>
                        <a:buNone/>
                      </a:pPr>
                      <a:r>
                        <a:rPr lang="es" sz="1050">
                          <a:solidFill>
                            <a:srgbClr val="3C4043"/>
                          </a:solidFill>
                          <a:latin typeface="Nunito"/>
                          <a:ea typeface="Nunito"/>
                          <a:cs typeface="Nunito"/>
                          <a:sym typeface="Nunito"/>
                        </a:rPr>
                        <a:t>¿Cuántos participantes del año pasado se han mantenido este año? ¿Cuántas personas nuevas se agregaron?</a:t>
                      </a:r>
                      <a:endParaRPr sz="11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Clr>
                          <a:srgbClr val="000000"/>
                        </a:buClr>
                        <a:buSzPts val="1100"/>
                        <a:buFont typeface="Arial"/>
                        <a:buNone/>
                      </a:pPr>
                      <a:endParaRPr sz="1100" b="1">
                        <a:solidFill>
                          <a:srgbClr val="000000"/>
                        </a:solidFill>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bl>
          </a:graphicData>
        </a:graphic>
      </p:graphicFrame>
      <p:sp>
        <p:nvSpPr>
          <p:cNvPr id="190" name="Google Shape;190;p8"/>
          <p:cNvSpPr/>
          <p:nvPr/>
        </p:nvSpPr>
        <p:spPr>
          <a:xfrm>
            <a:off x="4847825" y="1506500"/>
            <a:ext cx="3648600" cy="1213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8"/>
          <p:cNvSpPr/>
          <p:nvPr/>
        </p:nvSpPr>
        <p:spPr>
          <a:xfrm>
            <a:off x="4847825" y="692600"/>
            <a:ext cx="3648600" cy="7749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8"/>
          <p:cNvSpPr/>
          <p:nvPr/>
        </p:nvSpPr>
        <p:spPr>
          <a:xfrm>
            <a:off x="4847825" y="2788850"/>
            <a:ext cx="3648600" cy="1488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ag 8">
  <p:cSld name="TITLE_1_1_1_2_2_1">
    <p:spTree>
      <p:nvGrpSpPr>
        <p:cNvPr id="1" name="Shape 193"/>
        <p:cNvGrpSpPr/>
        <p:nvPr/>
      </p:nvGrpSpPr>
      <p:grpSpPr>
        <a:xfrm>
          <a:off x="0" y="0"/>
          <a:ext cx="0" cy="0"/>
          <a:chOff x="0" y="0"/>
          <a:chExt cx="0" cy="0"/>
        </a:xfrm>
      </p:grpSpPr>
      <p:pic>
        <p:nvPicPr>
          <p:cNvPr id="194" name="Google Shape;194;p9"/>
          <p:cNvPicPr preferRelativeResize="0"/>
          <p:nvPr/>
        </p:nvPicPr>
        <p:blipFill>
          <a:blip r:embed="rId2">
            <a:alphaModFix/>
          </a:blip>
          <a:stretch>
            <a:fillRect/>
          </a:stretch>
        </p:blipFill>
        <p:spPr>
          <a:xfrm>
            <a:off x="0" y="9525"/>
            <a:ext cx="9144000" cy="5124450"/>
          </a:xfrm>
          <a:prstGeom prst="rect">
            <a:avLst/>
          </a:prstGeom>
          <a:noFill/>
          <a:ln>
            <a:noFill/>
          </a:ln>
        </p:spPr>
      </p:pic>
      <p:pic>
        <p:nvPicPr>
          <p:cNvPr id="195" name="Google Shape;195;p9"/>
          <p:cNvPicPr preferRelativeResize="0"/>
          <p:nvPr/>
        </p:nvPicPr>
        <p:blipFill>
          <a:blip r:embed="rId3">
            <a:alphaModFix/>
          </a:blip>
          <a:stretch>
            <a:fillRect/>
          </a:stretch>
        </p:blipFill>
        <p:spPr>
          <a:xfrm>
            <a:off x="2584525" y="452950"/>
            <a:ext cx="6107200" cy="4251875"/>
          </a:xfrm>
          <a:prstGeom prst="rect">
            <a:avLst/>
          </a:prstGeom>
          <a:noFill/>
          <a:ln>
            <a:noFill/>
          </a:ln>
          <a:effectLst>
            <a:outerShdw blurRad="57150" dist="19050" dir="5400000" algn="bl" rotWithShape="0">
              <a:srgbClr val="000000">
                <a:alpha val="50000"/>
              </a:srgbClr>
            </a:outerShdw>
          </a:effectLst>
        </p:spPr>
      </p:pic>
      <p:sp>
        <p:nvSpPr>
          <p:cNvPr id="196" name="Google Shape;196;p9"/>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197" name="Google Shape;197;p9"/>
          <p:cNvSpPr/>
          <p:nvPr/>
        </p:nvSpPr>
        <p:spPr>
          <a:xfrm>
            <a:off x="107950" y="69350"/>
            <a:ext cx="2225700" cy="5403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9"/>
          <p:cNvSpPr txBox="1"/>
          <p:nvPr/>
        </p:nvSpPr>
        <p:spPr>
          <a:xfrm>
            <a:off x="971121" y="197775"/>
            <a:ext cx="13626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Estructura de nuestra red</a:t>
            </a:r>
            <a:endParaRPr sz="1200">
              <a:solidFill>
                <a:schemeClr val="lt1"/>
              </a:solidFill>
              <a:latin typeface="Nunito Black"/>
              <a:ea typeface="Nunito Black"/>
              <a:cs typeface="Nunito Black"/>
              <a:sym typeface="Nunito Black"/>
            </a:endParaRPr>
          </a:p>
        </p:txBody>
      </p:sp>
      <p:sp>
        <p:nvSpPr>
          <p:cNvPr id="199" name="Google Shape;199;p9"/>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200" name="Google Shape;200;p9"/>
          <p:cNvPicPr preferRelativeResize="0"/>
          <p:nvPr/>
        </p:nvPicPr>
        <p:blipFill>
          <a:blip r:embed="rId4">
            <a:alphaModFix/>
          </a:blip>
          <a:stretch>
            <a:fillRect/>
          </a:stretch>
        </p:blipFill>
        <p:spPr>
          <a:xfrm>
            <a:off x="287560" y="152250"/>
            <a:ext cx="291150" cy="291175"/>
          </a:xfrm>
          <a:prstGeom prst="rect">
            <a:avLst/>
          </a:prstGeom>
          <a:noFill/>
          <a:ln>
            <a:noFill/>
          </a:ln>
        </p:spPr>
      </p:pic>
      <p:sp>
        <p:nvSpPr>
          <p:cNvPr id="201" name="Google Shape;201;p9"/>
          <p:cNvSpPr txBox="1"/>
          <p:nvPr/>
        </p:nvSpPr>
        <p:spPr>
          <a:xfrm>
            <a:off x="3404250" y="2350925"/>
            <a:ext cx="82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02" name="Google Shape;202;p9"/>
          <p:cNvSpPr txBox="1"/>
          <p:nvPr/>
        </p:nvSpPr>
        <p:spPr>
          <a:xfrm>
            <a:off x="515975" y="1711775"/>
            <a:ext cx="1679700" cy="7941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100" b="1" i="1">
                <a:latin typeface="Nunito"/>
                <a:ea typeface="Nunito"/>
                <a:cs typeface="Nunito"/>
                <a:sym typeface="Nunito"/>
              </a:rPr>
              <a:t>En esta tabla se registrará información sobre la organización interna de la red.</a:t>
            </a:r>
            <a:endParaRPr sz="1100" b="1" i="1">
              <a:latin typeface="Nunito"/>
              <a:ea typeface="Nunito"/>
              <a:cs typeface="Nunito"/>
              <a:sym typeface="Nunito"/>
            </a:endParaRPr>
          </a:p>
        </p:txBody>
      </p:sp>
      <p:sp>
        <p:nvSpPr>
          <p:cNvPr id="203" name="Google Shape;203;p9"/>
          <p:cNvSpPr txBox="1"/>
          <p:nvPr/>
        </p:nvSpPr>
        <p:spPr>
          <a:xfrm>
            <a:off x="746750" y="1258850"/>
            <a:ext cx="1449000" cy="4434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600" b="1">
                <a:solidFill>
                  <a:srgbClr val="C55D07"/>
                </a:solidFill>
                <a:latin typeface="Nunito"/>
                <a:ea typeface="Nunito"/>
                <a:cs typeface="Nunito"/>
                <a:sym typeface="Nunito"/>
              </a:rPr>
              <a:t>Gestión </a:t>
            </a:r>
            <a:br>
              <a:rPr lang="es" sz="1600" b="1">
                <a:solidFill>
                  <a:srgbClr val="C55D07"/>
                </a:solidFill>
                <a:latin typeface="Nunito"/>
                <a:ea typeface="Nunito"/>
                <a:cs typeface="Nunito"/>
                <a:sym typeface="Nunito"/>
              </a:rPr>
            </a:br>
            <a:r>
              <a:rPr lang="es" sz="1600" b="1">
                <a:solidFill>
                  <a:srgbClr val="C55D07"/>
                </a:solidFill>
                <a:latin typeface="Nunito"/>
                <a:ea typeface="Nunito"/>
                <a:cs typeface="Nunito"/>
                <a:sym typeface="Nunito"/>
              </a:rPr>
              <a:t>de la red</a:t>
            </a:r>
            <a:endParaRPr sz="1600">
              <a:solidFill>
                <a:srgbClr val="C55D07"/>
              </a:solidFill>
              <a:latin typeface="Nunito"/>
              <a:ea typeface="Nunito"/>
              <a:cs typeface="Nunito"/>
              <a:sym typeface="Nunito"/>
            </a:endParaRPr>
          </a:p>
        </p:txBody>
      </p:sp>
      <p:sp>
        <p:nvSpPr>
          <p:cNvPr id="204" name="Google Shape;204;p9"/>
          <p:cNvSpPr/>
          <p:nvPr/>
        </p:nvSpPr>
        <p:spPr>
          <a:xfrm rot="-8100000">
            <a:off x="-236825" y="1008687"/>
            <a:ext cx="882469" cy="935927"/>
          </a:xfrm>
          <a:prstGeom prst="chord">
            <a:avLst>
              <a:gd name="adj1" fmla="val 2761805"/>
              <a:gd name="adj2" fmla="val 13579544"/>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9"/>
          <p:cNvSpPr txBox="1"/>
          <p:nvPr/>
        </p:nvSpPr>
        <p:spPr>
          <a:xfrm>
            <a:off x="308600" y="1258850"/>
            <a:ext cx="419700" cy="318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2300" b="1">
                <a:solidFill>
                  <a:srgbClr val="C55D07"/>
                </a:solidFill>
                <a:latin typeface="Nunito"/>
                <a:ea typeface="Nunito"/>
                <a:cs typeface="Nunito"/>
                <a:sym typeface="Nunito"/>
              </a:rPr>
              <a:t>C.</a:t>
            </a:r>
            <a:endParaRPr sz="2300">
              <a:solidFill>
                <a:srgbClr val="C55D07"/>
              </a:solidFill>
              <a:latin typeface="Nunito"/>
              <a:ea typeface="Nunito"/>
              <a:cs typeface="Nunito"/>
              <a:sym typeface="Nunito"/>
            </a:endParaRPr>
          </a:p>
        </p:txBody>
      </p:sp>
      <p:graphicFrame>
        <p:nvGraphicFramePr>
          <p:cNvPr id="206" name="Google Shape;206;p9"/>
          <p:cNvGraphicFramePr/>
          <p:nvPr/>
        </p:nvGraphicFramePr>
        <p:xfrm>
          <a:off x="2780525" y="660688"/>
          <a:ext cx="5770125" cy="3196305"/>
        </p:xfrm>
        <a:graphic>
          <a:graphicData uri="http://schemas.openxmlformats.org/drawingml/2006/table">
            <a:tbl>
              <a:tblPr>
                <a:noFill/>
                <a:tableStyleId>{8C29782D-E93B-4F56-B21B-7138EB06264A}</a:tableStyleId>
              </a:tblPr>
              <a:tblGrid>
                <a:gridCol w="2154150">
                  <a:extLst>
                    <a:ext uri="{9D8B030D-6E8A-4147-A177-3AD203B41FA5}">
                      <a16:colId xmlns:a16="http://schemas.microsoft.com/office/drawing/2014/main" val="20000"/>
                    </a:ext>
                  </a:extLst>
                </a:gridCol>
                <a:gridCol w="3615975">
                  <a:extLst>
                    <a:ext uri="{9D8B030D-6E8A-4147-A177-3AD203B41FA5}">
                      <a16:colId xmlns:a16="http://schemas.microsoft.com/office/drawing/2014/main" val="20001"/>
                    </a:ext>
                  </a:extLst>
                </a:gridCol>
              </a:tblGrid>
              <a:tr h="916750">
                <a:tc>
                  <a:txBody>
                    <a:bodyPr/>
                    <a:lstStyle/>
                    <a:p>
                      <a:pPr marL="0" lvl="0" indent="0" algn="just" rtl="0">
                        <a:spcBef>
                          <a:spcPts val="0"/>
                        </a:spcBef>
                        <a:spcAft>
                          <a:spcPts val="0"/>
                        </a:spcAft>
                        <a:buNone/>
                      </a:pPr>
                      <a:r>
                        <a:rPr lang="es" sz="1100" b="1">
                          <a:latin typeface="Nunito"/>
                          <a:ea typeface="Nunito"/>
                          <a:cs typeface="Nunito"/>
                          <a:sym typeface="Nunito"/>
                        </a:rPr>
                        <a:t>Frecuencia reuniones </a:t>
                      </a:r>
                      <a:endParaRPr sz="1100" b="1">
                        <a:latin typeface="Nunito"/>
                        <a:ea typeface="Nunito"/>
                        <a:cs typeface="Nunito"/>
                        <a:sym typeface="Nunito"/>
                      </a:endParaRPr>
                    </a:p>
                    <a:p>
                      <a:pPr marL="0" lvl="0" indent="0" algn="just" rtl="0">
                        <a:spcBef>
                          <a:spcPts val="0"/>
                        </a:spcBef>
                        <a:spcAft>
                          <a:spcPts val="0"/>
                        </a:spcAft>
                        <a:buNone/>
                      </a:pPr>
                      <a:endParaRPr sz="1100">
                        <a:latin typeface="Nunito"/>
                        <a:ea typeface="Nunito"/>
                        <a:cs typeface="Nunito"/>
                        <a:sym typeface="Nunito"/>
                      </a:endParaRPr>
                    </a:p>
                    <a:p>
                      <a:pPr marL="0" lvl="0" indent="0" algn="just" rtl="0">
                        <a:spcBef>
                          <a:spcPts val="0"/>
                        </a:spcBef>
                        <a:spcAft>
                          <a:spcPts val="0"/>
                        </a:spcAft>
                        <a:buNone/>
                      </a:pPr>
                      <a:r>
                        <a:rPr lang="es" sz="1000">
                          <a:latin typeface="Nunito"/>
                          <a:ea typeface="Nunito"/>
                          <a:cs typeface="Nunito"/>
                          <a:sym typeface="Nunito"/>
                        </a:rPr>
                        <a:t>Indicar cantidad de reuniones al mes o año, días fijados, frecuencia durante el tiempo</a:t>
                      </a:r>
                      <a:endParaRPr sz="1000">
                        <a:latin typeface="Nunito"/>
                        <a:ea typeface="Nunito"/>
                        <a:cs typeface="Nunito"/>
                        <a:sym typeface="Nunito"/>
                      </a:endParaRPr>
                    </a:p>
                  </a:txBody>
                  <a:tcPr marL="900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Clr>
                          <a:srgbClr val="000000"/>
                        </a:buClr>
                        <a:buSzPts val="1100"/>
                        <a:buFont typeface="Arial"/>
                        <a:buNone/>
                      </a:pP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0"/>
                  </a:ext>
                </a:extLst>
              </a:tr>
              <a:tr h="2276825">
                <a:tc>
                  <a:txBody>
                    <a:bodyPr/>
                    <a:lstStyle/>
                    <a:p>
                      <a:pPr marL="0" lvl="0" indent="0" algn="just" rtl="0">
                        <a:spcBef>
                          <a:spcPts val="0"/>
                        </a:spcBef>
                        <a:spcAft>
                          <a:spcPts val="0"/>
                        </a:spcAft>
                        <a:buNone/>
                      </a:pPr>
                      <a:r>
                        <a:rPr lang="es" sz="1100" b="1">
                          <a:latin typeface="Nunito"/>
                          <a:ea typeface="Nunito"/>
                          <a:cs typeface="Nunito"/>
                          <a:sym typeface="Nunito"/>
                        </a:rPr>
                        <a:t>Organización interna de la red</a:t>
                      </a:r>
                      <a:endParaRPr sz="1100" b="1">
                        <a:latin typeface="Nunito"/>
                        <a:ea typeface="Nunito"/>
                        <a:cs typeface="Nunito"/>
                        <a:sym typeface="Nunito"/>
                      </a:endParaRPr>
                    </a:p>
                    <a:p>
                      <a:pPr marL="0" lvl="0" indent="0" algn="just" rtl="0">
                        <a:spcBef>
                          <a:spcPts val="0"/>
                        </a:spcBef>
                        <a:spcAft>
                          <a:spcPts val="0"/>
                        </a:spcAft>
                        <a:buNone/>
                      </a:pPr>
                      <a:endParaRPr sz="1100" b="1">
                        <a:latin typeface="Nunito"/>
                        <a:ea typeface="Nunito"/>
                        <a:cs typeface="Nunito"/>
                        <a:sym typeface="Nunito"/>
                      </a:endParaRPr>
                    </a:p>
                    <a:p>
                      <a:pPr marL="360000" lvl="0" indent="-292100" algn="l" rtl="0">
                        <a:spcBef>
                          <a:spcPts val="0"/>
                        </a:spcBef>
                        <a:spcAft>
                          <a:spcPts val="0"/>
                        </a:spcAft>
                        <a:buSzPts val="1000"/>
                        <a:buFont typeface="Nunito"/>
                        <a:buChar char="-"/>
                      </a:pPr>
                      <a:r>
                        <a:rPr lang="es" sz="1000">
                          <a:latin typeface="Nunito"/>
                          <a:ea typeface="Nunito"/>
                          <a:cs typeface="Nunito"/>
                          <a:sym typeface="Nunito"/>
                        </a:rPr>
                        <a:t>Estructura de las reuniones</a:t>
                      </a:r>
                      <a:endParaRPr sz="1000">
                        <a:latin typeface="Nunito"/>
                        <a:ea typeface="Nunito"/>
                        <a:cs typeface="Nunito"/>
                        <a:sym typeface="Nunito"/>
                      </a:endParaRPr>
                    </a:p>
                    <a:p>
                      <a:pPr marL="360000" lvl="0" indent="-292100" algn="l" rtl="0">
                        <a:spcBef>
                          <a:spcPts val="100"/>
                        </a:spcBef>
                        <a:spcAft>
                          <a:spcPts val="0"/>
                        </a:spcAft>
                        <a:buSzPts val="1000"/>
                        <a:buFont typeface="Nunito"/>
                        <a:buChar char="-"/>
                      </a:pPr>
                      <a:r>
                        <a:rPr lang="es" sz="1000">
                          <a:latin typeface="Nunito"/>
                          <a:ea typeface="Nunito"/>
                          <a:cs typeface="Nunito"/>
                          <a:sym typeface="Nunito"/>
                        </a:rPr>
                        <a:t>¿Quién convoca? ¿Quién la organiza? </a:t>
                      </a:r>
                      <a:endParaRPr sz="1000">
                        <a:latin typeface="Nunito"/>
                        <a:ea typeface="Nunito"/>
                        <a:cs typeface="Nunito"/>
                        <a:sym typeface="Nunito"/>
                      </a:endParaRPr>
                    </a:p>
                    <a:p>
                      <a:pPr marL="360000" lvl="0" indent="-292100" algn="l" rtl="0">
                        <a:spcBef>
                          <a:spcPts val="100"/>
                        </a:spcBef>
                        <a:spcAft>
                          <a:spcPts val="0"/>
                        </a:spcAft>
                        <a:buSzPts val="1000"/>
                        <a:buFont typeface="Nunito"/>
                        <a:buChar char="-"/>
                      </a:pPr>
                      <a:r>
                        <a:rPr lang="es" sz="1000">
                          <a:latin typeface="Nunito"/>
                          <a:ea typeface="Nunito"/>
                          <a:cs typeface="Nunito"/>
                          <a:sym typeface="Nunito"/>
                        </a:rPr>
                        <a:t>¿Los integrantes proponen temáticas?</a:t>
                      </a:r>
                      <a:endParaRPr sz="1000">
                        <a:latin typeface="Nunito"/>
                        <a:ea typeface="Nunito"/>
                        <a:cs typeface="Nunito"/>
                        <a:sym typeface="Nunito"/>
                      </a:endParaRPr>
                    </a:p>
                    <a:p>
                      <a:pPr marL="360000" lvl="0" indent="-292100" algn="l" rtl="0">
                        <a:spcBef>
                          <a:spcPts val="100"/>
                        </a:spcBef>
                        <a:spcAft>
                          <a:spcPts val="0"/>
                        </a:spcAft>
                        <a:buSzPts val="1000"/>
                        <a:buFont typeface="Nunito"/>
                        <a:buChar char="-"/>
                      </a:pPr>
                      <a:r>
                        <a:rPr lang="es" sz="1000">
                          <a:latin typeface="Nunito"/>
                          <a:ea typeface="Nunito"/>
                          <a:cs typeface="Nunito"/>
                          <a:sym typeface="Nunito"/>
                        </a:rPr>
                        <a:t>Modalidad virtual y/o presencial</a:t>
                      </a:r>
                      <a:endParaRPr sz="1000">
                        <a:latin typeface="Nunito"/>
                        <a:ea typeface="Nunito"/>
                        <a:cs typeface="Nunito"/>
                        <a:sym typeface="Nunito"/>
                      </a:endParaRPr>
                    </a:p>
                    <a:p>
                      <a:pPr marL="360000" lvl="0" indent="-292100" algn="l" rtl="0">
                        <a:spcBef>
                          <a:spcPts val="100"/>
                        </a:spcBef>
                        <a:spcAft>
                          <a:spcPts val="100"/>
                        </a:spcAft>
                        <a:buSzPts val="1000"/>
                        <a:buFont typeface="Nunito"/>
                        <a:buChar char="-"/>
                      </a:pPr>
                      <a:r>
                        <a:rPr lang="es" sz="1000">
                          <a:latin typeface="Nunito"/>
                          <a:ea typeface="Nunito"/>
                          <a:cs typeface="Nunito"/>
                          <a:sym typeface="Nunito"/>
                        </a:rPr>
                        <a:t>¿Existe un plan de trabajo anual? ¿Cómo se construye?</a:t>
                      </a: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1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bl>
          </a:graphicData>
        </a:graphic>
      </p:graphicFrame>
      <p:pic>
        <p:nvPicPr>
          <p:cNvPr id="207" name="Google Shape;207;p9"/>
          <p:cNvPicPr preferRelativeResize="0"/>
          <p:nvPr/>
        </p:nvPicPr>
        <p:blipFill>
          <a:blip r:embed="rId5">
            <a:alphaModFix/>
          </a:blip>
          <a:stretch>
            <a:fillRect/>
          </a:stretch>
        </p:blipFill>
        <p:spPr>
          <a:xfrm>
            <a:off x="466375" y="2954675"/>
            <a:ext cx="1867275" cy="1877525"/>
          </a:xfrm>
          <a:prstGeom prst="rect">
            <a:avLst/>
          </a:prstGeom>
          <a:noFill/>
          <a:ln>
            <a:noFill/>
          </a:ln>
        </p:spPr>
      </p:pic>
      <p:sp>
        <p:nvSpPr>
          <p:cNvPr id="208" name="Google Shape;208;p9"/>
          <p:cNvSpPr/>
          <p:nvPr/>
        </p:nvSpPr>
        <p:spPr>
          <a:xfrm>
            <a:off x="4981000" y="768800"/>
            <a:ext cx="3496200" cy="794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9"/>
          <p:cNvSpPr/>
          <p:nvPr/>
        </p:nvSpPr>
        <p:spPr>
          <a:xfrm>
            <a:off x="4981000" y="1702250"/>
            <a:ext cx="3486600" cy="20778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9"/>
          <p:cNvSpPr txBox="1"/>
          <p:nvPr/>
        </p:nvSpPr>
        <p:spPr>
          <a:xfrm>
            <a:off x="3678725" y="3994725"/>
            <a:ext cx="5013000" cy="6003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s" sz="1000" i="1">
                <a:solidFill>
                  <a:schemeClr val="dk1"/>
                </a:solidFill>
                <a:latin typeface="Nunito"/>
                <a:ea typeface="Nunito"/>
                <a:cs typeface="Nunito"/>
                <a:sym typeface="Nunito"/>
              </a:rPr>
              <a:t>Una vez completada esta lámina:</a:t>
            </a:r>
            <a:endParaRPr sz="1000" i="1">
              <a:solidFill>
                <a:schemeClr val="dk1"/>
              </a:solidFill>
              <a:latin typeface="Nunito"/>
              <a:ea typeface="Nunito"/>
              <a:cs typeface="Nunito"/>
              <a:sym typeface="Nunito"/>
            </a:endParaRPr>
          </a:p>
          <a:p>
            <a:pPr marL="457200" lvl="0" indent="-292100" algn="l" rtl="0">
              <a:lnSpc>
                <a:spcPct val="90000"/>
              </a:lnSpc>
              <a:spcBef>
                <a:spcPts val="0"/>
              </a:spcBef>
              <a:spcAft>
                <a:spcPts val="0"/>
              </a:spcAft>
              <a:buClr>
                <a:schemeClr val="dk1"/>
              </a:buClr>
              <a:buSzPts val="1000"/>
              <a:buFont typeface="Nunito"/>
              <a:buChar char="➢"/>
            </a:pPr>
            <a:r>
              <a:rPr lang="es" sz="1000" i="1">
                <a:solidFill>
                  <a:schemeClr val="dk1"/>
                </a:solidFill>
                <a:latin typeface="Nunito"/>
                <a:ea typeface="Nunito"/>
                <a:cs typeface="Nunito"/>
                <a:sym typeface="Nunito"/>
              </a:rPr>
              <a:t>Si la red es coordinada por más de una persona,  dirigirse a la lámina 9.</a:t>
            </a:r>
            <a:endParaRPr sz="1000" i="1">
              <a:solidFill>
                <a:schemeClr val="dk1"/>
              </a:solidFill>
              <a:latin typeface="Nunito"/>
              <a:ea typeface="Nunito"/>
              <a:cs typeface="Nunito"/>
              <a:sym typeface="Nunito"/>
            </a:endParaRPr>
          </a:p>
          <a:p>
            <a:pPr marL="457200" lvl="0" indent="-292100" algn="l" rtl="0">
              <a:lnSpc>
                <a:spcPct val="90000"/>
              </a:lnSpc>
              <a:spcBef>
                <a:spcPts val="0"/>
              </a:spcBef>
              <a:spcAft>
                <a:spcPts val="0"/>
              </a:spcAft>
              <a:buClr>
                <a:schemeClr val="dk1"/>
              </a:buClr>
              <a:buSzPts val="1000"/>
              <a:buFont typeface="Nunito"/>
              <a:buChar char="➢"/>
            </a:pPr>
            <a:r>
              <a:rPr lang="es" sz="1000" i="1">
                <a:solidFill>
                  <a:schemeClr val="dk1"/>
                </a:solidFill>
                <a:latin typeface="Nunito"/>
                <a:ea typeface="Nunito"/>
                <a:cs typeface="Nunito"/>
                <a:sym typeface="Nunito"/>
              </a:rPr>
              <a:t>Si la red es coordinada por sólo una persona, dirigirse a la lámina 10.</a:t>
            </a:r>
            <a:endParaRPr sz="1000" i="1">
              <a:solidFill>
                <a:schemeClr val="dk1"/>
              </a:solidFill>
              <a:latin typeface="Nunito"/>
              <a:ea typeface="Nunito"/>
              <a:cs typeface="Nunito"/>
              <a:sym typeface="Nunito"/>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ag 8 1">
  <p:cSld name="TITLE_1_1_1_2_2_1_1">
    <p:spTree>
      <p:nvGrpSpPr>
        <p:cNvPr id="1" name="Shape 211"/>
        <p:cNvGrpSpPr/>
        <p:nvPr/>
      </p:nvGrpSpPr>
      <p:grpSpPr>
        <a:xfrm>
          <a:off x="0" y="0"/>
          <a:ext cx="0" cy="0"/>
          <a:chOff x="0" y="0"/>
          <a:chExt cx="0" cy="0"/>
        </a:xfrm>
      </p:grpSpPr>
      <p:pic>
        <p:nvPicPr>
          <p:cNvPr id="212" name="Google Shape;212;p10"/>
          <p:cNvPicPr preferRelativeResize="0"/>
          <p:nvPr/>
        </p:nvPicPr>
        <p:blipFill>
          <a:blip r:embed="rId2">
            <a:alphaModFix/>
          </a:blip>
          <a:stretch>
            <a:fillRect/>
          </a:stretch>
        </p:blipFill>
        <p:spPr>
          <a:xfrm>
            <a:off x="0" y="9525"/>
            <a:ext cx="9144000" cy="5124450"/>
          </a:xfrm>
          <a:prstGeom prst="rect">
            <a:avLst/>
          </a:prstGeom>
          <a:noFill/>
          <a:ln>
            <a:noFill/>
          </a:ln>
        </p:spPr>
      </p:pic>
      <p:sp>
        <p:nvSpPr>
          <p:cNvPr id="213" name="Google Shape;213;p10"/>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lvl1pPr lvl="0" rtl="0">
              <a:buNone/>
              <a:defRPr sz="900">
                <a:solidFill>
                  <a:srgbClr val="E36C09"/>
                </a:solidFill>
                <a:latin typeface="Nunito"/>
                <a:ea typeface="Nunito"/>
                <a:cs typeface="Nunito"/>
                <a:sym typeface="Nunito"/>
              </a:defRPr>
            </a:lvl1pPr>
            <a:lvl2pPr lvl="1" rtl="0">
              <a:buNone/>
              <a:defRPr sz="900">
                <a:solidFill>
                  <a:srgbClr val="E36C09"/>
                </a:solidFill>
                <a:latin typeface="Nunito"/>
                <a:ea typeface="Nunito"/>
                <a:cs typeface="Nunito"/>
                <a:sym typeface="Nunito"/>
              </a:defRPr>
            </a:lvl2pPr>
            <a:lvl3pPr lvl="2" rtl="0">
              <a:buNone/>
              <a:defRPr sz="900">
                <a:solidFill>
                  <a:srgbClr val="E36C09"/>
                </a:solidFill>
                <a:latin typeface="Nunito"/>
                <a:ea typeface="Nunito"/>
                <a:cs typeface="Nunito"/>
                <a:sym typeface="Nunito"/>
              </a:defRPr>
            </a:lvl3pPr>
            <a:lvl4pPr lvl="3" rtl="0">
              <a:buNone/>
              <a:defRPr sz="900">
                <a:solidFill>
                  <a:srgbClr val="E36C09"/>
                </a:solidFill>
                <a:latin typeface="Nunito"/>
                <a:ea typeface="Nunito"/>
                <a:cs typeface="Nunito"/>
                <a:sym typeface="Nunito"/>
              </a:defRPr>
            </a:lvl4pPr>
            <a:lvl5pPr lvl="4" rtl="0">
              <a:buNone/>
              <a:defRPr sz="900">
                <a:solidFill>
                  <a:srgbClr val="E36C09"/>
                </a:solidFill>
                <a:latin typeface="Nunito"/>
                <a:ea typeface="Nunito"/>
                <a:cs typeface="Nunito"/>
                <a:sym typeface="Nunito"/>
              </a:defRPr>
            </a:lvl5pPr>
            <a:lvl6pPr lvl="5" rtl="0">
              <a:buNone/>
              <a:defRPr sz="900">
                <a:solidFill>
                  <a:srgbClr val="E36C09"/>
                </a:solidFill>
                <a:latin typeface="Nunito"/>
                <a:ea typeface="Nunito"/>
                <a:cs typeface="Nunito"/>
                <a:sym typeface="Nunito"/>
              </a:defRPr>
            </a:lvl6pPr>
            <a:lvl7pPr lvl="6" rtl="0">
              <a:buNone/>
              <a:defRPr sz="900">
                <a:solidFill>
                  <a:srgbClr val="E36C09"/>
                </a:solidFill>
                <a:latin typeface="Nunito"/>
                <a:ea typeface="Nunito"/>
                <a:cs typeface="Nunito"/>
                <a:sym typeface="Nunito"/>
              </a:defRPr>
            </a:lvl7pPr>
            <a:lvl8pPr lvl="7" rtl="0">
              <a:buNone/>
              <a:defRPr sz="900">
                <a:solidFill>
                  <a:srgbClr val="E36C09"/>
                </a:solidFill>
                <a:latin typeface="Nunito"/>
                <a:ea typeface="Nunito"/>
                <a:cs typeface="Nunito"/>
                <a:sym typeface="Nunito"/>
              </a:defRPr>
            </a:lvl8pPr>
            <a:lvl9pPr lvl="8" rtl="0">
              <a:buNone/>
              <a:defRPr sz="900">
                <a:solidFill>
                  <a:srgbClr val="E36C09"/>
                </a:solidFill>
                <a:latin typeface="Nunito"/>
                <a:ea typeface="Nunito"/>
                <a:cs typeface="Nunito"/>
                <a:sym typeface="Nunito"/>
              </a:defRPr>
            </a:lvl9pPr>
          </a:lstStyle>
          <a:p>
            <a:pPr marL="0" lvl="0" indent="0" algn="r" rtl="0">
              <a:spcBef>
                <a:spcPts val="0"/>
              </a:spcBef>
              <a:spcAft>
                <a:spcPts val="0"/>
              </a:spcAft>
              <a:buNone/>
            </a:pPr>
            <a:fld id="{00000000-1234-1234-1234-123412341234}" type="slidenum">
              <a:rPr lang="es"/>
              <a:t>‹Nº›</a:t>
            </a:fld>
            <a:endParaRPr/>
          </a:p>
        </p:txBody>
      </p:sp>
      <p:sp>
        <p:nvSpPr>
          <p:cNvPr id="214" name="Google Shape;214;p10"/>
          <p:cNvSpPr/>
          <p:nvPr/>
        </p:nvSpPr>
        <p:spPr>
          <a:xfrm>
            <a:off x="107950" y="69350"/>
            <a:ext cx="2225700" cy="540300"/>
          </a:xfrm>
          <a:prstGeom prst="flowChartAlternateProcess">
            <a:avLst/>
          </a:prstGeom>
          <a:solidFill>
            <a:srgbClr val="E36C09"/>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0"/>
          <p:cNvSpPr txBox="1"/>
          <p:nvPr/>
        </p:nvSpPr>
        <p:spPr>
          <a:xfrm>
            <a:off x="971121" y="197775"/>
            <a:ext cx="1362600" cy="2955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1200">
                <a:solidFill>
                  <a:schemeClr val="lt1"/>
                </a:solidFill>
                <a:latin typeface="Nunito Black"/>
                <a:ea typeface="Nunito Black"/>
                <a:cs typeface="Nunito Black"/>
                <a:sym typeface="Nunito Black"/>
              </a:rPr>
              <a:t>Estructura de nuestra red</a:t>
            </a:r>
            <a:endParaRPr sz="1200">
              <a:solidFill>
                <a:schemeClr val="lt1"/>
              </a:solidFill>
              <a:latin typeface="Nunito Black"/>
              <a:ea typeface="Nunito Black"/>
              <a:cs typeface="Nunito Black"/>
              <a:sym typeface="Nunito Black"/>
            </a:endParaRPr>
          </a:p>
        </p:txBody>
      </p:sp>
      <p:sp>
        <p:nvSpPr>
          <p:cNvPr id="216" name="Google Shape;216;p10"/>
          <p:cNvSpPr txBox="1"/>
          <p:nvPr/>
        </p:nvSpPr>
        <p:spPr>
          <a:xfrm>
            <a:off x="712800" y="180000"/>
            <a:ext cx="419700" cy="332400"/>
          </a:xfrm>
          <a:prstGeom prst="rect">
            <a:avLst/>
          </a:prstGeom>
          <a:noFill/>
          <a:ln>
            <a:noFill/>
          </a:ln>
        </p:spPr>
        <p:txBody>
          <a:bodyPr spcFirstLastPara="1" wrap="square" lIns="0" tIns="0" rIns="0" bIns="0" anchor="t" anchorCtr="0">
            <a:spAutoFit/>
          </a:bodyPr>
          <a:lstStyle/>
          <a:p>
            <a:pPr marL="0" lvl="0" indent="0" algn="l" rtl="0">
              <a:lnSpc>
                <a:spcPct val="80000"/>
              </a:lnSpc>
              <a:spcBef>
                <a:spcPts val="0"/>
              </a:spcBef>
              <a:spcAft>
                <a:spcPts val="0"/>
              </a:spcAft>
              <a:buNone/>
            </a:pPr>
            <a:r>
              <a:rPr lang="es" sz="2700">
                <a:solidFill>
                  <a:schemeClr val="lt1"/>
                </a:solidFill>
                <a:latin typeface="Montserrat SemiBold"/>
                <a:ea typeface="Montserrat SemiBold"/>
                <a:cs typeface="Montserrat SemiBold"/>
                <a:sym typeface="Montserrat SemiBold"/>
              </a:rPr>
              <a:t>1</a:t>
            </a:r>
            <a:endParaRPr sz="2700">
              <a:solidFill>
                <a:schemeClr val="lt1"/>
              </a:solidFill>
              <a:latin typeface="Montserrat SemiBold"/>
              <a:ea typeface="Montserrat SemiBold"/>
              <a:cs typeface="Montserrat SemiBold"/>
              <a:sym typeface="Montserrat SemiBold"/>
            </a:endParaRPr>
          </a:p>
        </p:txBody>
      </p:sp>
      <p:pic>
        <p:nvPicPr>
          <p:cNvPr id="217" name="Google Shape;217;p10"/>
          <p:cNvPicPr preferRelativeResize="0"/>
          <p:nvPr/>
        </p:nvPicPr>
        <p:blipFill>
          <a:blip r:embed="rId3">
            <a:alphaModFix/>
          </a:blip>
          <a:stretch>
            <a:fillRect/>
          </a:stretch>
        </p:blipFill>
        <p:spPr>
          <a:xfrm>
            <a:off x="287560" y="152250"/>
            <a:ext cx="291150" cy="291175"/>
          </a:xfrm>
          <a:prstGeom prst="rect">
            <a:avLst/>
          </a:prstGeom>
          <a:noFill/>
          <a:ln>
            <a:noFill/>
          </a:ln>
        </p:spPr>
      </p:pic>
      <p:sp>
        <p:nvSpPr>
          <p:cNvPr id="218" name="Google Shape;218;p10"/>
          <p:cNvSpPr txBox="1"/>
          <p:nvPr/>
        </p:nvSpPr>
        <p:spPr>
          <a:xfrm>
            <a:off x="3404250" y="2350925"/>
            <a:ext cx="828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219" name="Google Shape;219;p10"/>
          <p:cNvSpPr txBox="1"/>
          <p:nvPr/>
        </p:nvSpPr>
        <p:spPr>
          <a:xfrm>
            <a:off x="515975" y="1864175"/>
            <a:ext cx="1679700" cy="946500"/>
          </a:xfrm>
          <a:prstGeom prst="rect">
            <a:avLst/>
          </a:prstGeom>
          <a:noFill/>
          <a:ln>
            <a:noFill/>
          </a:ln>
        </p:spPr>
        <p:txBody>
          <a:bodyPr spcFirstLastPara="1" wrap="square" lIns="91425" tIns="91425" rIns="91425" bIns="91425" anchor="t" anchorCtr="0">
            <a:spAutoFit/>
          </a:bodyPr>
          <a:lstStyle/>
          <a:p>
            <a:pPr marL="0" lvl="0" indent="0" algn="just" rtl="0">
              <a:lnSpc>
                <a:spcPct val="90000"/>
              </a:lnSpc>
              <a:spcBef>
                <a:spcPts val="0"/>
              </a:spcBef>
              <a:spcAft>
                <a:spcPts val="0"/>
              </a:spcAft>
              <a:buNone/>
            </a:pPr>
            <a:r>
              <a:rPr lang="es" sz="1100" b="1" i="1">
                <a:latin typeface="Nunito"/>
                <a:ea typeface="Nunito"/>
                <a:cs typeface="Nunito"/>
                <a:sym typeface="Nunito"/>
              </a:rPr>
              <a:t>En esta tabla se registrará información sobre la organización interna del equipo de coordinación de la red.</a:t>
            </a:r>
            <a:endParaRPr sz="1100" b="1" i="1">
              <a:latin typeface="Nunito"/>
              <a:ea typeface="Nunito"/>
              <a:cs typeface="Nunito"/>
              <a:sym typeface="Nunito"/>
            </a:endParaRPr>
          </a:p>
        </p:txBody>
      </p:sp>
      <p:sp>
        <p:nvSpPr>
          <p:cNvPr id="220" name="Google Shape;220;p10"/>
          <p:cNvSpPr txBox="1"/>
          <p:nvPr/>
        </p:nvSpPr>
        <p:spPr>
          <a:xfrm>
            <a:off x="746750" y="1182650"/>
            <a:ext cx="1803000" cy="6651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1600" b="1">
                <a:solidFill>
                  <a:srgbClr val="C55D07"/>
                </a:solidFill>
                <a:latin typeface="Nunito"/>
                <a:ea typeface="Nunito"/>
                <a:cs typeface="Nunito"/>
                <a:sym typeface="Nunito"/>
              </a:rPr>
              <a:t>Equipo de coordinación </a:t>
            </a:r>
            <a:endParaRPr sz="1600" b="1">
              <a:solidFill>
                <a:srgbClr val="C55D07"/>
              </a:solidFill>
              <a:latin typeface="Nunito"/>
              <a:ea typeface="Nunito"/>
              <a:cs typeface="Nunito"/>
              <a:sym typeface="Nunito"/>
            </a:endParaRPr>
          </a:p>
          <a:p>
            <a:pPr marL="0" lvl="0" indent="0" algn="l" rtl="0">
              <a:lnSpc>
                <a:spcPct val="90000"/>
              </a:lnSpc>
              <a:spcBef>
                <a:spcPts val="0"/>
              </a:spcBef>
              <a:spcAft>
                <a:spcPts val="0"/>
              </a:spcAft>
              <a:buNone/>
            </a:pPr>
            <a:r>
              <a:rPr lang="es" sz="1600" b="1">
                <a:solidFill>
                  <a:srgbClr val="C55D07"/>
                </a:solidFill>
                <a:latin typeface="Nunito"/>
                <a:ea typeface="Nunito"/>
                <a:cs typeface="Nunito"/>
                <a:sym typeface="Nunito"/>
              </a:rPr>
              <a:t>de la red</a:t>
            </a:r>
            <a:endParaRPr sz="1600">
              <a:solidFill>
                <a:srgbClr val="C55D07"/>
              </a:solidFill>
              <a:latin typeface="Nunito"/>
              <a:ea typeface="Nunito"/>
              <a:cs typeface="Nunito"/>
              <a:sym typeface="Nunito"/>
            </a:endParaRPr>
          </a:p>
        </p:txBody>
      </p:sp>
      <p:sp>
        <p:nvSpPr>
          <p:cNvPr id="221" name="Google Shape;221;p10"/>
          <p:cNvSpPr/>
          <p:nvPr/>
        </p:nvSpPr>
        <p:spPr>
          <a:xfrm rot="-8100000">
            <a:off x="-236825" y="1008687"/>
            <a:ext cx="882469" cy="935927"/>
          </a:xfrm>
          <a:prstGeom prst="chord">
            <a:avLst>
              <a:gd name="adj1" fmla="val 2761805"/>
              <a:gd name="adj2" fmla="val 13579544"/>
            </a:avLst>
          </a:prstGeom>
          <a:solidFill>
            <a:srgbClr val="FAEFE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10"/>
          <p:cNvSpPr txBox="1"/>
          <p:nvPr/>
        </p:nvSpPr>
        <p:spPr>
          <a:xfrm>
            <a:off x="308600" y="1258850"/>
            <a:ext cx="419700" cy="318600"/>
          </a:xfrm>
          <a:prstGeom prst="rect">
            <a:avLst/>
          </a:prstGeom>
          <a:noFill/>
          <a:ln>
            <a:noFill/>
          </a:ln>
        </p:spPr>
        <p:txBody>
          <a:bodyPr spcFirstLastPara="1" wrap="square" lIns="0" tIns="0" rIns="0" bIns="0" anchor="t" anchorCtr="0">
            <a:spAutoFit/>
          </a:bodyPr>
          <a:lstStyle/>
          <a:p>
            <a:pPr marL="0" lvl="0" indent="0" algn="l" rtl="0">
              <a:lnSpc>
                <a:spcPct val="90000"/>
              </a:lnSpc>
              <a:spcBef>
                <a:spcPts val="0"/>
              </a:spcBef>
              <a:spcAft>
                <a:spcPts val="0"/>
              </a:spcAft>
              <a:buNone/>
            </a:pPr>
            <a:r>
              <a:rPr lang="es" sz="2300" b="1">
                <a:solidFill>
                  <a:srgbClr val="C55D07"/>
                </a:solidFill>
                <a:latin typeface="Nunito"/>
                <a:ea typeface="Nunito"/>
                <a:cs typeface="Nunito"/>
                <a:sym typeface="Nunito"/>
              </a:rPr>
              <a:t>D.</a:t>
            </a:r>
            <a:endParaRPr sz="2300">
              <a:solidFill>
                <a:srgbClr val="C55D07"/>
              </a:solidFill>
              <a:latin typeface="Nunito"/>
              <a:ea typeface="Nunito"/>
              <a:cs typeface="Nunito"/>
              <a:sym typeface="Nunito"/>
            </a:endParaRPr>
          </a:p>
        </p:txBody>
      </p:sp>
      <p:pic>
        <p:nvPicPr>
          <p:cNvPr id="223" name="Google Shape;223;p10"/>
          <p:cNvPicPr preferRelativeResize="0"/>
          <p:nvPr/>
        </p:nvPicPr>
        <p:blipFill>
          <a:blip r:embed="rId4">
            <a:alphaModFix/>
          </a:blip>
          <a:stretch>
            <a:fillRect/>
          </a:stretch>
        </p:blipFill>
        <p:spPr>
          <a:xfrm>
            <a:off x="2426438" y="153563"/>
            <a:ext cx="6214575" cy="4836375"/>
          </a:xfrm>
          <a:prstGeom prst="rect">
            <a:avLst/>
          </a:prstGeom>
          <a:noFill/>
          <a:ln>
            <a:noFill/>
          </a:ln>
          <a:effectLst>
            <a:outerShdw blurRad="57150" dist="19050" dir="5400000" algn="bl" rotWithShape="0">
              <a:srgbClr val="000000">
                <a:alpha val="50000"/>
              </a:srgbClr>
            </a:outerShdw>
          </a:effectLst>
        </p:spPr>
      </p:pic>
      <p:graphicFrame>
        <p:nvGraphicFramePr>
          <p:cNvPr id="224" name="Google Shape;224;p10"/>
          <p:cNvGraphicFramePr/>
          <p:nvPr/>
        </p:nvGraphicFramePr>
        <p:xfrm>
          <a:off x="2489675" y="206825"/>
          <a:ext cx="6088100" cy="4697340"/>
        </p:xfrm>
        <a:graphic>
          <a:graphicData uri="http://schemas.openxmlformats.org/drawingml/2006/table">
            <a:tbl>
              <a:tblPr>
                <a:noFill/>
                <a:tableStyleId>{8C29782D-E93B-4F56-B21B-7138EB06264A}</a:tableStyleId>
              </a:tblPr>
              <a:tblGrid>
                <a:gridCol w="2397275">
                  <a:extLst>
                    <a:ext uri="{9D8B030D-6E8A-4147-A177-3AD203B41FA5}">
                      <a16:colId xmlns:a16="http://schemas.microsoft.com/office/drawing/2014/main" val="20000"/>
                    </a:ext>
                  </a:extLst>
                </a:gridCol>
                <a:gridCol w="3690825">
                  <a:extLst>
                    <a:ext uri="{9D8B030D-6E8A-4147-A177-3AD203B41FA5}">
                      <a16:colId xmlns:a16="http://schemas.microsoft.com/office/drawing/2014/main" val="20001"/>
                    </a:ext>
                  </a:extLst>
                </a:gridCol>
              </a:tblGrid>
              <a:tr h="288475">
                <a:tc gridSpan="2">
                  <a:txBody>
                    <a:bodyPr/>
                    <a:lstStyle/>
                    <a:p>
                      <a:pPr marL="0" lvl="0" indent="0" algn="ctr" rtl="0">
                        <a:spcBef>
                          <a:spcPts val="0"/>
                        </a:spcBef>
                        <a:spcAft>
                          <a:spcPts val="0"/>
                        </a:spcAft>
                        <a:buClr>
                          <a:schemeClr val="dk1"/>
                        </a:buClr>
                        <a:buSzPts val="1100"/>
                        <a:buFont typeface="Arial"/>
                        <a:buNone/>
                      </a:pPr>
                      <a:r>
                        <a:rPr lang="es" sz="1100" b="1">
                          <a:solidFill>
                            <a:schemeClr val="dk1"/>
                          </a:solidFill>
                          <a:latin typeface="Nunito"/>
                          <a:ea typeface="Nunito"/>
                          <a:cs typeface="Nunito"/>
                          <a:sym typeface="Nunito"/>
                        </a:rPr>
                        <a:t>Equipo de coordinación</a:t>
                      </a: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CE5CD"/>
                    </a:solidFill>
                  </a:tcPr>
                </a:tc>
                <a:tc hMerge="1">
                  <a:txBody>
                    <a:bodyPr/>
                    <a:lstStyle/>
                    <a:p>
                      <a:endParaRPr lang="es-CL"/>
                    </a:p>
                  </a:txBody>
                  <a:tcPr/>
                </a:tc>
                <a:extLst>
                  <a:ext uri="{0D108BD9-81ED-4DB2-BD59-A6C34878D82A}">
                    <a16:rowId xmlns:a16="http://schemas.microsoft.com/office/drawing/2014/main" val="10000"/>
                  </a:ext>
                </a:extLst>
              </a:tr>
              <a:tr h="794975">
                <a:tc>
                  <a:txBody>
                    <a:bodyPr/>
                    <a:lstStyle/>
                    <a:p>
                      <a:pPr marL="0" lvl="0" indent="0" algn="just" rtl="0">
                        <a:spcBef>
                          <a:spcPts val="0"/>
                        </a:spcBef>
                        <a:spcAft>
                          <a:spcPts val="0"/>
                        </a:spcAft>
                        <a:buNone/>
                      </a:pPr>
                      <a:r>
                        <a:rPr lang="es" sz="1000" b="1">
                          <a:latin typeface="Nunito"/>
                          <a:ea typeface="Nunito"/>
                          <a:cs typeface="Nunito"/>
                          <a:sym typeface="Nunito"/>
                        </a:rPr>
                        <a:t>Integrantes del equipo de coordinación</a:t>
                      </a:r>
                      <a:endParaRPr sz="1000" b="1">
                        <a:latin typeface="Nunito"/>
                        <a:ea typeface="Nunito"/>
                        <a:cs typeface="Nunito"/>
                        <a:sym typeface="Nunito"/>
                      </a:endParaRPr>
                    </a:p>
                    <a:p>
                      <a:pPr marL="0" lvl="0" indent="0" algn="just" rtl="0">
                        <a:spcBef>
                          <a:spcPts val="0"/>
                        </a:spcBef>
                        <a:spcAft>
                          <a:spcPts val="0"/>
                        </a:spcAft>
                        <a:buNone/>
                      </a:pPr>
                      <a:r>
                        <a:rPr lang="es" sz="1000">
                          <a:latin typeface="Nunito"/>
                          <a:ea typeface="Nunito"/>
                          <a:cs typeface="Nunito"/>
                          <a:sym typeface="Nunito"/>
                        </a:rPr>
                        <a:t>(se puede incluir a integrantes que no estén actualmente tomando el curso)</a:t>
                      </a: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1"/>
                  </a:ext>
                </a:extLst>
              </a:tr>
              <a:tr h="794975">
                <a:tc>
                  <a:txBody>
                    <a:bodyPr/>
                    <a:lstStyle/>
                    <a:p>
                      <a:pPr marL="0" lvl="0" indent="0" algn="just" rtl="0">
                        <a:spcBef>
                          <a:spcPts val="0"/>
                        </a:spcBef>
                        <a:spcAft>
                          <a:spcPts val="0"/>
                        </a:spcAft>
                        <a:buNone/>
                      </a:pPr>
                      <a:r>
                        <a:rPr lang="es" sz="1000" b="1">
                          <a:latin typeface="Nunito"/>
                          <a:ea typeface="Nunito"/>
                          <a:cs typeface="Nunito"/>
                          <a:sym typeface="Nunito"/>
                        </a:rPr>
                        <a:t>Articulación con instituciones y organismos </a:t>
                      </a:r>
                      <a:endParaRPr sz="1000" b="1">
                        <a:latin typeface="Nunito"/>
                        <a:ea typeface="Nunito"/>
                        <a:cs typeface="Nunito"/>
                        <a:sym typeface="Nunito"/>
                      </a:endParaRPr>
                    </a:p>
                    <a:p>
                      <a:pPr marL="0" lvl="0" indent="0" algn="just" rtl="0">
                        <a:spcBef>
                          <a:spcPts val="0"/>
                        </a:spcBef>
                        <a:spcAft>
                          <a:spcPts val="0"/>
                        </a:spcAft>
                        <a:buNone/>
                      </a:pPr>
                      <a:r>
                        <a:rPr lang="es" sz="1000">
                          <a:latin typeface="Nunito"/>
                          <a:ea typeface="Nunito"/>
                          <a:cs typeface="Nunito"/>
                          <a:sym typeface="Nunito"/>
                        </a:rPr>
                        <a:t>¿Con qué cargos y/o instituciones se articula el equipo para llevar a cabo la coordinación de la red? ¿de qué manera?</a:t>
                      </a: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just" rtl="0">
                        <a:spcBef>
                          <a:spcPts val="0"/>
                        </a:spcBef>
                        <a:spcAft>
                          <a:spcPts val="0"/>
                        </a:spcAft>
                        <a:buNone/>
                      </a:pP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2"/>
                  </a:ext>
                </a:extLst>
              </a:tr>
              <a:tr h="1340225">
                <a:tc>
                  <a:txBody>
                    <a:bodyPr/>
                    <a:lstStyle/>
                    <a:p>
                      <a:pPr marL="0" lvl="0" indent="0" algn="l" rtl="0">
                        <a:spcBef>
                          <a:spcPts val="0"/>
                        </a:spcBef>
                        <a:spcAft>
                          <a:spcPts val="0"/>
                        </a:spcAft>
                        <a:buNone/>
                      </a:pPr>
                      <a:r>
                        <a:rPr lang="es" sz="1000" b="1">
                          <a:latin typeface="Nunito"/>
                          <a:ea typeface="Nunito"/>
                          <a:cs typeface="Nunito"/>
                          <a:sym typeface="Nunito"/>
                        </a:rPr>
                        <a:t>¿Cómo se organiza el equipo de coordinación?</a:t>
                      </a:r>
                      <a:endParaRPr sz="1000" b="1">
                        <a:latin typeface="Nunito"/>
                        <a:ea typeface="Nunito"/>
                        <a:cs typeface="Nunito"/>
                        <a:sym typeface="Nunito"/>
                      </a:endParaRPr>
                    </a:p>
                    <a:p>
                      <a:pPr marL="0" lvl="0" indent="0" algn="l" rtl="0">
                        <a:spcBef>
                          <a:spcPts val="0"/>
                        </a:spcBef>
                        <a:spcAft>
                          <a:spcPts val="0"/>
                        </a:spcAft>
                        <a:buNone/>
                      </a:pPr>
                      <a:r>
                        <a:rPr lang="es" sz="1000">
                          <a:latin typeface="Nunito"/>
                          <a:ea typeface="Nunito"/>
                          <a:cs typeface="Nunito"/>
                          <a:sym typeface="Nunito"/>
                        </a:rPr>
                        <a:t>(Indicar roles, funciones y responsabilidades de cada integrante, explícitas o tácita, ya seas en la dirección de las reuniones de red como instancias propias del equipo mismo)</a:t>
                      </a:r>
                      <a:endParaRPr sz="10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8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3"/>
                  </a:ext>
                </a:extLst>
              </a:tr>
              <a:tr h="1226100">
                <a:tc>
                  <a:txBody>
                    <a:bodyPr/>
                    <a:lstStyle/>
                    <a:p>
                      <a:pPr marL="0" lvl="0" indent="0" algn="just" rtl="0">
                        <a:spcBef>
                          <a:spcPts val="0"/>
                        </a:spcBef>
                        <a:spcAft>
                          <a:spcPts val="0"/>
                        </a:spcAft>
                        <a:buNone/>
                      </a:pPr>
                      <a:r>
                        <a:rPr lang="es" sz="1000" b="1">
                          <a:latin typeface="Nunito"/>
                          <a:ea typeface="Nunito"/>
                          <a:cs typeface="Nunito"/>
                          <a:sym typeface="Nunito"/>
                        </a:rPr>
                        <a:t>¿Cuáles fortalezas y debilidades se identifican en el equipo?</a:t>
                      </a:r>
                      <a:br>
                        <a:rPr lang="es" sz="1000" b="1">
                          <a:latin typeface="Nunito"/>
                          <a:ea typeface="Nunito"/>
                          <a:cs typeface="Nunito"/>
                          <a:sym typeface="Nunito"/>
                        </a:rPr>
                      </a:br>
                      <a:r>
                        <a:rPr lang="es" sz="1000">
                          <a:latin typeface="Nunito"/>
                          <a:ea typeface="Nunito"/>
                          <a:cs typeface="Nunito"/>
                          <a:sym typeface="Nunito"/>
                        </a:rPr>
                        <a:t>(Considerar la organización del equipo como su relación de coordinación con los participantes de la red)</a:t>
                      </a:r>
                      <a:endParaRPr sz="1000">
                        <a:latin typeface="Nunito"/>
                        <a:ea typeface="Nunito"/>
                        <a:cs typeface="Nunito"/>
                        <a:sym typeface="Nunito"/>
                      </a:endParaRPr>
                    </a:p>
                    <a:p>
                      <a:pPr marL="0" lvl="0" indent="0" algn="just" rtl="0">
                        <a:spcBef>
                          <a:spcPts val="0"/>
                        </a:spcBef>
                        <a:spcAft>
                          <a:spcPts val="0"/>
                        </a:spcAft>
                        <a:buNone/>
                      </a:pPr>
                      <a:endParaRPr sz="1000" b="1">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tc>
                  <a:txBody>
                    <a:bodyPr/>
                    <a:lstStyle/>
                    <a:p>
                      <a:pPr marL="0" lvl="0" indent="0" algn="l" rtl="0">
                        <a:spcBef>
                          <a:spcPts val="0"/>
                        </a:spcBef>
                        <a:spcAft>
                          <a:spcPts val="0"/>
                        </a:spcAft>
                        <a:buNone/>
                      </a:pPr>
                      <a:endParaRPr sz="800">
                        <a:latin typeface="Nunito"/>
                        <a:ea typeface="Nunito"/>
                        <a:cs typeface="Nunito"/>
                        <a:sym typeface="Nunito"/>
                      </a:endParaRPr>
                    </a:p>
                  </a:txBody>
                  <a:tcPr marL="63500" marR="63500" marT="63500" marB="63500">
                    <a:lnL w="12700" cap="flat" cmpd="sng">
                      <a:solidFill>
                        <a:srgbClr val="E8D1BF"/>
                      </a:solidFill>
                      <a:prstDash val="solid"/>
                      <a:round/>
                      <a:headEnd type="none" w="sm" len="sm"/>
                      <a:tailEnd type="none" w="sm" len="sm"/>
                    </a:lnL>
                    <a:lnR w="12700" cap="flat" cmpd="sng">
                      <a:solidFill>
                        <a:srgbClr val="E8D1BF"/>
                      </a:solidFill>
                      <a:prstDash val="solid"/>
                      <a:round/>
                      <a:headEnd type="none" w="sm" len="sm"/>
                      <a:tailEnd type="none" w="sm" len="sm"/>
                    </a:lnR>
                    <a:lnT w="12700" cap="flat" cmpd="sng">
                      <a:solidFill>
                        <a:srgbClr val="E8D1BF"/>
                      </a:solidFill>
                      <a:prstDash val="solid"/>
                      <a:round/>
                      <a:headEnd type="none" w="sm" len="sm"/>
                      <a:tailEnd type="none" w="sm" len="sm"/>
                    </a:lnT>
                    <a:lnB w="12700" cap="flat" cmpd="sng">
                      <a:solidFill>
                        <a:srgbClr val="E8D1BF"/>
                      </a:solidFill>
                      <a:prstDash val="solid"/>
                      <a:round/>
                      <a:headEnd type="none" w="sm" len="sm"/>
                      <a:tailEnd type="none" w="sm" len="sm"/>
                    </a:lnB>
                    <a:solidFill>
                      <a:srgbClr val="F7F2EB"/>
                    </a:solidFill>
                  </a:tcPr>
                </a:tc>
                <a:extLst>
                  <a:ext uri="{0D108BD9-81ED-4DB2-BD59-A6C34878D82A}">
                    <a16:rowId xmlns:a16="http://schemas.microsoft.com/office/drawing/2014/main" val="10004"/>
                  </a:ext>
                </a:extLst>
              </a:tr>
            </a:tbl>
          </a:graphicData>
        </a:graphic>
      </p:graphicFrame>
      <p:pic>
        <p:nvPicPr>
          <p:cNvPr id="225" name="Google Shape;225;p10"/>
          <p:cNvPicPr preferRelativeResize="0"/>
          <p:nvPr/>
        </p:nvPicPr>
        <p:blipFill>
          <a:blip r:embed="rId5">
            <a:alphaModFix/>
          </a:blip>
          <a:stretch>
            <a:fillRect/>
          </a:stretch>
        </p:blipFill>
        <p:spPr>
          <a:xfrm>
            <a:off x="396849" y="2963075"/>
            <a:ext cx="1917949" cy="1917949"/>
          </a:xfrm>
          <a:prstGeom prst="rect">
            <a:avLst/>
          </a:prstGeom>
          <a:noFill/>
          <a:ln>
            <a:noFill/>
          </a:ln>
        </p:spPr>
      </p:pic>
      <p:sp>
        <p:nvSpPr>
          <p:cNvPr id="226" name="Google Shape;226;p10"/>
          <p:cNvSpPr/>
          <p:nvPr/>
        </p:nvSpPr>
        <p:spPr>
          <a:xfrm>
            <a:off x="4930950" y="525600"/>
            <a:ext cx="3573300" cy="7332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10"/>
          <p:cNvSpPr/>
          <p:nvPr/>
        </p:nvSpPr>
        <p:spPr>
          <a:xfrm>
            <a:off x="4930950" y="1336000"/>
            <a:ext cx="3573300" cy="946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10"/>
          <p:cNvSpPr/>
          <p:nvPr/>
        </p:nvSpPr>
        <p:spPr>
          <a:xfrm>
            <a:off x="4930950" y="2350925"/>
            <a:ext cx="3573300" cy="12681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10"/>
          <p:cNvSpPr/>
          <p:nvPr/>
        </p:nvSpPr>
        <p:spPr>
          <a:xfrm>
            <a:off x="4930950" y="3731700"/>
            <a:ext cx="3573300" cy="1111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s"/>
              <a:t>‹Nº›</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 id="2147483701" r:id="rId5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4.xml"/><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hyperlink" Target="https://www.celider.cl/wp-content/uploads/2022/10/NT_L5_MP_Liderazgo-para-el-Aprendizaje-en-Red.pdf"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2.xml"/><Relationship Id="rId1" Type="http://schemas.openxmlformats.org/officeDocument/2006/relationships/slideLayout" Target="../slideLayouts/slideLayout21.xml"/><Relationship Id="rId4" Type="http://schemas.openxmlformats.org/officeDocument/2006/relationships/image" Target="../media/image3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2.xml"/></Relationships>
</file>

<file path=ppt/slides/_rels/slide24.xml.rels><?xml version="1.0" encoding="UTF-8" standalone="yes"?>
<Relationships xmlns="http://schemas.openxmlformats.org/package/2006/relationships"><Relationship Id="rId3" Type="http://schemas.openxmlformats.org/officeDocument/2006/relationships/hyperlink" Target="https://www.lidereseducativos.cl/wp-content/uploads/2017/12/NT9_BZ_L3_15-12.pdf" TargetMode="External"/><Relationship Id="rId2" Type="http://schemas.openxmlformats.org/officeDocument/2006/relationships/notesSlide" Target="../notesSlides/notesSlide24.xml"/><Relationship Id="rId1" Type="http://schemas.openxmlformats.org/officeDocument/2006/relationships/slideLayout" Target="../slideLayouts/slideLayout44.xml"/><Relationship Id="rId4" Type="http://schemas.openxmlformats.org/officeDocument/2006/relationships/image" Target="../media/image3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hyperlink" Target="https://www.celider.cl/recurso/cuestionario-evaluacion-del-funcionamiento-de-la-red/" TargetMode="External"/><Relationship Id="rId2" Type="http://schemas.openxmlformats.org/officeDocument/2006/relationships/notesSlide" Target="../notesSlides/notesSlide28.xml"/><Relationship Id="rId1" Type="http://schemas.openxmlformats.org/officeDocument/2006/relationships/slideLayout" Target="../slideLayouts/slideLayout28.xml"/><Relationship Id="rId6" Type="http://schemas.openxmlformats.org/officeDocument/2006/relationships/hyperlink" Target="https://www.mejoramientoescolar.cl/index.php?page=view_academicas&amp;case=ficha&amp;id=732" TargetMode="External"/><Relationship Id="rId5" Type="http://schemas.openxmlformats.org/officeDocument/2006/relationships/hyperlink" Target="https://www.lidereseducativos.cl/recursos/como_hacer_buenas_preguntas/" TargetMode="External"/><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hyperlink" Target="https://www.lidereseducativos.cl/wp-content/uploads/2019/12/NT10-L2-M.P-UN_MODELO_PARA_EL_ACOMPAN%CC%83AMIENTO_A_REDES.pdf" TargetMode="External"/><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hyperlink" Target="https://www.celider.cl/recurso/cuestionario-evaluacion-del-funcionamiento-de-la-red/" TargetMode="External"/><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5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4.xml"/></Relationships>
</file>

<file path=ppt/slides/_rels/slide36.xml.rels><?xml version="1.0" encoding="UTF-8" standalone="yes"?>
<Relationships xmlns="http://schemas.openxmlformats.org/package/2006/relationships"><Relationship Id="rId3" Type="http://schemas.openxmlformats.org/officeDocument/2006/relationships/slide" Target="slide46.xml"/><Relationship Id="rId2" Type="http://schemas.openxmlformats.org/officeDocument/2006/relationships/notesSlide" Target="../notesSlides/notesSlide36.xml"/><Relationship Id="rId1" Type="http://schemas.openxmlformats.org/officeDocument/2006/relationships/slideLayout" Target="../slideLayouts/slideLayout36.xml"/><Relationship Id="rId4" Type="http://schemas.openxmlformats.org/officeDocument/2006/relationships/image" Target="../media/image37.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37.xml"/></Relationships>
</file>

<file path=ppt/slides/_rels/slide4.xml.rels><?xml version="1.0" encoding="UTF-8" standalone="yes"?>
<Relationships xmlns="http://schemas.openxmlformats.org/package/2006/relationships"><Relationship Id="rId3" Type="http://schemas.openxmlformats.org/officeDocument/2006/relationships/hyperlink" Target="https://perfileseducativos.unam.mx/iisue_pe/index.php/perfiles/article/view/59363/52521" TargetMode="External"/><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38.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5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50.xml"/><Relationship Id="rId1" Type="http://schemas.openxmlformats.org/officeDocument/2006/relationships/slideLayout" Target="../slideLayouts/slideLayout49.xml"/><Relationship Id="rId4" Type="http://schemas.openxmlformats.org/officeDocument/2006/relationships/image" Target="../media/image37.png"/></Relationships>
</file>

<file path=ppt/slides/_rels/slide51.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51.xml"/><Relationship Id="rId1" Type="http://schemas.openxmlformats.org/officeDocument/2006/relationships/slideLayout" Target="../slideLayouts/slideLayout50.xml"/><Relationship Id="rId4" Type="http://schemas.openxmlformats.org/officeDocument/2006/relationships/image" Target="../media/image37.png"/></Relationships>
</file>

<file path=ppt/slides/_rels/slide52.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52.xml"/><Relationship Id="rId1" Type="http://schemas.openxmlformats.org/officeDocument/2006/relationships/slideLayout" Target="../slideLayouts/slideLayout51.xml"/><Relationship Id="rId4" Type="http://schemas.openxmlformats.org/officeDocument/2006/relationships/image" Target="../media/image3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6.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5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32"/>
        <p:cNvGrpSpPr/>
        <p:nvPr/>
      </p:nvGrpSpPr>
      <p:grpSpPr>
        <a:xfrm>
          <a:off x="0" y="0"/>
          <a:ext cx="0" cy="0"/>
          <a:chOff x="0" y="0"/>
          <a:chExt cx="0" cy="0"/>
        </a:xfrm>
      </p:grpSpPr>
      <p:sp>
        <p:nvSpPr>
          <p:cNvPr id="1133" name="Google Shape;1133;p56"/>
          <p:cNvSpPr txBox="1"/>
          <p:nvPr/>
        </p:nvSpPr>
        <p:spPr>
          <a:xfrm>
            <a:off x="4989200" y="4171675"/>
            <a:ext cx="3455400" cy="297900"/>
          </a:xfrm>
          <a:prstGeom prst="rect">
            <a:avLst/>
          </a:prstGeom>
          <a:noFill/>
          <a:ln>
            <a:noFill/>
          </a:ln>
        </p:spPr>
        <p:txBody>
          <a:bodyPr spcFirstLastPara="1" wrap="square" lIns="72000" tIns="72000" rIns="72000" bIns="72000" anchor="t" anchorCtr="0">
            <a:noAutofit/>
          </a:bodyPr>
          <a:lstStyle/>
          <a:p>
            <a:pPr marL="0" lvl="0" indent="0" algn="l" rtl="0">
              <a:lnSpc>
                <a:spcPct val="90000"/>
              </a:lnSpc>
              <a:spcBef>
                <a:spcPts val="0"/>
              </a:spcBef>
              <a:spcAft>
                <a:spcPts val="0"/>
              </a:spcAft>
              <a:buNone/>
            </a:pPr>
            <a:r>
              <a:rPr lang="es" sz="1100">
                <a:latin typeface="Nunito Light"/>
                <a:ea typeface="Nunito Light"/>
                <a:cs typeface="Nunito Light"/>
                <a:sym typeface="Nunito Light"/>
              </a:rPr>
              <a:t>Nombre de los participantes</a:t>
            </a:r>
            <a:endParaRPr sz="1100">
              <a:latin typeface="Nunito Light"/>
              <a:ea typeface="Nunito Light"/>
              <a:cs typeface="Nunito Light"/>
              <a:sym typeface="Nunito Light"/>
            </a:endParaRPr>
          </a:p>
        </p:txBody>
      </p:sp>
      <p:sp>
        <p:nvSpPr>
          <p:cNvPr id="1134" name="Google Shape;1134;p56"/>
          <p:cNvSpPr txBox="1"/>
          <p:nvPr/>
        </p:nvSpPr>
        <p:spPr>
          <a:xfrm>
            <a:off x="5369150" y="3464475"/>
            <a:ext cx="681900" cy="297900"/>
          </a:xfrm>
          <a:prstGeom prst="rect">
            <a:avLst/>
          </a:prstGeom>
          <a:noFill/>
          <a:ln>
            <a:noFill/>
          </a:ln>
        </p:spPr>
        <p:txBody>
          <a:bodyPr spcFirstLastPara="1" wrap="square" lIns="72000" tIns="72000" rIns="72000" bIns="72000" anchor="t" anchorCtr="0">
            <a:noAutofit/>
          </a:bodyPr>
          <a:lstStyle/>
          <a:p>
            <a:pPr marL="0" lvl="0" indent="0" algn="l" rtl="0">
              <a:lnSpc>
                <a:spcPct val="90000"/>
              </a:lnSpc>
              <a:spcBef>
                <a:spcPts val="0"/>
              </a:spcBef>
              <a:spcAft>
                <a:spcPts val="0"/>
              </a:spcAft>
              <a:buNone/>
            </a:pPr>
            <a:r>
              <a:rPr lang="es" sz="1100">
                <a:latin typeface="Nunito Light"/>
                <a:ea typeface="Nunito Light"/>
                <a:cs typeface="Nunito Light"/>
                <a:sym typeface="Nunito Light"/>
              </a:rPr>
              <a:t>Ingrese</a:t>
            </a:r>
            <a:endParaRPr sz="1100">
              <a:latin typeface="Nunito Light"/>
              <a:ea typeface="Nunito Light"/>
              <a:cs typeface="Nunito Light"/>
              <a:sym typeface="Nunito Light"/>
            </a:endParaRPr>
          </a:p>
        </p:txBody>
      </p:sp>
      <p:sp>
        <p:nvSpPr>
          <p:cNvPr id="1135" name="Google Shape;1135;p56"/>
          <p:cNvSpPr txBox="1"/>
          <p:nvPr/>
        </p:nvSpPr>
        <p:spPr>
          <a:xfrm>
            <a:off x="6465450" y="3464475"/>
            <a:ext cx="2206500" cy="297900"/>
          </a:xfrm>
          <a:prstGeom prst="rect">
            <a:avLst/>
          </a:prstGeom>
          <a:noFill/>
          <a:ln>
            <a:noFill/>
          </a:ln>
        </p:spPr>
        <p:txBody>
          <a:bodyPr spcFirstLastPara="1" wrap="square" lIns="72000" tIns="72000" rIns="72000" bIns="72000" anchor="t" anchorCtr="0">
            <a:noAutofit/>
          </a:bodyPr>
          <a:lstStyle/>
          <a:p>
            <a:pPr marL="0" lvl="0" indent="0" algn="l" rtl="0">
              <a:lnSpc>
                <a:spcPct val="90000"/>
              </a:lnSpc>
              <a:spcBef>
                <a:spcPts val="0"/>
              </a:spcBef>
              <a:spcAft>
                <a:spcPts val="0"/>
              </a:spcAft>
              <a:buNone/>
            </a:pPr>
            <a:r>
              <a:rPr lang="es" sz="1100">
                <a:latin typeface="Nunito Light"/>
                <a:ea typeface="Nunito Light"/>
                <a:cs typeface="Nunito Light"/>
                <a:sym typeface="Nunito Light"/>
              </a:rPr>
              <a:t>Ingresar nombre de la red</a:t>
            </a:r>
            <a:endParaRPr sz="1100">
              <a:latin typeface="Nunito Light"/>
              <a:ea typeface="Nunito Light"/>
              <a:cs typeface="Nunito Light"/>
              <a:sym typeface="Nunito Light"/>
            </a:endParaRPr>
          </a:p>
        </p:txBody>
      </p:sp>
      <p:pic>
        <p:nvPicPr>
          <p:cNvPr id="1136" name="Google Shape;1136;p56">
            <a:hlinkClick r:id="rId3" action="ppaction://hlinksldjump"/>
          </p:cNvPr>
          <p:cNvPicPr preferRelativeResize="0"/>
          <p:nvPr/>
        </p:nvPicPr>
        <p:blipFill>
          <a:blip r:embed="rId4">
            <a:alphaModFix/>
          </a:blip>
          <a:stretch>
            <a:fillRect/>
          </a:stretch>
        </p:blipFill>
        <p:spPr>
          <a:xfrm>
            <a:off x="1866875" y="4680650"/>
            <a:ext cx="297900" cy="2979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65"/>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10</a:t>
            </a:fld>
            <a:endParaRPr/>
          </a:p>
        </p:txBody>
      </p:sp>
      <p:sp>
        <p:nvSpPr>
          <p:cNvPr id="1194" name="Google Shape;1194;p65"/>
          <p:cNvSpPr txBox="1"/>
          <p:nvPr/>
        </p:nvSpPr>
        <p:spPr>
          <a:xfrm>
            <a:off x="4945200" y="632100"/>
            <a:ext cx="3519900" cy="1077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2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p:txBody>
      </p:sp>
      <p:sp>
        <p:nvSpPr>
          <p:cNvPr id="1195" name="Google Shape;1195;p65"/>
          <p:cNvSpPr txBox="1"/>
          <p:nvPr/>
        </p:nvSpPr>
        <p:spPr>
          <a:xfrm>
            <a:off x="4945200" y="1883875"/>
            <a:ext cx="35322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p:txBody>
      </p:sp>
      <p:sp>
        <p:nvSpPr>
          <p:cNvPr id="1196" name="Google Shape;1196;p65"/>
          <p:cNvSpPr txBox="1"/>
          <p:nvPr/>
        </p:nvSpPr>
        <p:spPr>
          <a:xfrm>
            <a:off x="4945075" y="3519900"/>
            <a:ext cx="35199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204"/>
        <p:cNvGrpSpPr/>
        <p:nvPr/>
      </p:nvGrpSpPr>
      <p:grpSpPr>
        <a:xfrm>
          <a:off x="0" y="0"/>
          <a:ext cx="0" cy="0"/>
          <a:chOff x="0" y="0"/>
          <a:chExt cx="0" cy="0"/>
        </a:xfrm>
      </p:grpSpPr>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208"/>
        <p:cNvGrpSpPr/>
        <p:nvPr/>
      </p:nvGrpSpPr>
      <p:grpSpPr>
        <a:xfrm>
          <a:off x="0" y="0"/>
          <a:ext cx="0" cy="0"/>
          <a:chOff x="0" y="0"/>
          <a:chExt cx="0" cy="0"/>
        </a:xfrm>
      </p:grpSpPr>
      <p:pic>
        <p:nvPicPr>
          <p:cNvPr id="1209" name="Google Shape;1209;p68">
            <a:hlinkClick r:id="rId3"/>
          </p:cNvPr>
          <p:cNvPicPr preferRelativeResize="0"/>
          <p:nvPr/>
        </p:nvPicPr>
        <p:blipFill>
          <a:blip r:embed="rId4">
            <a:alphaModFix/>
          </a:blip>
          <a:stretch>
            <a:fillRect/>
          </a:stretch>
        </p:blipFill>
        <p:spPr>
          <a:xfrm rot="-5400000">
            <a:off x="7627550" y="4312199"/>
            <a:ext cx="487276" cy="487276"/>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213"/>
        <p:cNvGrpSpPr/>
        <p:nvPr/>
      </p:nvGrpSpPr>
      <p:grpSpPr>
        <a:xfrm>
          <a:off x="0" y="0"/>
          <a:ext cx="0" cy="0"/>
          <a:chOff x="0" y="0"/>
          <a:chExt cx="0" cy="0"/>
        </a:xfrm>
      </p:grpSpPr>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70"/>
          <p:cNvSpPr txBox="1"/>
          <p:nvPr/>
        </p:nvSpPr>
        <p:spPr>
          <a:xfrm>
            <a:off x="2286000" y="2260475"/>
            <a:ext cx="6353100" cy="2511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222"/>
        <p:cNvGrpSpPr/>
        <p:nvPr/>
      </p:nvGrpSpPr>
      <p:grpSpPr>
        <a:xfrm>
          <a:off x="0" y="0"/>
          <a:ext cx="0" cy="0"/>
          <a:chOff x="0" y="0"/>
          <a:chExt cx="0" cy="0"/>
        </a:xfrm>
      </p:grpSpPr>
      <p:sp>
        <p:nvSpPr>
          <p:cNvPr id="1223" name="Google Shape;1223;p71"/>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16</a:t>
            </a:fld>
            <a:endParaRPr/>
          </a:p>
        </p:txBody>
      </p:sp>
      <p:sp>
        <p:nvSpPr>
          <p:cNvPr id="1224" name="Google Shape;1224;p71"/>
          <p:cNvSpPr txBox="1"/>
          <p:nvPr/>
        </p:nvSpPr>
        <p:spPr>
          <a:xfrm>
            <a:off x="3114675" y="2638425"/>
            <a:ext cx="5676900" cy="1981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28"/>
        <p:cNvGrpSpPr/>
        <p:nvPr/>
      </p:nvGrpSpPr>
      <p:grpSpPr>
        <a:xfrm>
          <a:off x="0" y="0"/>
          <a:ext cx="0" cy="0"/>
          <a:chOff x="0" y="0"/>
          <a:chExt cx="0" cy="0"/>
        </a:xfrm>
      </p:grpSpPr>
      <p:sp>
        <p:nvSpPr>
          <p:cNvPr id="1229" name="Google Shape;1229;p72"/>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17</a:t>
            </a:f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233"/>
        <p:cNvGrpSpPr/>
        <p:nvPr/>
      </p:nvGrpSpPr>
      <p:grpSpPr>
        <a:xfrm>
          <a:off x="0" y="0"/>
          <a:ext cx="0" cy="0"/>
          <a:chOff x="0" y="0"/>
          <a:chExt cx="0" cy="0"/>
        </a:xfrm>
      </p:grpSpPr>
      <p:sp>
        <p:nvSpPr>
          <p:cNvPr id="1234" name="Google Shape;1234;p73"/>
          <p:cNvSpPr txBox="1"/>
          <p:nvPr/>
        </p:nvSpPr>
        <p:spPr>
          <a:xfrm>
            <a:off x="2552700" y="2676525"/>
            <a:ext cx="6086400" cy="209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38"/>
        <p:cNvGrpSpPr/>
        <p:nvPr/>
      </p:nvGrpSpPr>
      <p:grpSpPr>
        <a:xfrm>
          <a:off x="0" y="0"/>
          <a:ext cx="0" cy="0"/>
          <a:chOff x="0" y="0"/>
          <a:chExt cx="0" cy="0"/>
        </a:xfrm>
      </p:grpSpPr>
      <p:sp>
        <p:nvSpPr>
          <p:cNvPr id="1239" name="Google Shape;1239;p74"/>
          <p:cNvSpPr txBox="1"/>
          <p:nvPr/>
        </p:nvSpPr>
        <p:spPr>
          <a:xfrm>
            <a:off x="2809875" y="2628900"/>
            <a:ext cx="5829300" cy="2143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47"/>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51"/>
        <p:cNvGrpSpPr/>
        <p:nvPr/>
      </p:nvGrpSpPr>
      <p:grpSpPr>
        <a:xfrm>
          <a:off x="0" y="0"/>
          <a:ext cx="0" cy="0"/>
          <a:chOff x="0" y="0"/>
          <a:chExt cx="0" cy="0"/>
        </a:xfrm>
      </p:grpSpPr>
      <p:pic>
        <p:nvPicPr>
          <p:cNvPr id="1252" name="Google Shape;1252;p77">
            <a:hlinkClick r:id="rId3" action="ppaction://hlinksldjump"/>
          </p:cNvPr>
          <p:cNvPicPr preferRelativeResize="0"/>
          <p:nvPr/>
        </p:nvPicPr>
        <p:blipFill>
          <a:blip r:embed="rId4">
            <a:alphaModFix/>
          </a:blip>
          <a:stretch>
            <a:fillRect/>
          </a:stretch>
        </p:blipFill>
        <p:spPr>
          <a:xfrm>
            <a:off x="7711750" y="4563750"/>
            <a:ext cx="297900" cy="2979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56"/>
        <p:cNvGrpSpPr/>
        <p:nvPr/>
      </p:nvGrpSpPr>
      <p:grpSpPr>
        <a:xfrm>
          <a:off x="0" y="0"/>
          <a:ext cx="0" cy="0"/>
          <a:chOff x="0" y="0"/>
          <a:chExt cx="0" cy="0"/>
        </a:xfrm>
      </p:grpSpPr>
      <p:sp>
        <p:nvSpPr>
          <p:cNvPr id="1257" name="Google Shape;1257;p78"/>
          <p:cNvSpPr txBox="1"/>
          <p:nvPr/>
        </p:nvSpPr>
        <p:spPr>
          <a:xfrm>
            <a:off x="3581400" y="2078725"/>
            <a:ext cx="5172300" cy="275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258" name="Google Shape;1258;p78"/>
          <p:cNvSpPr txBox="1"/>
          <p:nvPr/>
        </p:nvSpPr>
        <p:spPr>
          <a:xfrm>
            <a:off x="5063550" y="1652325"/>
            <a:ext cx="31092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62"/>
        <p:cNvGrpSpPr/>
        <p:nvPr/>
      </p:nvGrpSpPr>
      <p:grpSpPr>
        <a:xfrm>
          <a:off x="0" y="0"/>
          <a:ext cx="0" cy="0"/>
          <a:chOff x="0" y="0"/>
          <a:chExt cx="0" cy="0"/>
        </a:xfrm>
      </p:grpSpPr>
      <p:sp>
        <p:nvSpPr>
          <p:cNvPr id="1263" name="Google Shape;1263;p79"/>
          <p:cNvSpPr txBox="1">
            <a:spLocks noGrp="1"/>
          </p:cNvSpPr>
          <p:nvPr>
            <p:ph type="sldNum" idx="4294967295"/>
          </p:nvPr>
        </p:nvSpPr>
        <p:spPr>
          <a:xfrm>
            <a:off x="8264648" y="459503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24</a:t>
            </a:fld>
            <a:endParaRPr/>
          </a:p>
        </p:txBody>
      </p:sp>
      <p:sp>
        <p:nvSpPr>
          <p:cNvPr id="1264" name="Google Shape;1264;p79"/>
          <p:cNvSpPr txBox="1"/>
          <p:nvPr/>
        </p:nvSpPr>
        <p:spPr>
          <a:xfrm>
            <a:off x="808550" y="2156100"/>
            <a:ext cx="30000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pic>
        <p:nvPicPr>
          <p:cNvPr id="1265" name="Google Shape;1265;p79">
            <a:hlinkClick r:id="rId3"/>
          </p:cNvPr>
          <p:cNvPicPr preferRelativeResize="0"/>
          <p:nvPr/>
        </p:nvPicPr>
        <p:blipFill>
          <a:blip r:embed="rId4">
            <a:alphaModFix/>
          </a:blip>
          <a:stretch>
            <a:fillRect/>
          </a:stretch>
        </p:blipFill>
        <p:spPr>
          <a:xfrm rot="-2948061">
            <a:off x="8096831" y="1631942"/>
            <a:ext cx="359890" cy="359893"/>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0" name="Google Shape;1270;p80"/>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25</a:t>
            </a:fld>
            <a:endParaRPr/>
          </a:p>
        </p:txBody>
      </p:sp>
      <p:sp>
        <p:nvSpPr>
          <p:cNvPr id="1271" name="Google Shape;1271;p80"/>
          <p:cNvSpPr txBox="1"/>
          <p:nvPr/>
        </p:nvSpPr>
        <p:spPr>
          <a:xfrm>
            <a:off x="409325" y="828675"/>
            <a:ext cx="8231400" cy="384900"/>
          </a:xfrm>
          <a:prstGeom prst="rect">
            <a:avLst/>
          </a:prstGeom>
          <a:noFill/>
          <a:ln>
            <a:noFill/>
          </a:ln>
        </p:spPr>
        <p:txBody>
          <a:bodyPr spcFirstLastPara="1" wrap="square" lIns="91425" tIns="91425" rIns="91425" bIns="91425" anchor="t" anchorCtr="0">
            <a:spAutoFit/>
          </a:bodyPr>
          <a:lstStyle/>
          <a:p>
            <a:pPr marL="0" lvl="0" indent="0" algn="just" rtl="0">
              <a:lnSpc>
                <a:spcPct val="115000"/>
              </a:lnSpc>
              <a:spcBef>
                <a:spcPts val="0"/>
              </a:spcBef>
              <a:spcAft>
                <a:spcPts val="0"/>
              </a:spcAft>
              <a:buNone/>
            </a:pPr>
            <a:endParaRPr sz="130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6" name="Google Shape;1276;p81"/>
          <p:cNvSpPr txBox="1"/>
          <p:nvPr/>
        </p:nvSpPr>
        <p:spPr>
          <a:xfrm>
            <a:off x="3181350" y="3228975"/>
            <a:ext cx="5381700" cy="609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277" name="Google Shape;1277;p81"/>
          <p:cNvSpPr txBox="1"/>
          <p:nvPr/>
        </p:nvSpPr>
        <p:spPr>
          <a:xfrm>
            <a:off x="2771625" y="3597775"/>
            <a:ext cx="5753400" cy="1183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278" name="Google Shape;1278;p81"/>
          <p:cNvSpPr txBox="1"/>
          <p:nvPr/>
        </p:nvSpPr>
        <p:spPr>
          <a:xfrm>
            <a:off x="2771625" y="2571750"/>
            <a:ext cx="5917800" cy="34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82"/>
        <p:cNvGrpSpPr/>
        <p:nvPr/>
      </p:nvGrpSpPr>
      <p:grpSpPr>
        <a:xfrm>
          <a:off x="0" y="0"/>
          <a:ext cx="0" cy="0"/>
          <a:chOff x="0" y="0"/>
          <a:chExt cx="0" cy="0"/>
        </a:xfrm>
      </p:grpSpPr>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86"/>
        <p:cNvGrpSpPr/>
        <p:nvPr/>
      </p:nvGrpSpPr>
      <p:grpSpPr>
        <a:xfrm>
          <a:off x="0" y="0"/>
          <a:ext cx="0" cy="0"/>
          <a:chOff x="0" y="0"/>
          <a:chExt cx="0" cy="0"/>
        </a:xfrm>
      </p:grpSpPr>
      <p:sp>
        <p:nvSpPr>
          <p:cNvPr id="1287" name="Google Shape;1287;p83"/>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28</a:t>
            </a:fld>
            <a:endParaRPr/>
          </a:p>
        </p:txBody>
      </p:sp>
      <p:pic>
        <p:nvPicPr>
          <p:cNvPr id="1288" name="Google Shape;1288;p83">
            <a:hlinkClick r:id="rId3"/>
          </p:cNvPr>
          <p:cNvPicPr preferRelativeResize="0"/>
          <p:nvPr/>
        </p:nvPicPr>
        <p:blipFill>
          <a:blip r:embed="rId4">
            <a:alphaModFix/>
          </a:blip>
          <a:stretch>
            <a:fillRect/>
          </a:stretch>
        </p:blipFill>
        <p:spPr>
          <a:xfrm rot="-2948061">
            <a:off x="3853706" y="2511067"/>
            <a:ext cx="359890" cy="359893"/>
          </a:xfrm>
          <a:prstGeom prst="rect">
            <a:avLst/>
          </a:prstGeom>
          <a:noFill/>
          <a:ln>
            <a:noFill/>
          </a:ln>
        </p:spPr>
      </p:pic>
      <p:pic>
        <p:nvPicPr>
          <p:cNvPr id="1289" name="Google Shape;1289;p83">
            <a:hlinkClick r:id="rId5"/>
          </p:cNvPr>
          <p:cNvPicPr preferRelativeResize="0"/>
          <p:nvPr/>
        </p:nvPicPr>
        <p:blipFill>
          <a:blip r:embed="rId4">
            <a:alphaModFix/>
          </a:blip>
          <a:stretch>
            <a:fillRect/>
          </a:stretch>
        </p:blipFill>
        <p:spPr>
          <a:xfrm rot="-2948061">
            <a:off x="3788781" y="4070967"/>
            <a:ext cx="359890" cy="359893"/>
          </a:xfrm>
          <a:prstGeom prst="rect">
            <a:avLst/>
          </a:prstGeom>
          <a:noFill/>
          <a:ln>
            <a:noFill/>
          </a:ln>
        </p:spPr>
      </p:pic>
      <p:pic>
        <p:nvPicPr>
          <p:cNvPr id="1290" name="Google Shape;1290;p83">
            <a:hlinkClick r:id="rId6"/>
          </p:cNvPr>
          <p:cNvPicPr preferRelativeResize="0"/>
          <p:nvPr/>
        </p:nvPicPr>
        <p:blipFill>
          <a:blip r:embed="rId4">
            <a:alphaModFix/>
          </a:blip>
          <a:stretch>
            <a:fillRect/>
          </a:stretch>
        </p:blipFill>
        <p:spPr>
          <a:xfrm rot="-2948061">
            <a:off x="8359056" y="1718867"/>
            <a:ext cx="359890" cy="359893"/>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5" name="Google Shape;1295;p84"/>
          <p:cNvSpPr txBox="1"/>
          <p:nvPr/>
        </p:nvSpPr>
        <p:spPr>
          <a:xfrm>
            <a:off x="2329550" y="1343850"/>
            <a:ext cx="2857500" cy="307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800">
              <a:solidFill>
                <a:schemeClr val="dk1"/>
              </a:solidFill>
              <a:latin typeface="Nunito"/>
              <a:ea typeface="Nunito"/>
              <a:cs typeface="Nunito"/>
              <a:sym typeface="Nunito"/>
            </a:endParaRPr>
          </a:p>
        </p:txBody>
      </p:sp>
      <p:sp>
        <p:nvSpPr>
          <p:cNvPr id="1296" name="Google Shape;1296;p84"/>
          <p:cNvSpPr txBox="1"/>
          <p:nvPr/>
        </p:nvSpPr>
        <p:spPr>
          <a:xfrm>
            <a:off x="2329550" y="933450"/>
            <a:ext cx="2857500" cy="307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297" name="Google Shape;1297;p84"/>
          <p:cNvSpPr txBox="1"/>
          <p:nvPr/>
        </p:nvSpPr>
        <p:spPr>
          <a:xfrm>
            <a:off x="2329550" y="1343850"/>
            <a:ext cx="2857500" cy="122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298" name="Google Shape;1298;p84"/>
          <p:cNvSpPr txBox="1"/>
          <p:nvPr/>
        </p:nvSpPr>
        <p:spPr>
          <a:xfrm>
            <a:off x="2329550" y="2674350"/>
            <a:ext cx="2857500" cy="811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299" name="Google Shape;1299;p84"/>
          <p:cNvSpPr txBox="1"/>
          <p:nvPr/>
        </p:nvSpPr>
        <p:spPr>
          <a:xfrm>
            <a:off x="2329550" y="3952425"/>
            <a:ext cx="2857500" cy="71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44"/>
        <p:cNvGrpSpPr/>
        <p:nvPr/>
      </p:nvGrpSpPr>
      <p:grpSpPr>
        <a:xfrm>
          <a:off x="0" y="0"/>
          <a:ext cx="0" cy="0"/>
          <a:chOff x="0" y="0"/>
          <a:chExt cx="0" cy="0"/>
        </a:xfrm>
      </p:grpSpPr>
      <p:pic>
        <p:nvPicPr>
          <p:cNvPr id="1145" name="Google Shape;1145;p58">
            <a:hlinkClick r:id="rId3"/>
          </p:cNvPr>
          <p:cNvPicPr preferRelativeResize="0"/>
          <p:nvPr/>
        </p:nvPicPr>
        <p:blipFill>
          <a:blip r:embed="rId4">
            <a:alphaModFix/>
          </a:blip>
          <a:stretch>
            <a:fillRect/>
          </a:stretch>
        </p:blipFill>
        <p:spPr>
          <a:xfrm rot="430143">
            <a:off x="1720279" y="3903703"/>
            <a:ext cx="493293" cy="493270"/>
          </a:xfrm>
          <a:prstGeom prst="rect">
            <a:avLst/>
          </a:prstGeom>
          <a:noFill/>
          <a:ln>
            <a:noFill/>
          </a:ln>
        </p:spPr>
      </p:pic>
      <p:sp>
        <p:nvSpPr>
          <p:cNvPr id="1146" name="Google Shape;1146;p58"/>
          <p:cNvSpPr txBox="1"/>
          <p:nvPr/>
        </p:nvSpPr>
        <p:spPr>
          <a:xfrm>
            <a:off x="11204400" y="3931025"/>
            <a:ext cx="3000000" cy="3000000"/>
          </a:xfrm>
          <a:prstGeom prst="rect">
            <a:avLst/>
          </a:prstGeom>
          <a:noFill/>
          <a:ln>
            <a:noFill/>
          </a:ln>
        </p:spPr>
        <p:txBody>
          <a:bodyPr spcFirstLastPara="1" wrap="square" lIns="91425" tIns="91425" rIns="91425" bIns="91425" anchor="ctr" anchorCtr="0">
            <a:noAutofit/>
          </a:bodyPr>
          <a:lstStyle/>
          <a:p>
            <a:pPr marL="215900" marR="114300" lvl="0" indent="0" algn="l" rtl="0">
              <a:lnSpc>
                <a:spcPct val="142857"/>
              </a:lnSpc>
              <a:spcBef>
                <a:spcPts val="0"/>
              </a:spcBef>
              <a:spcAft>
                <a:spcPts val="0"/>
              </a:spcAft>
              <a:buNone/>
            </a:pPr>
            <a:r>
              <a:rPr lang="es" sz="1050">
                <a:solidFill>
                  <a:srgbClr val="3C4043"/>
                </a:solidFill>
                <a:highlight>
                  <a:srgbClr val="FFFFFF"/>
                </a:highlight>
                <a:latin typeface="Roboto"/>
                <a:ea typeface="Roboto"/>
                <a:cs typeface="Roboto"/>
                <a:sym typeface="Roboto"/>
              </a:rPr>
              <a:t>a</a:t>
            </a:r>
            <a:endParaRPr sz="1050">
              <a:solidFill>
                <a:srgbClr val="3C4043"/>
              </a:solidFill>
              <a:highlight>
                <a:srgbClr val="FFFFFF"/>
              </a:highlight>
              <a:latin typeface="Roboto"/>
              <a:ea typeface="Roboto"/>
              <a:cs typeface="Roboto"/>
              <a:sym typeface="Roboto"/>
            </a:endParaRPr>
          </a:p>
          <a:p>
            <a:pPr marL="215900" marR="114300" lvl="0" indent="0" algn="l" rtl="0">
              <a:lnSpc>
                <a:spcPct val="133333"/>
              </a:lnSpc>
              <a:spcBef>
                <a:spcPts val="600"/>
              </a:spcBef>
              <a:spcAft>
                <a:spcPts val="0"/>
              </a:spcAft>
              <a:buNone/>
            </a:pPr>
            <a:r>
              <a:rPr lang="es" sz="900">
                <a:solidFill>
                  <a:srgbClr val="3C4043"/>
                </a:solidFill>
                <a:highlight>
                  <a:srgbClr val="FFFFFF"/>
                </a:highlight>
                <a:latin typeface="Roboto"/>
                <a:ea typeface="Roboto"/>
                <a:cs typeface="Roboto"/>
                <a:sym typeface="Roboto"/>
              </a:rPr>
              <a:t>11:48 10 mar</a:t>
            </a:r>
            <a:endParaRPr sz="900">
              <a:solidFill>
                <a:srgbClr val="3C4043"/>
              </a:solidFill>
              <a:highlight>
                <a:srgbClr val="FFFFFF"/>
              </a:highlight>
              <a:latin typeface="Roboto"/>
              <a:ea typeface="Roboto"/>
              <a:cs typeface="Roboto"/>
              <a:sym typeface="Roboto"/>
            </a:endParaRPr>
          </a:p>
          <a:p>
            <a:pPr marL="114300" marR="114300" lvl="0" indent="0" algn="l" rtl="0">
              <a:lnSpc>
                <a:spcPct val="142857"/>
              </a:lnSpc>
              <a:spcBef>
                <a:spcPts val="600"/>
              </a:spcBef>
              <a:spcAft>
                <a:spcPts val="0"/>
              </a:spcAft>
              <a:buNone/>
            </a:pPr>
            <a:r>
              <a:rPr lang="es" sz="1050">
                <a:highlight>
                  <a:srgbClr val="FFFFFF"/>
                </a:highlight>
                <a:latin typeface="Roboto"/>
                <a:ea typeface="Roboto"/>
                <a:cs typeface="Roboto"/>
                <a:sym typeface="Roboto"/>
              </a:rPr>
              <a:t>no sé a ustedes pero el link me dirige a algo que ya no existe</a:t>
            </a:r>
            <a:endParaRPr sz="1050">
              <a:highlight>
                <a:srgbClr val="FFFFFF"/>
              </a:highlight>
              <a:latin typeface="Roboto"/>
              <a:ea typeface="Roboto"/>
              <a:cs typeface="Roboto"/>
              <a:sym typeface="Roboto"/>
            </a:endParaRPr>
          </a:p>
          <a:p>
            <a:pPr marL="0" lvl="0" indent="0" algn="l" rtl="0">
              <a:lnSpc>
                <a:spcPct val="115000"/>
              </a:lnSpc>
              <a:spcBef>
                <a:spcPts val="0"/>
              </a:spcBef>
              <a:spcAft>
                <a:spcPts val="0"/>
              </a:spcAft>
              <a:buNone/>
            </a:pPr>
            <a:endParaRPr sz="1100"/>
          </a:p>
        </p:txBody>
      </p:sp>
      <p:pic>
        <p:nvPicPr>
          <p:cNvPr id="1147" name="Google Shape;1147;p58">
            <a:hlinkClick r:id="rId5"/>
          </p:cNvPr>
          <p:cNvPicPr preferRelativeResize="0"/>
          <p:nvPr/>
        </p:nvPicPr>
        <p:blipFill>
          <a:blip r:embed="rId4">
            <a:alphaModFix/>
          </a:blip>
          <a:stretch>
            <a:fillRect/>
          </a:stretch>
        </p:blipFill>
        <p:spPr>
          <a:xfrm rot="-2948061">
            <a:off x="6139831" y="4600717"/>
            <a:ext cx="359890" cy="35989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303"/>
        <p:cNvGrpSpPr/>
        <p:nvPr/>
      </p:nvGrpSpPr>
      <p:grpSpPr>
        <a:xfrm>
          <a:off x="0" y="0"/>
          <a:ext cx="0" cy="0"/>
          <a:chOff x="0" y="0"/>
          <a:chExt cx="0" cy="0"/>
        </a:xfrm>
      </p:grpSpPr>
      <p:sp>
        <p:nvSpPr>
          <p:cNvPr id="1304" name="Google Shape;1304;p85"/>
          <p:cNvSpPr txBox="1"/>
          <p:nvPr/>
        </p:nvSpPr>
        <p:spPr>
          <a:xfrm>
            <a:off x="3136925" y="1093200"/>
            <a:ext cx="5178300" cy="1313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305" name="Google Shape;1305;p85"/>
          <p:cNvSpPr txBox="1"/>
          <p:nvPr/>
        </p:nvSpPr>
        <p:spPr>
          <a:xfrm>
            <a:off x="3136925" y="2571750"/>
            <a:ext cx="4890300" cy="140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306" name="Google Shape;1306;p85"/>
          <p:cNvSpPr txBox="1"/>
          <p:nvPr/>
        </p:nvSpPr>
        <p:spPr>
          <a:xfrm>
            <a:off x="3220350" y="4053100"/>
            <a:ext cx="4890300" cy="82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310"/>
        <p:cNvGrpSpPr/>
        <p:nvPr/>
      </p:nvGrpSpPr>
      <p:grpSpPr>
        <a:xfrm>
          <a:off x="0" y="0"/>
          <a:ext cx="0" cy="0"/>
          <a:chOff x="0" y="0"/>
          <a:chExt cx="0" cy="0"/>
        </a:xfrm>
      </p:grpSpPr>
      <p:sp>
        <p:nvSpPr>
          <p:cNvPr id="1311" name="Google Shape;1311;p86"/>
          <p:cNvSpPr txBox="1"/>
          <p:nvPr/>
        </p:nvSpPr>
        <p:spPr>
          <a:xfrm>
            <a:off x="2201200" y="1174675"/>
            <a:ext cx="3054900" cy="1180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312" name="Google Shape;1312;p86"/>
          <p:cNvSpPr txBox="1"/>
          <p:nvPr/>
        </p:nvSpPr>
        <p:spPr>
          <a:xfrm>
            <a:off x="2201200" y="2417750"/>
            <a:ext cx="3054900" cy="470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313" name="Google Shape;1313;p86"/>
          <p:cNvSpPr txBox="1"/>
          <p:nvPr/>
        </p:nvSpPr>
        <p:spPr>
          <a:xfrm>
            <a:off x="2201200" y="3028725"/>
            <a:ext cx="3054900" cy="1371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329"/>
        <p:cNvGrpSpPr/>
        <p:nvPr/>
      </p:nvGrpSpPr>
      <p:grpSpPr>
        <a:xfrm>
          <a:off x="0" y="0"/>
          <a:ext cx="0" cy="0"/>
          <a:chOff x="0" y="0"/>
          <a:chExt cx="0" cy="0"/>
        </a:xfrm>
      </p:grpSpPr>
      <p:sp>
        <p:nvSpPr>
          <p:cNvPr id="1330" name="Google Shape;1330;p90"/>
          <p:cNvSpPr txBox="1"/>
          <p:nvPr/>
        </p:nvSpPr>
        <p:spPr>
          <a:xfrm>
            <a:off x="2292875" y="1536850"/>
            <a:ext cx="64698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s"/>
              <a:t> </a:t>
            </a:r>
            <a:endParaRPr sz="1200">
              <a:latin typeface="Nunito"/>
              <a:ea typeface="Nunito"/>
              <a:cs typeface="Nunito"/>
              <a:sym typeface="Nunito"/>
            </a:endParaRPr>
          </a:p>
        </p:txBody>
      </p:sp>
      <p:sp>
        <p:nvSpPr>
          <p:cNvPr id="1331" name="Google Shape;1331;p90"/>
          <p:cNvSpPr txBox="1"/>
          <p:nvPr/>
        </p:nvSpPr>
        <p:spPr>
          <a:xfrm>
            <a:off x="2342450" y="1574025"/>
            <a:ext cx="6321000" cy="1416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p:txBody>
      </p:sp>
      <p:sp>
        <p:nvSpPr>
          <p:cNvPr id="1332" name="Google Shape;1332;p90"/>
          <p:cNvSpPr txBox="1"/>
          <p:nvPr/>
        </p:nvSpPr>
        <p:spPr>
          <a:xfrm>
            <a:off x="2354850" y="3086100"/>
            <a:ext cx="6308700" cy="1569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a:p>
            <a:pPr marL="0" lvl="0" indent="0" algn="l" rtl="0">
              <a:spcBef>
                <a:spcPts val="0"/>
              </a:spcBef>
              <a:spcAft>
                <a:spcPts val="0"/>
              </a:spcAft>
              <a:buNone/>
            </a:pPr>
            <a:endParaRPr sz="1000">
              <a:latin typeface="Nunito"/>
              <a:ea typeface="Nunito"/>
              <a:cs typeface="Nunito"/>
              <a:sym typeface="Nunito"/>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36"/>
        <p:cNvGrpSpPr/>
        <p:nvPr/>
      </p:nvGrpSpPr>
      <p:grpSpPr>
        <a:xfrm>
          <a:off x="0" y="0"/>
          <a:ext cx="0" cy="0"/>
          <a:chOff x="0" y="0"/>
          <a:chExt cx="0" cy="0"/>
        </a:xfrm>
      </p:grpSpPr>
      <p:pic>
        <p:nvPicPr>
          <p:cNvPr id="1337" name="Google Shape;1337;p91">
            <a:hlinkClick r:id="rId3" action="ppaction://hlinksldjump"/>
          </p:cNvPr>
          <p:cNvPicPr preferRelativeResize="0"/>
          <p:nvPr/>
        </p:nvPicPr>
        <p:blipFill>
          <a:blip r:embed="rId4">
            <a:alphaModFix/>
          </a:blip>
          <a:stretch>
            <a:fillRect/>
          </a:stretch>
        </p:blipFill>
        <p:spPr>
          <a:xfrm>
            <a:off x="1038850" y="4456625"/>
            <a:ext cx="297900" cy="29790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p92"/>
          <p:cNvSpPr txBox="1"/>
          <p:nvPr/>
        </p:nvSpPr>
        <p:spPr>
          <a:xfrm>
            <a:off x="3581400" y="1836975"/>
            <a:ext cx="5172300" cy="2992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sp>
        <p:nvSpPr>
          <p:cNvPr id="1347" name="Google Shape;1347;p93"/>
          <p:cNvSpPr txBox="1"/>
          <p:nvPr/>
        </p:nvSpPr>
        <p:spPr>
          <a:xfrm>
            <a:off x="4197575" y="2178150"/>
            <a:ext cx="1065900" cy="393600"/>
          </a:xfrm>
          <a:prstGeom prst="rect">
            <a:avLst/>
          </a:prstGeom>
          <a:noFill/>
          <a:ln>
            <a:noFill/>
          </a:ln>
        </p:spPr>
        <p:txBody>
          <a:bodyPr spcFirstLastPara="1" wrap="square" lIns="91425" tIns="91425" rIns="91425" bIns="91425" anchor="t" anchorCtr="0">
            <a:normAutofit fontScale="85000"/>
          </a:bodyPr>
          <a:lstStyle/>
          <a:p>
            <a:pPr marL="0" lvl="0" indent="0" algn="l" rtl="0">
              <a:lnSpc>
                <a:spcPct val="90000"/>
              </a:lnSpc>
              <a:spcBef>
                <a:spcPts val="0"/>
              </a:spcBef>
              <a:spcAft>
                <a:spcPts val="0"/>
              </a:spcAft>
              <a:buNone/>
            </a:pPr>
            <a:r>
              <a:rPr lang="es" sz="1100">
                <a:solidFill>
                  <a:schemeClr val="dk2"/>
                </a:solidFill>
                <a:latin typeface="Nunito"/>
                <a:ea typeface="Nunito"/>
                <a:cs typeface="Nunito"/>
                <a:sym typeface="Nunito"/>
              </a:rPr>
              <a:t>Escribir Nombre</a:t>
            </a:r>
            <a:endParaRPr sz="1100">
              <a:solidFill>
                <a:schemeClr val="dk2"/>
              </a:solidFill>
              <a:latin typeface="Nunito"/>
              <a:ea typeface="Nunito"/>
              <a:cs typeface="Nunito"/>
              <a:sym typeface="Nunito"/>
            </a:endParaRPr>
          </a:p>
        </p:txBody>
      </p:sp>
      <p:sp>
        <p:nvSpPr>
          <p:cNvPr id="1348" name="Google Shape;1348;p93"/>
          <p:cNvSpPr txBox="1"/>
          <p:nvPr/>
        </p:nvSpPr>
        <p:spPr>
          <a:xfrm>
            <a:off x="4197575" y="2737475"/>
            <a:ext cx="1065900" cy="393600"/>
          </a:xfrm>
          <a:prstGeom prst="rect">
            <a:avLst/>
          </a:prstGeom>
          <a:noFill/>
          <a:ln>
            <a:noFill/>
          </a:ln>
        </p:spPr>
        <p:txBody>
          <a:bodyPr spcFirstLastPara="1" wrap="square" lIns="91425" tIns="91425" rIns="91425" bIns="91425" anchor="t" anchorCtr="0">
            <a:normAutofit fontScale="85000"/>
          </a:bodyPr>
          <a:lstStyle/>
          <a:p>
            <a:pPr marL="0" lvl="0" indent="0" algn="l" rtl="0">
              <a:lnSpc>
                <a:spcPct val="90000"/>
              </a:lnSpc>
              <a:spcBef>
                <a:spcPts val="0"/>
              </a:spcBef>
              <a:spcAft>
                <a:spcPts val="0"/>
              </a:spcAft>
              <a:buNone/>
            </a:pPr>
            <a:r>
              <a:rPr lang="es" sz="1100">
                <a:solidFill>
                  <a:schemeClr val="dk2"/>
                </a:solidFill>
                <a:latin typeface="Nunito"/>
                <a:ea typeface="Nunito"/>
                <a:cs typeface="Nunito"/>
                <a:sym typeface="Nunito"/>
              </a:rPr>
              <a:t>Escribir Nombre</a:t>
            </a:r>
            <a:endParaRPr sz="1100">
              <a:solidFill>
                <a:schemeClr val="dk2"/>
              </a:solidFill>
              <a:latin typeface="Nunito"/>
              <a:ea typeface="Nunito"/>
              <a:cs typeface="Nunito"/>
              <a:sym typeface="Nunito"/>
            </a:endParaRPr>
          </a:p>
        </p:txBody>
      </p:sp>
      <p:sp>
        <p:nvSpPr>
          <p:cNvPr id="1349" name="Google Shape;1349;p93"/>
          <p:cNvSpPr txBox="1"/>
          <p:nvPr/>
        </p:nvSpPr>
        <p:spPr>
          <a:xfrm>
            <a:off x="4197575" y="3211025"/>
            <a:ext cx="1065900" cy="393600"/>
          </a:xfrm>
          <a:prstGeom prst="rect">
            <a:avLst/>
          </a:prstGeom>
          <a:noFill/>
          <a:ln>
            <a:noFill/>
          </a:ln>
        </p:spPr>
        <p:txBody>
          <a:bodyPr spcFirstLastPara="1" wrap="square" lIns="91425" tIns="91425" rIns="91425" bIns="91425" anchor="t" anchorCtr="0">
            <a:normAutofit fontScale="85000"/>
          </a:bodyPr>
          <a:lstStyle/>
          <a:p>
            <a:pPr marL="0" lvl="0" indent="0" algn="l" rtl="0">
              <a:lnSpc>
                <a:spcPct val="90000"/>
              </a:lnSpc>
              <a:spcBef>
                <a:spcPts val="0"/>
              </a:spcBef>
              <a:spcAft>
                <a:spcPts val="0"/>
              </a:spcAft>
              <a:buNone/>
            </a:pPr>
            <a:r>
              <a:rPr lang="es" sz="1100">
                <a:solidFill>
                  <a:schemeClr val="dk2"/>
                </a:solidFill>
                <a:latin typeface="Nunito"/>
                <a:ea typeface="Nunito"/>
                <a:cs typeface="Nunito"/>
                <a:sym typeface="Nunito"/>
              </a:rPr>
              <a:t>Escribir Nombre</a:t>
            </a:r>
            <a:endParaRPr sz="1100">
              <a:solidFill>
                <a:schemeClr val="dk2"/>
              </a:solidFill>
              <a:latin typeface="Nunito"/>
              <a:ea typeface="Nunito"/>
              <a:cs typeface="Nunito"/>
              <a:sym typeface="Nunito"/>
            </a:endParaRPr>
          </a:p>
        </p:txBody>
      </p:sp>
      <p:sp>
        <p:nvSpPr>
          <p:cNvPr id="1350" name="Google Shape;1350;p93"/>
          <p:cNvSpPr txBox="1"/>
          <p:nvPr/>
        </p:nvSpPr>
        <p:spPr>
          <a:xfrm>
            <a:off x="5358075" y="2178150"/>
            <a:ext cx="3063300" cy="3936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s" sz="1100">
                <a:solidFill>
                  <a:srgbClr val="B7B7B7"/>
                </a:solidFill>
              </a:rPr>
              <a:t>Escribir habilidades</a:t>
            </a:r>
            <a:endParaRPr sz="1100">
              <a:solidFill>
                <a:srgbClr val="B7B7B7"/>
              </a:solidFill>
            </a:endParaRPr>
          </a:p>
        </p:txBody>
      </p:sp>
      <p:sp>
        <p:nvSpPr>
          <p:cNvPr id="1351" name="Google Shape;1351;p93"/>
          <p:cNvSpPr txBox="1"/>
          <p:nvPr/>
        </p:nvSpPr>
        <p:spPr>
          <a:xfrm>
            <a:off x="5358075" y="2694588"/>
            <a:ext cx="3063300" cy="3936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s" sz="1100">
                <a:solidFill>
                  <a:srgbClr val="B7B7B7"/>
                </a:solidFill>
              </a:rPr>
              <a:t>Escribir habilidades</a:t>
            </a:r>
            <a:endParaRPr sz="1100">
              <a:solidFill>
                <a:srgbClr val="B7B7B7"/>
              </a:solidFill>
            </a:endParaRPr>
          </a:p>
        </p:txBody>
      </p:sp>
      <p:sp>
        <p:nvSpPr>
          <p:cNvPr id="1352" name="Google Shape;1352;p93"/>
          <p:cNvSpPr txBox="1"/>
          <p:nvPr/>
        </p:nvSpPr>
        <p:spPr>
          <a:xfrm>
            <a:off x="5358075" y="3211025"/>
            <a:ext cx="3116700" cy="393600"/>
          </a:xfrm>
          <a:prstGeom prst="rect">
            <a:avLst/>
          </a:prstGeom>
          <a:noFill/>
          <a:ln>
            <a:noFill/>
          </a:ln>
        </p:spPr>
        <p:txBody>
          <a:bodyPr spcFirstLastPara="1" wrap="square" lIns="91425" tIns="91425" rIns="91425" bIns="91425" anchor="t" anchorCtr="0">
            <a:normAutofit/>
          </a:bodyPr>
          <a:lstStyle/>
          <a:p>
            <a:pPr marL="0" lvl="0" indent="0" algn="l" rtl="0">
              <a:lnSpc>
                <a:spcPct val="90000"/>
              </a:lnSpc>
              <a:spcBef>
                <a:spcPts val="0"/>
              </a:spcBef>
              <a:spcAft>
                <a:spcPts val="0"/>
              </a:spcAft>
              <a:buNone/>
            </a:pPr>
            <a:r>
              <a:rPr lang="es" sz="1100">
                <a:solidFill>
                  <a:srgbClr val="B7B7B7"/>
                </a:solidFill>
                <a:latin typeface="Nunito"/>
                <a:ea typeface="Nunito"/>
                <a:cs typeface="Nunito"/>
                <a:sym typeface="Nunito"/>
              </a:rPr>
              <a:t>Escribir habilidades</a:t>
            </a:r>
            <a:endParaRPr sz="1100">
              <a:solidFill>
                <a:srgbClr val="B7B7B7"/>
              </a:solidFill>
              <a:latin typeface="Nunito"/>
              <a:ea typeface="Nunito"/>
              <a:cs typeface="Nunito"/>
              <a:sym typeface="Nunito"/>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56"/>
        <p:cNvGrpSpPr/>
        <p:nvPr/>
      </p:nvGrpSpPr>
      <p:grpSpPr>
        <a:xfrm>
          <a:off x="0" y="0"/>
          <a:ext cx="0" cy="0"/>
          <a:chOff x="0" y="0"/>
          <a:chExt cx="0" cy="0"/>
        </a:xfrm>
      </p:grpSpPr>
      <p:sp>
        <p:nvSpPr>
          <p:cNvPr id="1357" name="Google Shape;1357;p94"/>
          <p:cNvSpPr txBox="1"/>
          <p:nvPr/>
        </p:nvSpPr>
        <p:spPr>
          <a:xfrm>
            <a:off x="421875" y="1350375"/>
            <a:ext cx="4848300" cy="3440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51"/>
        <p:cNvGrpSpPr/>
        <p:nvPr/>
      </p:nvGrpSpPr>
      <p:grpSpPr>
        <a:xfrm>
          <a:off x="0" y="0"/>
          <a:ext cx="0" cy="0"/>
          <a:chOff x="0" y="0"/>
          <a:chExt cx="0" cy="0"/>
        </a:xfrm>
      </p:grpSpPr>
      <p:pic>
        <p:nvPicPr>
          <p:cNvPr id="1152" name="Google Shape;1152;p59">
            <a:hlinkClick r:id="rId3"/>
          </p:cNvPr>
          <p:cNvPicPr preferRelativeResize="0"/>
          <p:nvPr/>
        </p:nvPicPr>
        <p:blipFill>
          <a:blip r:embed="rId4">
            <a:alphaModFix/>
          </a:blip>
          <a:stretch>
            <a:fillRect/>
          </a:stretch>
        </p:blipFill>
        <p:spPr>
          <a:xfrm rot="430143">
            <a:off x="7195004" y="4284978"/>
            <a:ext cx="493293" cy="49327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p95"/>
          <p:cNvSpPr txBox="1"/>
          <p:nvPr/>
        </p:nvSpPr>
        <p:spPr>
          <a:xfrm>
            <a:off x="604150" y="2456150"/>
            <a:ext cx="5786400" cy="7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363" name="Google Shape;1363;p95"/>
          <p:cNvSpPr txBox="1"/>
          <p:nvPr/>
        </p:nvSpPr>
        <p:spPr>
          <a:xfrm>
            <a:off x="560325" y="1218350"/>
            <a:ext cx="5830200" cy="788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364" name="Google Shape;1364;p95"/>
          <p:cNvSpPr txBox="1"/>
          <p:nvPr/>
        </p:nvSpPr>
        <p:spPr>
          <a:xfrm>
            <a:off x="560325" y="3908175"/>
            <a:ext cx="5830200" cy="88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372"/>
        <p:cNvGrpSpPr/>
        <p:nvPr/>
      </p:nvGrpSpPr>
      <p:grpSpPr>
        <a:xfrm>
          <a:off x="0" y="0"/>
          <a:ext cx="0" cy="0"/>
          <a:chOff x="0" y="0"/>
          <a:chExt cx="0" cy="0"/>
        </a:xfrm>
      </p:grpSpPr>
      <p:sp>
        <p:nvSpPr>
          <p:cNvPr id="1373" name="Google Shape;1373;p97"/>
          <p:cNvSpPr txBox="1"/>
          <p:nvPr/>
        </p:nvSpPr>
        <p:spPr>
          <a:xfrm>
            <a:off x="1599275" y="1768400"/>
            <a:ext cx="70722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a:p>
            <a:pPr marL="0" lvl="0" indent="0" algn="l" rtl="0">
              <a:spcBef>
                <a:spcPts val="0"/>
              </a:spcBef>
              <a:spcAft>
                <a:spcPts val="0"/>
              </a:spcAft>
              <a:buNone/>
            </a:pPr>
            <a:endParaRPr/>
          </a:p>
          <a:p>
            <a:pPr marL="0" lvl="0" indent="0" algn="l" rtl="0">
              <a:spcBef>
                <a:spcPts val="0"/>
              </a:spcBef>
              <a:spcAft>
                <a:spcPts val="0"/>
              </a:spcAft>
              <a:buNone/>
            </a:pPr>
            <a:endParaRPr sz="600"/>
          </a:p>
          <a:p>
            <a:pPr marL="0" lvl="0" indent="0" algn="l" rtl="0">
              <a:spcBef>
                <a:spcPts val="0"/>
              </a:spcBef>
              <a:spcAft>
                <a:spcPts val="0"/>
              </a:spcAft>
              <a:buNone/>
            </a:pPr>
            <a:endParaRPr sz="800"/>
          </a:p>
        </p:txBody>
      </p:sp>
      <p:sp>
        <p:nvSpPr>
          <p:cNvPr id="1374" name="Google Shape;1374;p97"/>
          <p:cNvSpPr txBox="1"/>
          <p:nvPr/>
        </p:nvSpPr>
        <p:spPr>
          <a:xfrm>
            <a:off x="1556850" y="2571750"/>
            <a:ext cx="70722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a:p>
            <a:pPr marL="0" lvl="0" indent="0" algn="l" rtl="0">
              <a:spcBef>
                <a:spcPts val="0"/>
              </a:spcBef>
              <a:spcAft>
                <a:spcPts val="0"/>
              </a:spcAft>
              <a:buNone/>
            </a:pPr>
            <a:endParaRPr/>
          </a:p>
          <a:p>
            <a:pPr marL="0" lvl="0" indent="0" algn="l" rtl="0">
              <a:spcBef>
                <a:spcPts val="0"/>
              </a:spcBef>
              <a:spcAft>
                <a:spcPts val="0"/>
              </a:spcAft>
              <a:buNone/>
            </a:pPr>
            <a:endParaRPr sz="600"/>
          </a:p>
          <a:p>
            <a:pPr marL="0" lvl="0" indent="0" algn="l" rtl="0">
              <a:spcBef>
                <a:spcPts val="0"/>
              </a:spcBef>
              <a:spcAft>
                <a:spcPts val="0"/>
              </a:spcAft>
              <a:buNone/>
            </a:pPr>
            <a:endParaRPr sz="800"/>
          </a:p>
        </p:txBody>
      </p:sp>
      <p:sp>
        <p:nvSpPr>
          <p:cNvPr id="1375" name="Google Shape;1375;p97"/>
          <p:cNvSpPr txBox="1"/>
          <p:nvPr/>
        </p:nvSpPr>
        <p:spPr>
          <a:xfrm>
            <a:off x="1556850" y="3325950"/>
            <a:ext cx="70722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a:p>
            <a:pPr marL="0" lvl="0" indent="0" algn="l" rtl="0">
              <a:spcBef>
                <a:spcPts val="0"/>
              </a:spcBef>
              <a:spcAft>
                <a:spcPts val="0"/>
              </a:spcAft>
              <a:buNone/>
            </a:pPr>
            <a:endParaRPr/>
          </a:p>
          <a:p>
            <a:pPr marL="0" lvl="0" indent="0" algn="l" rtl="0">
              <a:spcBef>
                <a:spcPts val="0"/>
              </a:spcBef>
              <a:spcAft>
                <a:spcPts val="0"/>
              </a:spcAft>
              <a:buNone/>
            </a:pPr>
            <a:endParaRPr sz="600"/>
          </a:p>
          <a:p>
            <a:pPr marL="0" lvl="0" indent="0" algn="l" rtl="0">
              <a:spcBef>
                <a:spcPts val="0"/>
              </a:spcBef>
              <a:spcAft>
                <a:spcPts val="0"/>
              </a:spcAft>
              <a:buNone/>
            </a:pPr>
            <a:endParaRPr sz="800"/>
          </a:p>
        </p:txBody>
      </p:sp>
      <p:sp>
        <p:nvSpPr>
          <p:cNvPr id="1376" name="Google Shape;1376;p97"/>
          <p:cNvSpPr txBox="1"/>
          <p:nvPr/>
        </p:nvSpPr>
        <p:spPr>
          <a:xfrm>
            <a:off x="1556850" y="4123450"/>
            <a:ext cx="7072200" cy="754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a:p>
            <a:pPr marL="0" lvl="0" indent="0" algn="l" rtl="0">
              <a:spcBef>
                <a:spcPts val="0"/>
              </a:spcBef>
              <a:spcAft>
                <a:spcPts val="0"/>
              </a:spcAft>
              <a:buNone/>
            </a:pPr>
            <a:endParaRPr/>
          </a:p>
          <a:p>
            <a:pPr marL="0" lvl="0" indent="0" algn="l" rtl="0">
              <a:spcBef>
                <a:spcPts val="0"/>
              </a:spcBef>
              <a:spcAft>
                <a:spcPts val="0"/>
              </a:spcAft>
              <a:buNone/>
            </a:pPr>
            <a:endParaRPr sz="600"/>
          </a:p>
          <a:p>
            <a:pPr marL="0" lvl="0" indent="0" algn="l" rtl="0">
              <a:spcBef>
                <a:spcPts val="0"/>
              </a:spcBef>
              <a:spcAft>
                <a:spcPts val="0"/>
              </a:spcAft>
              <a:buNone/>
            </a:pPr>
            <a:endParaRPr sz="80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80"/>
        <p:cNvGrpSpPr/>
        <p:nvPr/>
      </p:nvGrpSpPr>
      <p:grpSpPr>
        <a:xfrm>
          <a:off x="0" y="0"/>
          <a:ext cx="0" cy="0"/>
          <a:chOff x="0" y="0"/>
          <a:chExt cx="0" cy="0"/>
        </a:xfrm>
      </p:grpSpPr>
      <p:sp>
        <p:nvSpPr>
          <p:cNvPr id="1381" name="Google Shape;1381;p98"/>
          <p:cNvSpPr txBox="1"/>
          <p:nvPr/>
        </p:nvSpPr>
        <p:spPr>
          <a:xfrm>
            <a:off x="1383900" y="1959975"/>
            <a:ext cx="6569400" cy="10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382" name="Google Shape;1382;p98"/>
          <p:cNvSpPr txBox="1"/>
          <p:nvPr/>
        </p:nvSpPr>
        <p:spPr>
          <a:xfrm>
            <a:off x="1383900" y="3560175"/>
            <a:ext cx="6569400" cy="1050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86"/>
        <p:cNvGrpSpPr/>
        <p:nvPr/>
      </p:nvGrpSpPr>
      <p:grpSpPr>
        <a:xfrm>
          <a:off x="0" y="0"/>
          <a:ext cx="0" cy="0"/>
          <a:chOff x="0" y="0"/>
          <a:chExt cx="0" cy="0"/>
        </a:xfrm>
      </p:grpSpPr>
      <p:sp>
        <p:nvSpPr>
          <p:cNvPr id="1387" name="Google Shape;1387;p99"/>
          <p:cNvSpPr txBox="1">
            <a:spLocks noGrp="1"/>
          </p:cNvSpPr>
          <p:nvPr>
            <p:ph type="sldNum" idx="12"/>
          </p:nvPr>
        </p:nvSpPr>
        <p:spPr>
          <a:xfrm>
            <a:off x="8264648" y="4595034"/>
            <a:ext cx="548700" cy="3936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s"/>
              <a:t>44</a:t>
            </a:fld>
            <a:endParaRPr/>
          </a:p>
        </p:txBody>
      </p:sp>
      <p:sp>
        <p:nvSpPr>
          <p:cNvPr id="1388" name="Google Shape;1388;p99"/>
          <p:cNvSpPr txBox="1"/>
          <p:nvPr/>
        </p:nvSpPr>
        <p:spPr>
          <a:xfrm>
            <a:off x="3810000" y="952500"/>
            <a:ext cx="4124100" cy="3695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392"/>
        <p:cNvGrpSpPr/>
        <p:nvPr/>
      </p:nvGrpSpPr>
      <p:grpSpPr>
        <a:xfrm>
          <a:off x="0" y="0"/>
          <a:ext cx="0" cy="0"/>
          <a:chOff x="0" y="0"/>
          <a:chExt cx="0" cy="0"/>
        </a:xfrm>
      </p:grpSpPr>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96"/>
        <p:cNvGrpSpPr/>
        <p:nvPr/>
      </p:nvGrpSpPr>
      <p:grpSpPr>
        <a:xfrm>
          <a:off x="0" y="0"/>
          <a:ext cx="0" cy="0"/>
          <a:chOff x="0" y="0"/>
          <a:chExt cx="0" cy="0"/>
        </a:xfrm>
      </p:grpSpPr>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400"/>
        <p:cNvGrpSpPr/>
        <p:nvPr/>
      </p:nvGrpSpPr>
      <p:grpSpPr>
        <a:xfrm>
          <a:off x="0" y="0"/>
          <a:ext cx="0" cy="0"/>
          <a:chOff x="0" y="0"/>
          <a:chExt cx="0" cy="0"/>
        </a:xfrm>
      </p:grpSpPr>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408"/>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56"/>
        <p:cNvGrpSpPr/>
        <p:nvPr/>
      </p:nvGrpSpPr>
      <p:grpSpPr>
        <a:xfrm>
          <a:off x="0" y="0"/>
          <a:ext cx="0" cy="0"/>
          <a:chOff x="0" y="0"/>
          <a:chExt cx="0" cy="0"/>
        </a:xfrm>
      </p:grpSpPr>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412"/>
        <p:cNvGrpSpPr/>
        <p:nvPr/>
      </p:nvGrpSpPr>
      <p:grpSpPr>
        <a:xfrm>
          <a:off x="0" y="0"/>
          <a:ext cx="0" cy="0"/>
          <a:chOff x="0" y="0"/>
          <a:chExt cx="0" cy="0"/>
        </a:xfrm>
      </p:grpSpPr>
      <p:pic>
        <p:nvPicPr>
          <p:cNvPr id="1413" name="Google Shape;1413;p105">
            <a:hlinkClick r:id="rId3" action="ppaction://hlinksldjump"/>
          </p:cNvPr>
          <p:cNvPicPr preferRelativeResize="0"/>
          <p:nvPr/>
        </p:nvPicPr>
        <p:blipFill>
          <a:blip r:embed="rId4">
            <a:alphaModFix/>
          </a:blip>
          <a:stretch>
            <a:fillRect/>
          </a:stretch>
        </p:blipFill>
        <p:spPr>
          <a:xfrm>
            <a:off x="8247550" y="4417625"/>
            <a:ext cx="297900" cy="2979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417"/>
        <p:cNvGrpSpPr/>
        <p:nvPr/>
      </p:nvGrpSpPr>
      <p:grpSpPr>
        <a:xfrm>
          <a:off x="0" y="0"/>
          <a:ext cx="0" cy="0"/>
          <a:chOff x="0" y="0"/>
          <a:chExt cx="0" cy="0"/>
        </a:xfrm>
      </p:grpSpPr>
      <p:pic>
        <p:nvPicPr>
          <p:cNvPr id="1418" name="Google Shape;1418;p106">
            <a:hlinkClick r:id="rId3" action="ppaction://hlinksldjump"/>
          </p:cNvPr>
          <p:cNvPicPr preferRelativeResize="0"/>
          <p:nvPr/>
        </p:nvPicPr>
        <p:blipFill>
          <a:blip r:embed="rId4">
            <a:alphaModFix/>
          </a:blip>
          <a:stretch>
            <a:fillRect/>
          </a:stretch>
        </p:blipFill>
        <p:spPr>
          <a:xfrm>
            <a:off x="8442375" y="4524750"/>
            <a:ext cx="297900" cy="297900"/>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422"/>
        <p:cNvGrpSpPr/>
        <p:nvPr/>
      </p:nvGrpSpPr>
      <p:grpSpPr>
        <a:xfrm>
          <a:off x="0" y="0"/>
          <a:ext cx="0" cy="0"/>
          <a:chOff x="0" y="0"/>
          <a:chExt cx="0" cy="0"/>
        </a:xfrm>
      </p:grpSpPr>
      <p:pic>
        <p:nvPicPr>
          <p:cNvPr id="1423" name="Google Shape;1423;p107">
            <a:hlinkClick r:id="rId3" action="ppaction://hlinksldjump"/>
          </p:cNvPr>
          <p:cNvPicPr preferRelativeResize="0"/>
          <p:nvPr/>
        </p:nvPicPr>
        <p:blipFill>
          <a:blip r:embed="rId4">
            <a:alphaModFix/>
          </a:blip>
          <a:stretch>
            <a:fillRect/>
          </a:stretch>
        </p:blipFill>
        <p:spPr>
          <a:xfrm>
            <a:off x="8442375" y="4524750"/>
            <a:ext cx="297900" cy="2979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27"/>
        <p:cNvGrpSpPr/>
        <p:nvPr/>
      </p:nvGrpSpPr>
      <p:grpSpPr>
        <a:xfrm>
          <a:off x="0" y="0"/>
          <a:ext cx="0" cy="0"/>
          <a:chOff x="0" y="0"/>
          <a:chExt cx="0" cy="0"/>
        </a:xfrm>
      </p:grpSpPr>
      <p:sp>
        <p:nvSpPr>
          <p:cNvPr id="1428" name="Google Shape;1428;p108"/>
          <p:cNvSpPr txBox="1"/>
          <p:nvPr/>
        </p:nvSpPr>
        <p:spPr>
          <a:xfrm>
            <a:off x="3581400" y="1724025"/>
            <a:ext cx="5172300" cy="3105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32"/>
        <p:cNvGrpSpPr/>
        <p:nvPr/>
      </p:nvGrpSpPr>
      <p:grpSpPr>
        <a:xfrm>
          <a:off x="0" y="0"/>
          <a:ext cx="0" cy="0"/>
          <a:chOff x="0" y="0"/>
          <a:chExt cx="0" cy="0"/>
        </a:xfrm>
      </p:grpSpPr>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61"/>
          <p:cNvSpPr txBox="1"/>
          <p:nvPr/>
        </p:nvSpPr>
        <p:spPr>
          <a:xfrm>
            <a:off x="5577575" y="3750800"/>
            <a:ext cx="2857500" cy="116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Escuelas Básicas</a:t>
            </a:r>
            <a:endParaRPr sz="8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Liceos (Sólo Media)</a:t>
            </a:r>
            <a:endParaRPr sz="8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Colegios con básica y media</a:t>
            </a:r>
            <a:endParaRPr sz="8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Liceos técnico-profesionales</a:t>
            </a:r>
            <a:endParaRPr sz="8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Jardínes</a:t>
            </a:r>
            <a:endParaRPr sz="8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Especial</a:t>
            </a:r>
            <a:endParaRPr sz="8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Adultos</a:t>
            </a:r>
            <a:endParaRPr sz="800">
              <a:solidFill>
                <a:schemeClr val="dk1"/>
              </a:solidFill>
              <a:latin typeface="Nunito"/>
              <a:ea typeface="Nunito"/>
              <a:cs typeface="Nunito"/>
              <a:sym typeface="Nunito"/>
            </a:endParaRPr>
          </a:p>
          <a:p>
            <a:pPr marL="0" lvl="0" indent="0" algn="l" rtl="0">
              <a:spcBef>
                <a:spcPts val="0"/>
              </a:spcBef>
              <a:spcAft>
                <a:spcPts val="0"/>
              </a:spcAft>
              <a:buClr>
                <a:schemeClr val="dk1"/>
              </a:buClr>
              <a:buSzPts val="1100"/>
              <a:buFont typeface="Arial"/>
              <a:buNone/>
            </a:pPr>
            <a:r>
              <a:rPr lang="es" sz="800">
                <a:solidFill>
                  <a:schemeClr val="dk1"/>
                </a:solidFill>
                <a:latin typeface="Nunito"/>
                <a:ea typeface="Nunito"/>
                <a:cs typeface="Nunito"/>
                <a:sym typeface="Nunito"/>
              </a:rPr>
              <a:t>0 ¨{poner otros si es necesario)</a:t>
            </a:r>
            <a:endParaRPr/>
          </a:p>
        </p:txBody>
      </p:sp>
      <p:sp>
        <p:nvSpPr>
          <p:cNvPr id="1162" name="Google Shape;1162;p61"/>
          <p:cNvSpPr txBox="1"/>
          <p:nvPr/>
        </p:nvSpPr>
        <p:spPr>
          <a:xfrm>
            <a:off x="5577575" y="2571750"/>
            <a:ext cx="2857500" cy="923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00">
                <a:solidFill>
                  <a:schemeClr val="dk1"/>
                </a:solidFill>
                <a:latin typeface="Nunito"/>
                <a:ea typeface="Nunito"/>
                <a:cs typeface="Nunito"/>
                <a:sym typeface="Nunito"/>
              </a:rPr>
              <a:t>- Análisis de desafíos pedagógicos de los docentes</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 Compartir experiencias exitosas </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 Analizar políticas docentes </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 Prácticas de convivencia escolar </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 Monitoreo y evaluación de procesos</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Otras:  __________________________________</a:t>
            </a:r>
            <a:endParaRPr sz="800">
              <a:solidFill>
                <a:schemeClr val="dk1"/>
              </a:solidFill>
              <a:latin typeface="Nunito"/>
              <a:ea typeface="Nunito"/>
              <a:cs typeface="Nunito"/>
              <a:sym typeface="Nunito"/>
            </a:endParaRPr>
          </a:p>
        </p:txBody>
      </p:sp>
      <p:sp>
        <p:nvSpPr>
          <p:cNvPr id="1163" name="Google Shape;1163;p61"/>
          <p:cNvSpPr txBox="1"/>
          <p:nvPr/>
        </p:nvSpPr>
        <p:spPr>
          <a:xfrm>
            <a:off x="5577575" y="1306275"/>
            <a:ext cx="2857500" cy="1293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s" sz="800">
                <a:solidFill>
                  <a:schemeClr val="dk1"/>
                </a:solidFill>
                <a:latin typeface="Nunito"/>
                <a:ea typeface="Nunito"/>
                <a:cs typeface="Nunito"/>
                <a:sym typeface="Nunito"/>
              </a:rPr>
              <a:t>0 Director</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Jefe de UTP</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Inspector</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Encargado de convivencia</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Profesor de aula</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Educador de párvulos</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Educador diferencial</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Supervisor DEPROV</a:t>
            </a:r>
            <a:endParaRPr sz="800">
              <a:solidFill>
                <a:schemeClr val="dk1"/>
              </a:solidFill>
              <a:latin typeface="Nunito"/>
              <a:ea typeface="Nunito"/>
              <a:cs typeface="Nunito"/>
              <a:sym typeface="Nunito"/>
            </a:endParaRPr>
          </a:p>
          <a:p>
            <a:pPr marL="0" lvl="0" indent="0" algn="l" rtl="0">
              <a:spcBef>
                <a:spcPts val="0"/>
              </a:spcBef>
              <a:spcAft>
                <a:spcPts val="0"/>
              </a:spcAft>
              <a:buNone/>
            </a:pPr>
            <a:r>
              <a:rPr lang="es" sz="800">
                <a:solidFill>
                  <a:schemeClr val="dk1"/>
                </a:solidFill>
                <a:latin typeface="Nunito"/>
                <a:ea typeface="Nunito"/>
                <a:cs typeface="Nunito"/>
                <a:sym typeface="Nunito"/>
              </a:rPr>
              <a:t>0 Otro: ________________________</a:t>
            </a:r>
            <a:endParaRPr sz="800">
              <a:solidFill>
                <a:schemeClr val="dk1"/>
              </a:solidFill>
              <a:latin typeface="Nunito"/>
              <a:ea typeface="Nunito"/>
              <a:cs typeface="Nunito"/>
              <a:sym typeface="Nunito"/>
            </a:endParaRPr>
          </a:p>
        </p:txBody>
      </p:sp>
      <p:sp>
        <p:nvSpPr>
          <p:cNvPr id="1164" name="Google Shape;1164;p61"/>
          <p:cNvSpPr txBox="1"/>
          <p:nvPr/>
        </p:nvSpPr>
        <p:spPr>
          <a:xfrm>
            <a:off x="5615675" y="3495150"/>
            <a:ext cx="3071100" cy="255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latin typeface="Nunito"/>
              <a:ea typeface="Nunito"/>
              <a:cs typeface="Nunito"/>
              <a:sym typeface="Nunito"/>
            </a:endParaRPr>
          </a:p>
        </p:txBody>
      </p:sp>
      <p:sp>
        <p:nvSpPr>
          <p:cNvPr id="1165" name="Google Shape;1165;p61"/>
          <p:cNvSpPr txBox="1"/>
          <p:nvPr/>
        </p:nvSpPr>
        <p:spPr>
          <a:xfrm>
            <a:off x="5615675" y="953325"/>
            <a:ext cx="30330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latin typeface="Nunito"/>
              <a:ea typeface="Nunito"/>
              <a:cs typeface="Nunito"/>
              <a:sym typeface="Nunito"/>
            </a:endParaRPr>
          </a:p>
        </p:txBody>
      </p:sp>
      <p:sp>
        <p:nvSpPr>
          <p:cNvPr id="1166" name="Google Shape;1166;p61"/>
          <p:cNvSpPr txBox="1"/>
          <p:nvPr/>
        </p:nvSpPr>
        <p:spPr>
          <a:xfrm>
            <a:off x="5615675" y="554625"/>
            <a:ext cx="3033000" cy="338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900">
              <a:solidFill>
                <a:schemeClr val="dk1"/>
              </a:solidFill>
              <a:latin typeface="Nunito"/>
              <a:ea typeface="Nunito"/>
              <a:cs typeface="Nunito"/>
              <a:sym typeface="Nunito"/>
            </a:endParaRPr>
          </a:p>
        </p:txBody>
      </p:sp>
      <p:sp>
        <p:nvSpPr>
          <p:cNvPr id="1167" name="Google Shape;1167;p61"/>
          <p:cNvSpPr txBox="1"/>
          <p:nvPr/>
        </p:nvSpPr>
        <p:spPr>
          <a:xfrm>
            <a:off x="2663600" y="215925"/>
            <a:ext cx="2913900" cy="338700"/>
          </a:xfrm>
          <a:prstGeom prst="rect">
            <a:avLst/>
          </a:prstGeom>
          <a:noFill/>
          <a:ln>
            <a:noFill/>
          </a:ln>
        </p:spPr>
        <p:txBody>
          <a:bodyPr spcFirstLastPara="1" wrap="square" lIns="91425" tIns="91425" rIns="91425" bIns="91425" anchor="t" anchorCtr="0">
            <a:spAutoFit/>
          </a:bodyPr>
          <a:lstStyle/>
          <a:p>
            <a:pPr marL="0" lvl="0" indent="0" algn="just" rtl="0">
              <a:spcBef>
                <a:spcPts val="0"/>
              </a:spcBef>
              <a:spcAft>
                <a:spcPts val="0"/>
              </a:spcAft>
              <a:buNone/>
            </a:pPr>
            <a:r>
              <a:rPr lang="es" sz="1000" b="1">
                <a:solidFill>
                  <a:schemeClr val="dk1"/>
                </a:solidFill>
                <a:latin typeface="Nunito"/>
                <a:ea typeface="Nunito"/>
                <a:cs typeface="Nunito"/>
                <a:sym typeface="Nunito"/>
              </a:rPr>
              <a:t>{NOMBRE DE LA RED} (Comuna)</a:t>
            </a:r>
            <a:endParaRPr sz="800">
              <a:solidFill>
                <a:schemeClr val="dk1"/>
              </a:solidFill>
              <a:latin typeface="Nunito"/>
              <a:ea typeface="Nunito"/>
              <a:cs typeface="Nunito"/>
              <a:sym typeface="Nunito"/>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171"/>
        <p:cNvGrpSpPr/>
        <p:nvPr/>
      </p:nvGrpSpPr>
      <p:grpSpPr>
        <a:xfrm>
          <a:off x="0" y="0"/>
          <a:ext cx="0" cy="0"/>
          <a:chOff x="0" y="0"/>
          <a:chExt cx="0" cy="0"/>
        </a:xfrm>
      </p:grpSpPr>
      <p:sp>
        <p:nvSpPr>
          <p:cNvPr id="1172" name="Google Shape;1172;p62"/>
          <p:cNvSpPr txBox="1"/>
          <p:nvPr/>
        </p:nvSpPr>
        <p:spPr>
          <a:xfrm>
            <a:off x="4824950" y="676275"/>
            <a:ext cx="3614100" cy="9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173" name="Google Shape;1173;p62"/>
          <p:cNvSpPr txBox="1"/>
          <p:nvPr/>
        </p:nvSpPr>
        <p:spPr>
          <a:xfrm>
            <a:off x="4825100" y="1685925"/>
            <a:ext cx="3614100" cy="1104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174" name="Google Shape;1174;p62"/>
          <p:cNvSpPr txBox="1"/>
          <p:nvPr/>
        </p:nvSpPr>
        <p:spPr>
          <a:xfrm>
            <a:off x="4825100" y="2964600"/>
            <a:ext cx="3556800" cy="146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178"/>
        <p:cNvGrpSpPr/>
        <p:nvPr/>
      </p:nvGrpSpPr>
      <p:grpSpPr>
        <a:xfrm>
          <a:off x="0" y="0"/>
          <a:ext cx="0" cy="0"/>
          <a:chOff x="0" y="0"/>
          <a:chExt cx="0" cy="0"/>
        </a:xfrm>
      </p:grpSpPr>
      <p:sp>
        <p:nvSpPr>
          <p:cNvPr id="1179" name="Google Shape;1179;p63"/>
          <p:cNvSpPr txBox="1"/>
          <p:nvPr/>
        </p:nvSpPr>
        <p:spPr>
          <a:xfrm>
            <a:off x="5101325" y="666750"/>
            <a:ext cx="3395100" cy="1514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
        <p:nvSpPr>
          <p:cNvPr id="1180" name="Google Shape;1180;p63"/>
          <p:cNvSpPr txBox="1"/>
          <p:nvPr/>
        </p:nvSpPr>
        <p:spPr>
          <a:xfrm>
            <a:off x="5133975" y="2238375"/>
            <a:ext cx="3352800" cy="2171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000">
              <a:solidFill>
                <a:schemeClr val="dk1"/>
              </a:solidFill>
              <a:latin typeface="Nunito"/>
              <a:ea typeface="Nunito"/>
              <a:cs typeface="Nunito"/>
              <a:sym typeface="Nunito"/>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184"/>
        <p:cNvGrpSpPr/>
        <p:nvPr/>
      </p:nvGrpSpPr>
      <p:grpSpPr>
        <a:xfrm>
          <a:off x="0" y="0"/>
          <a:ext cx="0" cy="0"/>
          <a:chOff x="0" y="0"/>
          <a:chExt cx="0" cy="0"/>
        </a:xfrm>
      </p:grpSpPr>
      <p:sp>
        <p:nvSpPr>
          <p:cNvPr id="1185" name="Google Shape;1185;p64"/>
          <p:cNvSpPr txBox="1"/>
          <p:nvPr/>
        </p:nvSpPr>
        <p:spPr>
          <a:xfrm>
            <a:off x="4948075" y="533000"/>
            <a:ext cx="3517800" cy="692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3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p:txBody>
      </p:sp>
      <p:sp>
        <p:nvSpPr>
          <p:cNvPr id="1186" name="Google Shape;1186;p64"/>
          <p:cNvSpPr txBox="1"/>
          <p:nvPr/>
        </p:nvSpPr>
        <p:spPr>
          <a:xfrm>
            <a:off x="4948075" y="1351650"/>
            <a:ext cx="3517800" cy="923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2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a:p>
            <a:pPr marL="0" lvl="0" indent="0" algn="l" rtl="0">
              <a:spcBef>
                <a:spcPts val="0"/>
              </a:spcBef>
              <a:spcAft>
                <a:spcPts val="0"/>
              </a:spcAft>
              <a:buNone/>
            </a:pPr>
            <a:endParaRPr sz="400"/>
          </a:p>
        </p:txBody>
      </p:sp>
      <p:sp>
        <p:nvSpPr>
          <p:cNvPr id="1187" name="Google Shape;1187;p64"/>
          <p:cNvSpPr txBox="1"/>
          <p:nvPr/>
        </p:nvSpPr>
        <p:spPr>
          <a:xfrm>
            <a:off x="4956950" y="2371875"/>
            <a:ext cx="3517800" cy="1293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p:txBody>
      </p:sp>
      <p:sp>
        <p:nvSpPr>
          <p:cNvPr id="1188" name="Google Shape;1188;p64"/>
          <p:cNvSpPr txBox="1"/>
          <p:nvPr/>
        </p:nvSpPr>
        <p:spPr>
          <a:xfrm>
            <a:off x="4948075" y="3695625"/>
            <a:ext cx="3588900" cy="11544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a:p>
            <a:pPr marL="0" lvl="0" indent="0" algn="l" rtl="0">
              <a:spcBef>
                <a:spcPts val="0"/>
              </a:spcBef>
              <a:spcAft>
                <a:spcPts val="0"/>
              </a:spcAft>
              <a:buNone/>
            </a:pPr>
            <a:endParaRPr sz="90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13CBD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201</Words>
  <Application>Microsoft Office PowerPoint</Application>
  <PresentationFormat>Presentación en pantalla (16:9)</PresentationFormat>
  <Paragraphs>111</Paragraphs>
  <Slides>54</Slides>
  <Notes>54</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54</vt:i4>
      </vt:variant>
    </vt:vector>
  </HeadingPairs>
  <TitlesOfParts>
    <vt:vector size="64" baseType="lpstr">
      <vt:lpstr>Nunito ExtraBold</vt:lpstr>
      <vt:lpstr>Montserrat SemiBold</vt:lpstr>
      <vt:lpstr>Nunito Black</vt:lpstr>
      <vt:lpstr>Arial</vt:lpstr>
      <vt:lpstr>Nunito Light</vt:lpstr>
      <vt:lpstr>Roboto</vt:lpstr>
      <vt:lpstr>Calibri</vt:lpstr>
      <vt:lpstr>Nunito</vt:lpstr>
      <vt:lpstr>Nunito SemiBold</vt:lpstr>
      <vt:lpstr>Simple Light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Nicole b</cp:lastModifiedBy>
  <cp:revision>1</cp:revision>
  <dcterms:modified xsi:type="dcterms:W3CDTF">2023-03-30T15:22:20Z</dcterms:modified>
</cp:coreProperties>
</file>